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notesSlides/notesSlide2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29.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handoutMasterIdLst>
    <p:handoutMasterId r:id="rId45"/>
  </p:handoutMasterIdLst>
  <p:sldIdLst>
    <p:sldId id="256" r:id="rId2"/>
    <p:sldId id="257" r:id="rId3"/>
    <p:sldId id="258" r:id="rId4"/>
    <p:sldId id="259" r:id="rId5"/>
    <p:sldId id="260" r:id="rId6"/>
    <p:sldId id="261" r:id="rId7"/>
    <p:sldId id="465" r:id="rId8"/>
    <p:sldId id="263" r:id="rId9"/>
    <p:sldId id="469" r:id="rId10"/>
    <p:sldId id="478" r:id="rId11"/>
    <p:sldId id="264" r:id="rId12"/>
    <p:sldId id="449" r:id="rId13"/>
    <p:sldId id="277" r:id="rId14"/>
    <p:sldId id="278" r:id="rId15"/>
    <p:sldId id="279" r:id="rId16"/>
    <p:sldId id="475" r:id="rId17"/>
    <p:sldId id="460" r:id="rId18"/>
    <p:sldId id="282" r:id="rId19"/>
    <p:sldId id="283" r:id="rId20"/>
    <p:sldId id="476" r:id="rId21"/>
    <p:sldId id="461" r:id="rId22"/>
    <p:sldId id="286" r:id="rId23"/>
    <p:sldId id="287" r:id="rId24"/>
    <p:sldId id="477" r:id="rId25"/>
    <p:sldId id="462" r:id="rId26"/>
    <p:sldId id="290" r:id="rId27"/>
    <p:sldId id="291" r:id="rId28"/>
    <p:sldId id="470" r:id="rId29"/>
    <p:sldId id="293" r:id="rId30"/>
    <p:sldId id="471" r:id="rId31"/>
    <p:sldId id="294" r:id="rId32"/>
    <p:sldId id="295" r:id="rId33"/>
    <p:sldId id="454" r:id="rId34"/>
    <p:sldId id="456" r:id="rId35"/>
    <p:sldId id="298" r:id="rId36"/>
    <p:sldId id="299" r:id="rId37"/>
    <p:sldId id="300" r:id="rId38"/>
    <p:sldId id="472" r:id="rId39"/>
    <p:sldId id="473" r:id="rId40"/>
    <p:sldId id="474" r:id="rId41"/>
    <p:sldId id="304" r:id="rId42"/>
    <p:sldId id="448" r:id="rId43"/>
  </p:sldIdLst>
  <p:sldSz cx="9144000" cy="5143500" type="screen16x9"/>
  <p:notesSz cx="6807200" cy="99393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맑은 고딕"/>
          <a:ea typeface="맑은 고딕"/>
          <a:cs typeface="맑은 고딕"/>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
          <a:latin typeface="맑은 고딕"/>
          <a:ea typeface="맑은 고딕"/>
          <a:cs typeface="맑은 고딕"/>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맑은 고딕"/>
          <a:ea typeface="맑은 고딕"/>
          <a:cs typeface="맑은 고딕"/>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맑은 고딕"/>
          <a:ea typeface="맑은 고딕"/>
          <a:cs typeface="맑은 고딕"/>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
          <a:latin typeface="맑은 고딕"/>
          <a:ea typeface="맑은 고딕"/>
          <a:cs typeface="맑은 고딕"/>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a:tcStyle>
        <a:tcBdr/>
        <a:fill>
          <a:solidFill>
            <a:srgbClr val="FFFFFF"/>
          </a:solidFill>
        </a:fill>
      </a:tcStyle>
    </a:band2H>
    <a:firstCol>
      <a:tcTxStyle b="off" i="off">
        <a:font>
          <a:latin typeface="맑은 고딕"/>
          <a:ea typeface="맑은 고딕"/>
          <a:cs typeface="맑은 고딕"/>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
          <a:latin typeface="맑은 고딕"/>
          <a:ea typeface="맑은 고딕"/>
          <a:cs typeface="맑은 고딕"/>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
          <a:latin typeface="맑은 고딕"/>
          <a:ea typeface="맑은 고딕"/>
          <a:cs typeface="맑은 고딕"/>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EEE7283C-3CF3-47DC-8721-378D4A62B228}" styleName="">
    <a:tblBg/>
    <a:wholeTbl>
      <a:tcTxStyle b="off" i="off">
        <a:font>
          <a:latin typeface="맑은 고딕"/>
          <a:ea typeface="맑은 고딕"/>
          <a:cs typeface="맑은 고딕"/>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
          <a:latin typeface="맑은 고딕"/>
          <a:ea typeface="맑은 고딕"/>
          <a:cs typeface="맑은 고딕"/>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
          <a:latin typeface="맑은 고딕"/>
          <a:ea typeface="맑은 고딕"/>
          <a:cs typeface="맑은 고딕"/>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
          <a:latin typeface="맑은 고딕"/>
          <a:ea typeface="맑은 고딕"/>
          <a:cs typeface="맑은 고딕"/>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맑은 고딕"/>
          <a:ea typeface="맑은 고딕"/>
          <a:cs typeface="맑은 고딕"/>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맑은 고딕"/>
          <a:ea typeface="맑은 고딕"/>
          <a:cs typeface="맑은 고딕"/>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맑은 고딕"/>
          <a:ea typeface="맑은 고딕"/>
          <a:cs typeface="맑은 고딕"/>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6279" autoAdjust="0"/>
  </p:normalViewPr>
  <p:slideViewPr>
    <p:cSldViewPr snapToGrid="0">
      <p:cViewPr varScale="1">
        <p:scale>
          <a:sx n="105" d="100"/>
          <a:sy n="105" d="100"/>
        </p:scale>
        <p:origin x="763" y="53"/>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zh-TW"/>
  <c:roundedCorners val="0"/>
  <c:style val="2"/>
  <c:chart>
    <c:autoTitleDeleted val="1"/>
    <c:plotArea>
      <c:layout>
        <c:manualLayout>
          <c:layoutTarget val="inner"/>
          <c:xMode val="edge"/>
          <c:yMode val="edge"/>
          <c:x val="2.1945944072134696E-2"/>
          <c:y val="0.32714506120388537"/>
          <c:w val="0.97805399999999998"/>
          <c:h val="0.55591800000000002"/>
        </c:manualLayout>
      </c:layout>
      <c:barChart>
        <c:barDir val="col"/>
        <c:grouping val="clustered"/>
        <c:varyColors val="0"/>
        <c:ser>
          <c:idx val="0"/>
          <c:order val="0"/>
          <c:tx>
            <c:strRef>
              <c:f>Sheet1!$A$2</c:f>
              <c:strCache>
                <c:ptCount val="1"/>
                <c:pt idx="0">
                  <c:v>業務部</c:v>
                </c:pt>
              </c:strCache>
            </c:strRef>
          </c:tx>
          <c:spPr>
            <a:solidFill>
              <a:srgbClr val="953735"/>
            </a:solidFill>
            <a:ln w="12700" cap="flat">
              <a:noFill/>
              <a:miter lim="400000"/>
            </a:ln>
            <a:effectLst/>
          </c:spPr>
          <c:invertIfNegative val="0"/>
          <c:dLbls>
            <c:numFmt formatCode="#,##0&quot; &quot;" sourceLinked="0"/>
            <c:spPr>
              <a:noFill/>
              <a:ln>
                <a:noFill/>
              </a:ln>
              <a:effectLst/>
            </c:spPr>
            <c:txPr>
              <a:bodyPr/>
              <a:lstStyle/>
              <a:p>
                <a:pPr>
                  <a:defRPr sz="800" b="0" i="0" u="none" strike="noStrike">
                    <a:solidFill>
                      <a:srgbClr val="000000"/>
                    </a:solidFill>
                    <a:latin typeface="Arial"/>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2022</c:v>
                </c:pt>
                <c:pt idx="1">
                  <c:v>2023</c:v>
                </c:pt>
                <c:pt idx="2">
                  <c:v>2024</c:v>
                </c:pt>
                <c:pt idx="3">
                  <c:v>2024H1*</c:v>
                </c:pt>
                <c:pt idx="4">
                  <c:v>2025H1**</c:v>
                </c:pt>
              </c:strCache>
            </c:strRef>
          </c:cat>
          <c:val>
            <c:numRef>
              <c:f>Sheet1!$B$2:$F$2</c:f>
              <c:numCache>
                <c:formatCode>General</c:formatCode>
                <c:ptCount val="5"/>
                <c:pt idx="0">
                  <c:v>2220</c:v>
                </c:pt>
                <c:pt idx="1">
                  <c:v>2229</c:v>
                </c:pt>
                <c:pt idx="2">
                  <c:v>2560</c:v>
                </c:pt>
                <c:pt idx="3">
                  <c:v>1074</c:v>
                </c:pt>
                <c:pt idx="4">
                  <c:v>1243</c:v>
                </c:pt>
              </c:numCache>
            </c:numRef>
          </c:val>
          <c:extLst>
            <c:ext xmlns:c16="http://schemas.microsoft.com/office/drawing/2014/chart" uri="{C3380CC4-5D6E-409C-BE32-E72D297353CC}">
              <c16:uniqueId val="{00000000-147B-4EA5-896D-C7ABE478D815}"/>
            </c:ext>
          </c:extLst>
        </c:ser>
        <c:ser>
          <c:idx val="1"/>
          <c:order val="1"/>
          <c:tx>
            <c:strRef>
              <c:f>Sheet1!$A$3</c:f>
              <c:strCache>
                <c:ptCount val="1"/>
                <c:pt idx="0">
                  <c:v>零售部</c:v>
                </c:pt>
              </c:strCache>
            </c:strRef>
          </c:tx>
          <c:spPr>
            <a:solidFill>
              <a:srgbClr val="D99694"/>
            </a:solidFill>
            <a:ln w="12700" cap="flat">
              <a:noFill/>
              <a:miter lim="400000"/>
            </a:ln>
            <a:effectLst/>
          </c:spPr>
          <c:invertIfNegative val="0"/>
          <c:dLbls>
            <c:numFmt formatCode="#,##0&quot; &quot;" sourceLinked="0"/>
            <c:spPr>
              <a:noFill/>
              <a:ln>
                <a:noFill/>
              </a:ln>
              <a:effectLst/>
            </c:spPr>
            <c:txPr>
              <a:bodyPr/>
              <a:lstStyle/>
              <a:p>
                <a:pPr>
                  <a:defRPr sz="800" b="0" i="0" u="none" strike="noStrike">
                    <a:solidFill>
                      <a:srgbClr val="000000"/>
                    </a:solidFill>
                    <a:latin typeface="Arial"/>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2022</c:v>
                </c:pt>
                <c:pt idx="1">
                  <c:v>2023</c:v>
                </c:pt>
                <c:pt idx="2">
                  <c:v>2024</c:v>
                </c:pt>
                <c:pt idx="3">
                  <c:v>2024H1*</c:v>
                </c:pt>
                <c:pt idx="4">
                  <c:v>2025H1**</c:v>
                </c:pt>
              </c:strCache>
            </c:strRef>
          </c:cat>
          <c:val>
            <c:numRef>
              <c:f>Sheet1!$B$3:$F$3</c:f>
              <c:numCache>
                <c:formatCode>General</c:formatCode>
                <c:ptCount val="5"/>
                <c:pt idx="0">
                  <c:v>762</c:v>
                </c:pt>
                <c:pt idx="1">
                  <c:v>780</c:v>
                </c:pt>
                <c:pt idx="2">
                  <c:v>1268</c:v>
                </c:pt>
                <c:pt idx="3">
                  <c:v>484</c:v>
                </c:pt>
                <c:pt idx="4">
                  <c:v>562</c:v>
                </c:pt>
              </c:numCache>
            </c:numRef>
          </c:val>
          <c:extLst>
            <c:ext xmlns:c16="http://schemas.microsoft.com/office/drawing/2014/chart" uri="{C3380CC4-5D6E-409C-BE32-E72D297353CC}">
              <c16:uniqueId val="{00000001-147B-4EA5-896D-C7ABE478D815}"/>
            </c:ext>
          </c:extLst>
        </c:ser>
        <c:ser>
          <c:idx val="2"/>
          <c:order val="2"/>
          <c:tx>
            <c:strRef>
              <c:f>Sheet1!$A$4</c:f>
              <c:strCache>
                <c:ptCount val="1"/>
                <c:pt idx="0">
                  <c:v>營建部</c:v>
                </c:pt>
              </c:strCache>
            </c:strRef>
          </c:tx>
          <c:spPr>
            <a:solidFill>
              <a:srgbClr val="E6B9B8"/>
            </a:solidFill>
            <a:ln w="12700" cap="flat">
              <a:noFill/>
              <a:miter lim="400000"/>
            </a:ln>
            <a:effectLst/>
          </c:spPr>
          <c:invertIfNegative val="0"/>
          <c:dLbls>
            <c:numFmt formatCode="#,##0&quot; &quot;" sourceLinked="0"/>
            <c:spPr>
              <a:noFill/>
              <a:ln>
                <a:noFill/>
              </a:ln>
              <a:effectLst/>
            </c:spPr>
            <c:txPr>
              <a:bodyPr/>
              <a:lstStyle/>
              <a:p>
                <a:pPr>
                  <a:defRPr sz="800" b="0" i="0" u="none" strike="noStrike">
                    <a:solidFill>
                      <a:srgbClr val="000000"/>
                    </a:solidFill>
                    <a:latin typeface="Arial"/>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2022</c:v>
                </c:pt>
                <c:pt idx="1">
                  <c:v>2023</c:v>
                </c:pt>
                <c:pt idx="2">
                  <c:v>2024</c:v>
                </c:pt>
                <c:pt idx="3">
                  <c:v>2024H1*</c:v>
                </c:pt>
                <c:pt idx="4">
                  <c:v>2025H1**</c:v>
                </c:pt>
              </c:strCache>
            </c:strRef>
          </c:cat>
          <c:val>
            <c:numRef>
              <c:f>Sheet1!$B$4:$F$4</c:f>
              <c:numCache>
                <c:formatCode>General</c:formatCode>
                <c:ptCount val="5"/>
                <c:pt idx="0">
                  <c:v>367</c:v>
                </c:pt>
                <c:pt idx="1">
                  <c:v>374</c:v>
                </c:pt>
                <c:pt idx="2">
                  <c:v>386</c:v>
                </c:pt>
                <c:pt idx="3">
                  <c:v>192</c:v>
                </c:pt>
                <c:pt idx="4">
                  <c:v>195</c:v>
                </c:pt>
              </c:numCache>
            </c:numRef>
          </c:val>
          <c:extLst>
            <c:ext xmlns:c16="http://schemas.microsoft.com/office/drawing/2014/chart" uri="{C3380CC4-5D6E-409C-BE32-E72D297353CC}">
              <c16:uniqueId val="{00000002-147B-4EA5-896D-C7ABE478D815}"/>
            </c:ext>
          </c:extLst>
        </c:ser>
        <c:ser>
          <c:idx val="3"/>
          <c:order val="3"/>
          <c:tx>
            <c:strRef>
              <c:f>Sheet1!$A$5</c:f>
              <c:strCache>
                <c:ptCount val="1"/>
                <c:pt idx="0">
                  <c:v>合併營收</c:v>
                </c:pt>
              </c:strCache>
            </c:strRef>
          </c:tx>
          <c:spPr>
            <a:solidFill>
              <a:srgbClr val="632523"/>
            </a:solidFill>
            <a:ln w="12700" cap="flat">
              <a:noFill/>
              <a:miter lim="400000"/>
            </a:ln>
            <a:effectLst/>
          </c:spPr>
          <c:invertIfNegative val="0"/>
          <c:dLbls>
            <c:numFmt formatCode="#,##0&quot; &quot;" sourceLinked="0"/>
            <c:spPr>
              <a:noFill/>
              <a:ln>
                <a:noFill/>
              </a:ln>
              <a:effectLst/>
            </c:spPr>
            <c:txPr>
              <a:bodyPr/>
              <a:lstStyle/>
              <a:p>
                <a:pPr>
                  <a:defRPr sz="800" b="0" i="0" u="none" strike="noStrike">
                    <a:solidFill>
                      <a:srgbClr val="000000"/>
                    </a:solidFill>
                    <a:latin typeface="Arial"/>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2022</c:v>
                </c:pt>
                <c:pt idx="1">
                  <c:v>2023</c:v>
                </c:pt>
                <c:pt idx="2">
                  <c:v>2024</c:v>
                </c:pt>
                <c:pt idx="3">
                  <c:v>2024H1*</c:v>
                </c:pt>
                <c:pt idx="4">
                  <c:v>2025H1**</c:v>
                </c:pt>
              </c:strCache>
            </c:strRef>
          </c:cat>
          <c:val>
            <c:numRef>
              <c:f>Sheet1!$B$5:$F$5</c:f>
              <c:numCache>
                <c:formatCode>General</c:formatCode>
                <c:ptCount val="5"/>
                <c:pt idx="0">
                  <c:v>3349</c:v>
                </c:pt>
                <c:pt idx="1">
                  <c:v>3383</c:v>
                </c:pt>
                <c:pt idx="2">
                  <c:v>4214</c:v>
                </c:pt>
                <c:pt idx="3">
                  <c:v>1750</c:v>
                </c:pt>
                <c:pt idx="4">
                  <c:v>2000</c:v>
                </c:pt>
              </c:numCache>
            </c:numRef>
          </c:val>
          <c:extLst>
            <c:ext xmlns:c16="http://schemas.microsoft.com/office/drawing/2014/chart" uri="{C3380CC4-5D6E-409C-BE32-E72D297353CC}">
              <c16:uniqueId val="{00000003-147B-4EA5-896D-C7ABE478D815}"/>
            </c:ext>
          </c:extLst>
        </c:ser>
        <c:dLbls>
          <c:showLegendKey val="0"/>
          <c:showVal val="0"/>
          <c:showCatName val="0"/>
          <c:showSerName val="0"/>
          <c:showPercent val="0"/>
          <c:showBubbleSize val="0"/>
        </c:dLbls>
        <c:gapWidth val="150"/>
        <c:overlap val="-25"/>
        <c:axId val="279707632"/>
        <c:axId val="366911104"/>
      </c:barChart>
      <c:catAx>
        <c:axId val="279707632"/>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000" b="0" i="0" u="none" strike="noStrike">
                <a:solidFill>
                  <a:srgbClr val="000000"/>
                </a:solidFill>
                <a:latin typeface="Arial"/>
              </a:defRPr>
            </a:pPr>
            <a:endParaRPr lang="zh-TW"/>
          </a:p>
        </c:txPr>
        <c:crossAx val="366911104"/>
        <c:crosses val="autoZero"/>
        <c:auto val="1"/>
        <c:lblAlgn val="ctr"/>
        <c:lblOffset val="100"/>
        <c:noMultiLvlLbl val="1"/>
      </c:catAx>
      <c:valAx>
        <c:axId val="366911104"/>
        <c:scaling>
          <c:orientation val="minMax"/>
        </c:scaling>
        <c:delete val="0"/>
        <c:axPos val="l"/>
        <c:numFmt formatCode="#,##0&quot; &quot;" sourceLinked="0"/>
        <c:majorTickMark val="none"/>
        <c:minorTickMark val="none"/>
        <c:tickLblPos val="none"/>
        <c:spPr>
          <a:ln w="12700" cap="flat">
            <a:noFill/>
            <a:prstDash val="solid"/>
            <a:round/>
          </a:ln>
        </c:spPr>
        <c:txPr>
          <a:bodyPr rot="0"/>
          <a:lstStyle/>
          <a:p>
            <a:pPr>
              <a:defRPr sz="800" b="0" i="0" u="none" strike="noStrike">
                <a:solidFill>
                  <a:srgbClr val="000000"/>
                </a:solidFill>
                <a:latin typeface="Arial"/>
              </a:defRPr>
            </a:pPr>
            <a:endParaRPr lang="zh-TW"/>
          </a:p>
        </c:txPr>
        <c:crossAx val="279707632"/>
        <c:crosses val="autoZero"/>
        <c:crossBetween val="between"/>
        <c:majorUnit val="550"/>
        <c:minorUnit val="275"/>
      </c:valAx>
      <c:spPr>
        <a:noFill/>
        <a:ln w="12700" cap="flat">
          <a:noFill/>
          <a:miter lim="400000"/>
        </a:ln>
        <a:effectLst/>
      </c:spPr>
    </c:plotArea>
    <c:legend>
      <c:legendPos val="t"/>
      <c:layout>
        <c:manualLayout>
          <c:xMode val="edge"/>
          <c:yMode val="edge"/>
          <c:x val="0.18580199999999999"/>
          <c:y val="0"/>
          <c:w val="0.55195099999999997"/>
          <c:h val="0.14529600000000001"/>
        </c:manualLayout>
      </c:layout>
      <c:overlay val="1"/>
      <c:spPr>
        <a:noFill/>
        <a:ln w="12700" cap="flat">
          <a:noFill/>
          <a:miter lim="400000"/>
        </a:ln>
        <a:effectLst/>
      </c:spPr>
      <c:txPr>
        <a:bodyPr rot="0"/>
        <a:lstStyle/>
        <a:p>
          <a:pPr>
            <a:defRPr sz="1200" b="0" i="0" u="none" strike="noStrike">
              <a:solidFill>
                <a:srgbClr val="000000"/>
              </a:solidFill>
              <a:latin typeface="新細明體" panose="02020500000000000000" pitchFamily="18" charset="-120"/>
              <a:ea typeface="新細明體" panose="02020500000000000000" pitchFamily="18" charset="-120"/>
            </a:defRPr>
          </a:pPr>
          <a:endParaRPr lang="zh-TW"/>
        </a:p>
      </c:txPr>
    </c:legend>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zh-TW"/>
  <c:roundedCorners val="0"/>
  <c:style val="2"/>
  <c:chart>
    <c:autoTitleDeleted val="1"/>
    <c:plotArea>
      <c:layout>
        <c:manualLayout>
          <c:layoutTarget val="inner"/>
          <c:xMode val="edge"/>
          <c:yMode val="edge"/>
          <c:x val="2.7283600000000002E-2"/>
          <c:y val="0.1623"/>
          <c:w val="0.96771600000000002"/>
          <c:h val="0.69522499999999998"/>
        </c:manualLayout>
      </c:layout>
      <c:barChart>
        <c:barDir val="col"/>
        <c:grouping val="clustered"/>
        <c:varyColors val="0"/>
        <c:dLbls>
          <c:showLegendKey val="0"/>
          <c:showVal val="0"/>
          <c:showCatName val="0"/>
          <c:showSerName val="0"/>
          <c:showPercent val="0"/>
          <c:showBubbleSize val="0"/>
        </c:dLbls>
        <c:gapWidth val="100"/>
        <c:overlap val="-25"/>
        <c:axId val="527330560"/>
        <c:axId val="527331120"/>
      </c:barChart>
      <c:catAx>
        <c:axId val="527330560"/>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000" b="0" i="0" u="none" strike="noStrike">
                <a:solidFill>
                  <a:srgbClr val="000000"/>
                </a:solidFill>
                <a:latin typeface="Arial"/>
              </a:defRPr>
            </a:pPr>
            <a:endParaRPr lang="zh-TW"/>
          </a:p>
        </c:txPr>
        <c:crossAx val="527331120"/>
        <c:crosses val="autoZero"/>
        <c:auto val="1"/>
        <c:lblAlgn val="ctr"/>
        <c:lblOffset val="100"/>
        <c:noMultiLvlLbl val="1"/>
      </c:catAx>
      <c:valAx>
        <c:axId val="527331120"/>
        <c:scaling>
          <c:orientation val="minMax"/>
        </c:scaling>
        <c:delete val="0"/>
        <c:axPos val="l"/>
        <c:numFmt formatCode="#,##0&quot; &quot;"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Times New Roman"/>
              </a:defRPr>
            </a:pPr>
            <a:endParaRPr lang="zh-TW"/>
          </a:p>
        </c:txPr>
        <c:crossAx val="527330560"/>
        <c:crosses val="autoZero"/>
        <c:crossBetween val="between"/>
        <c:majorUnit val="175"/>
        <c:minorUnit val="8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92091039962"/>
          <c:y val="0.36531185153387902"/>
          <c:w val="0.61330802379267779"/>
          <c:h val="0.52322367909641043"/>
        </c:manualLayout>
      </c:layout>
      <c:barChart>
        <c:barDir val="col"/>
        <c:grouping val="clustered"/>
        <c:varyColors val="0"/>
        <c:ser>
          <c:idx val="0"/>
          <c:order val="0"/>
          <c:tx>
            <c:strRef>
              <c:f>工作表1!$A$2</c:f>
              <c:strCache>
                <c:ptCount val="1"/>
                <c:pt idx="0">
                  <c:v>合併毛利</c:v>
                </c:pt>
              </c:strCache>
            </c:strRef>
          </c:tx>
          <c:spPr>
            <a:solidFill>
              <a:schemeClr val="accent2">
                <a:lumMod val="75000"/>
              </a:schemeClr>
            </a:solidFill>
          </c:spPr>
          <c:invertIfNegative val="0"/>
          <c:dLbls>
            <c:dLbl>
              <c:idx val="0"/>
              <c:layout>
                <c:manualLayout>
                  <c:x val="1.637353737253459E-3"/>
                  <c:y val="-4.863196743879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AD4-4A32-ACB8-61AEAEDA15B3}"/>
                </c:ext>
              </c:extLst>
            </c:dLbl>
            <c:dLbl>
              <c:idx val="1"/>
              <c:layout>
                <c:manualLayout>
                  <c:x val="1.5690232269586297E-4"/>
                  <c:y val="-3.829288775153795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AD4-4A32-ACB8-61AEAEDA15B3}"/>
                </c:ext>
              </c:extLst>
            </c:dLbl>
            <c:dLbl>
              <c:idx val="2"/>
              <c:layout>
                <c:manualLayout>
                  <c:x val="-1.9515451591185519E-3"/>
                  <c:y val="-3.829288774262219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AD4-4A32-ACB8-61AEAEDA15B3}"/>
                </c:ext>
              </c:extLst>
            </c:dLbl>
            <c:dLbl>
              <c:idx val="3"/>
              <c:layout>
                <c:manualLayout>
                  <c:x val="-1.5703124818698528E-4"/>
                  <c:y val="-7.658577549416014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AD4-4A32-ACB8-61AEAEDA15B3}"/>
                </c:ext>
              </c:extLst>
            </c:dLbl>
            <c:dLbl>
              <c:idx val="4"/>
              <c:layout>
                <c:manualLayout>
                  <c:x val="1.637353737253459E-3"/>
                  <c:y val="-9.72715934551328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AD4-4A32-ACB8-61AEAEDA15B3}"/>
                </c:ext>
              </c:extLst>
            </c:dLbl>
            <c:spPr>
              <a:noFill/>
              <a:ln>
                <a:noFill/>
              </a:ln>
              <a:effectLst/>
            </c:spPr>
            <c:txPr>
              <a:bodyPr/>
              <a:lstStyle/>
              <a:p>
                <a:pPr>
                  <a:defRPr sz="800">
                    <a:solidFill>
                      <a:schemeClr val="tx1"/>
                    </a:solidFill>
                    <a:latin typeface="Arial" pitchFamily="34" charset="0"/>
                    <a:cs typeface="Arial" pitchFamily="34" charset="0"/>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工作表1!$B$1:$F$1</c:f>
              <c:strCache>
                <c:ptCount val="5"/>
                <c:pt idx="0">
                  <c:v>2022</c:v>
                </c:pt>
                <c:pt idx="1">
                  <c:v>2023</c:v>
                </c:pt>
                <c:pt idx="2">
                  <c:v>2024</c:v>
                </c:pt>
                <c:pt idx="3">
                  <c:v>2024H1*</c:v>
                </c:pt>
                <c:pt idx="4">
                  <c:v>2025H1**</c:v>
                </c:pt>
              </c:strCache>
            </c:strRef>
          </c:cat>
          <c:val>
            <c:numRef>
              <c:f>工作表1!$B$2:$F$2</c:f>
              <c:numCache>
                <c:formatCode>#,##0_ </c:formatCode>
                <c:ptCount val="5"/>
                <c:pt idx="0">
                  <c:v>918</c:v>
                </c:pt>
                <c:pt idx="1">
                  <c:v>993</c:v>
                </c:pt>
                <c:pt idx="2">
                  <c:v>1233</c:v>
                </c:pt>
                <c:pt idx="3">
                  <c:v>504</c:v>
                </c:pt>
                <c:pt idx="4">
                  <c:v>564</c:v>
                </c:pt>
              </c:numCache>
            </c:numRef>
          </c:val>
          <c:extLst>
            <c:ext xmlns:c16="http://schemas.microsoft.com/office/drawing/2014/chart" uri="{C3380CC4-5D6E-409C-BE32-E72D297353CC}">
              <c16:uniqueId val="{00000005-4AD4-4A32-ACB8-61AEAEDA15B3}"/>
            </c:ext>
          </c:extLst>
        </c:ser>
        <c:dLbls>
          <c:showLegendKey val="0"/>
          <c:showVal val="1"/>
          <c:showCatName val="0"/>
          <c:showSerName val="0"/>
          <c:showPercent val="0"/>
          <c:showBubbleSize val="0"/>
        </c:dLbls>
        <c:gapWidth val="150"/>
        <c:overlap val="-25"/>
        <c:axId val="598610416"/>
        <c:axId val="597888320"/>
      </c:barChart>
      <c:catAx>
        <c:axId val="598610416"/>
        <c:scaling>
          <c:orientation val="minMax"/>
        </c:scaling>
        <c:delete val="0"/>
        <c:axPos val="b"/>
        <c:numFmt formatCode="General" sourceLinked="1"/>
        <c:majorTickMark val="none"/>
        <c:minorTickMark val="none"/>
        <c:tickLblPos val="nextTo"/>
        <c:txPr>
          <a:bodyPr/>
          <a:lstStyle/>
          <a:p>
            <a:pPr>
              <a:defRPr sz="1000">
                <a:latin typeface="Arial" pitchFamily="34" charset="0"/>
                <a:cs typeface="Arial" pitchFamily="34" charset="0"/>
              </a:defRPr>
            </a:pPr>
            <a:endParaRPr lang="zh-TW"/>
          </a:p>
        </c:txPr>
        <c:crossAx val="597888320"/>
        <c:crosses val="autoZero"/>
        <c:auto val="1"/>
        <c:lblAlgn val="ctr"/>
        <c:lblOffset val="100"/>
        <c:noMultiLvlLbl val="0"/>
      </c:catAx>
      <c:valAx>
        <c:axId val="597888320"/>
        <c:scaling>
          <c:orientation val="minMax"/>
        </c:scaling>
        <c:delete val="1"/>
        <c:axPos val="l"/>
        <c:numFmt formatCode="#,##0_ " sourceLinked="1"/>
        <c:majorTickMark val="none"/>
        <c:minorTickMark val="none"/>
        <c:tickLblPos val="nextTo"/>
        <c:crossAx val="598610416"/>
        <c:crosses val="autoZero"/>
        <c:crossBetween val="between"/>
      </c:valAx>
    </c:plotArea>
    <c:legend>
      <c:legendPos val="t"/>
      <c:legendEntry>
        <c:idx val="0"/>
        <c:txPr>
          <a:bodyPr/>
          <a:lstStyle/>
          <a:p>
            <a:pPr>
              <a:defRPr sz="1200">
                <a:latin typeface="微軟正黑體" panose="020B0604030504040204" pitchFamily="34" charset="-120"/>
                <a:ea typeface="微軟正黑體" panose="020B0604030504040204" pitchFamily="34" charset="-120"/>
              </a:defRPr>
            </a:pPr>
            <a:endParaRPr lang="zh-TW"/>
          </a:p>
        </c:txPr>
      </c:legendEntry>
      <c:layout>
        <c:manualLayout>
          <c:xMode val="edge"/>
          <c:yMode val="edge"/>
          <c:x val="0.45331595073911696"/>
          <c:y val="0.11130019288127559"/>
          <c:w val="0.13744823963845168"/>
          <c:h val="0.10382886755294279"/>
        </c:manualLayout>
      </c:layout>
      <c:overlay val="0"/>
      <c:txPr>
        <a:bodyPr/>
        <a:lstStyle/>
        <a:p>
          <a:pPr>
            <a:defRPr sz="1200"/>
          </a:pPr>
          <a:endParaRPr lang="zh-TW"/>
        </a:p>
      </c:txPr>
    </c:legend>
    <c:plotVisOnly val="1"/>
    <c:dispBlanksAs val="gap"/>
    <c:showDLblsOverMax val="0"/>
  </c:chart>
  <c:txPr>
    <a:bodyPr/>
    <a:lstStyle/>
    <a:p>
      <a:pPr>
        <a:defRPr sz="1000">
          <a:latin typeface="Times New Roman" panose="02020603050405020304" pitchFamily="18" charset="0"/>
          <a:cs typeface="Times New Roman" panose="02020603050405020304" pitchFamily="18" charset="0"/>
        </a:defRPr>
      </a:pPr>
      <a:endParaRPr lang="zh-TW"/>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zh-TW"/>
  <c:roundedCorners val="0"/>
  <c:style val="2"/>
  <c:chart>
    <c:autoTitleDeleted val="1"/>
    <c:plotArea>
      <c:layout>
        <c:manualLayout>
          <c:layoutTarget val="inner"/>
          <c:xMode val="edge"/>
          <c:yMode val="edge"/>
          <c:x val="2.7829400000000001E-2"/>
          <c:y val="0.15554699999999999"/>
          <c:w val="0.967171"/>
          <c:h val="0.70738599999999996"/>
        </c:manualLayout>
      </c:layout>
      <c:barChart>
        <c:barDir val="col"/>
        <c:grouping val="clustered"/>
        <c:varyColors val="0"/>
        <c:dLbls>
          <c:showLegendKey val="0"/>
          <c:showVal val="0"/>
          <c:showCatName val="0"/>
          <c:showSerName val="0"/>
          <c:showPercent val="0"/>
          <c:showBubbleSize val="0"/>
        </c:dLbls>
        <c:gapWidth val="100"/>
        <c:overlap val="-25"/>
        <c:axId val="597890000"/>
        <c:axId val="597890560"/>
      </c:barChart>
      <c:catAx>
        <c:axId val="597890000"/>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000" b="0" i="0" u="none" strike="noStrike">
                <a:solidFill>
                  <a:srgbClr val="000000"/>
                </a:solidFill>
                <a:latin typeface="Arial"/>
              </a:defRPr>
            </a:pPr>
            <a:endParaRPr lang="zh-TW"/>
          </a:p>
        </c:txPr>
        <c:crossAx val="597890560"/>
        <c:crosses val="autoZero"/>
        <c:auto val="1"/>
        <c:lblAlgn val="ctr"/>
        <c:lblOffset val="100"/>
        <c:noMultiLvlLbl val="1"/>
      </c:catAx>
      <c:valAx>
        <c:axId val="597890560"/>
        <c:scaling>
          <c:orientation val="minMax"/>
        </c:scaling>
        <c:delete val="0"/>
        <c:axPos val="l"/>
        <c:numFmt formatCode="#,##0&quot; &quot;"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Arial"/>
              </a:defRPr>
            </a:pPr>
            <a:endParaRPr lang="zh-TW"/>
          </a:p>
        </c:txPr>
        <c:crossAx val="597890000"/>
        <c:crosses val="autoZero"/>
        <c:crossBetween val="between"/>
        <c:majorUnit val="100"/>
        <c:minorUnit val="5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20892594942683043"/>
          <c:y val="0.31490869521451292"/>
          <c:w val="0.61330802379267779"/>
          <c:h val="0.52322367909641043"/>
        </c:manualLayout>
      </c:layout>
      <c:barChart>
        <c:barDir val="col"/>
        <c:grouping val="clustered"/>
        <c:varyColors val="0"/>
        <c:ser>
          <c:idx val="0"/>
          <c:order val="0"/>
          <c:tx>
            <c:strRef>
              <c:f>工作表1!$A$2</c:f>
              <c:strCache>
                <c:ptCount val="1"/>
                <c:pt idx="0">
                  <c:v>合併本期淨利</c:v>
                </c:pt>
              </c:strCache>
            </c:strRef>
          </c:tx>
          <c:spPr>
            <a:solidFill>
              <a:schemeClr val="accent2">
                <a:lumMod val="75000"/>
              </a:schemeClr>
            </a:solidFill>
          </c:spPr>
          <c:invertIfNegative val="0"/>
          <c:dLbls>
            <c:dLbl>
              <c:idx val="0"/>
              <c:layout>
                <c:manualLayout>
                  <c:x val="0"/>
                  <c:y val="-1.4000319665065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F79-4BE2-883A-DC785712E1E4}"/>
                </c:ext>
              </c:extLst>
            </c:dLbl>
            <c:dLbl>
              <c:idx val="1"/>
              <c:layout>
                <c:manualLayout>
                  <c:x val="-3.1453532885145838E-3"/>
                  <c:y val="-8.1612006706472068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79-4BE2-883A-DC785712E1E4}"/>
                </c:ext>
              </c:extLst>
            </c:dLbl>
            <c:dLbl>
              <c:idx val="2"/>
              <c:layout>
                <c:manualLayout>
                  <c:x val="-2.0344111508490042E-3"/>
                  <c:y val="-1.06276006611221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79-4BE2-883A-DC785712E1E4}"/>
                </c:ext>
              </c:extLst>
            </c:dLbl>
            <c:dLbl>
              <c:idx val="3"/>
              <c:layout>
                <c:manualLayout>
                  <c:x val="1.4803821829737695E-3"/>
                  <c:y val="3.48636967641299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79-4BE2-883A-DC785712E1E4}"/>
                </c:ext>
              </c:extLst>
            </c:dLbl>
            <c:dLbl>
              <c:idx val="4"/>
              <c:layout>
                <c:manualLayout>
                  <c:x val="-3.3299422110816281E-3"/>
                  <c:y val="-2.29083676119396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F79-4BE2-883A-DC785712E1E4}"/>
                </c:ext>
              </c:extLst>
            </c:dLbl>
            <c:spPr>
              <a:noFill/>
              <a:ln>
                <a:noFill/>
              </a:ln>
              <a:effectLst/>
            </c:spPr>
            <c:txPr>
              <a:bodyPr/>
              <a:lstStyle/>
              <a:p>
                <a:pPr>
                  <a:defRPr sz="800">
                    <a:solidFill>
                      <a:schemeClr val="tx1"/>
                    </a:solidFill>
                    <a:latin typeface="微軟正黑體" panose="020B0604030504040204" pitchFamily="34" charset="-120"/>
                    <a:ea typeface="微軟正黑體" panose="020B0604030504040204" pitchFamily="34" charset="-120"/>
                    <a:cs typeface="Arial" panose="020B0604020202020204" pitchFamily="34" charset="0"/>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工作表1!$B$1:$F$1</c:f>
              <c:strCache>
                <c:ptCount val="5"/>
                <c:pt idx="0">
                  <c:v>2022</c:v>
                </c:pt>
                <c:pt idx="1">
                  <c:v>2023</c:v>
                </c:pt>
                <c:pt idx="2">
                  <c:v>2024</c:v>
                </c:pt>
                <c:pt idx="3">
                  <c:v>2024H1</c:v>
                </c:pt>
                <c:pt idx="4">
                  <c:v>2025H1</c:v>
                </c:pt>
              </c:strCache>
            </c:strRef>
          </c:cat>
          <c:val>
            <c:numRef>
              <c:f>工作表1!$B$2:$F$2</c:f>
              <c:numCache>
                <c:formatCode>#,##0_ </c:formatCode>
                <c:ptCount val="5"/>
                <c:pt idx="0">
                  <c:v>2071</c:v>
                </c:pt>
                <c:pt idx="1">
                  <c:v>649</c:v>
                </c:pt>
                <c:pt idx="2">
                  <c:v>869</c:v>
                </c:pt>
                <c:pt idx="3">
                  <c:v>303</c:v>
                </c:pt>
                <c:pt idx="4">
                  <c:v>424</c:v>
                </c:pt>
              </c:numCache>
            </c:numRef>
          </c:val>
          <c:extLst>
            <c:ext xmlns:c16="http://schemas.microsoft.com/office/drawing/2014/chart" uri="{C3380CC4-5D6E-409C-BE32-E72D297353CC}">
              <c16:uniqueId val="{00000005-BF79-4BE2-883A-DC785712E1E4}"/>
            </c:ext>
          </c:extLst>
        </c:ser>
        <c:dLbls>
          <c:showLegendKey val="0"/>
          <c:showVal val="1"/>
          <c:showCatName val="0"/>
          <c:showSerName val="0"/>
          <c:showPercent val="0"/>
          <c:showBubbleSize val="0"/>
        </c:dLbls>
        <c:gapWidth val="150"/>
        <c:overlap val="-25"/>
        <c:axId val="523656048"/>
        <c:axId val="523656608"/>
      </c:barChart>
      <c:catAx>
        <c:axId val="523656048"/>
        <c:scaling>
          <c:orientation val="minMax"/>
        </c:scaling>
        <c:delete val="0"/>
        <c:axPos val="b"/>
        <c:numFmt formatCode="General" sourceLinked="1"/>
        <c:majorTickMark val="none"/>
        <c:minorTickMark val="none"/>
        <c:tickLblPos val="nextTo"/>
        <c:txPr>
          <a:bodyPr/>
          <a:lstStyle/>
          <a:p>
            <a:pPr>
              <a:defRPr>
                <a:latin typeface="微軟正黑體" panose="020B0604030504040204" pitchFamily="34" charset="-120"/>
                <a:ea typeface="微軟正黑體" panose="020B0604030504040204" pitchFamily="34" charset="-120"/>
                <a:cs typeface="Arial" pitchFamily="34" charset="0"/>
              </a:defRPr>
            </a:pPr>
            <a:endParaRPr lang="zh-TW"/>
          </a:p>
        </c:txPr>
        <c:crossAx val="523656608"/>
        <c:crosses val="autoZero"/>
        <c:auto val="1"/>
        <c:lblAlgn val="ctr"/>
        <c:lblOffset val="100"/>
        <c:noMultiLvlLbl val="0"/>
      </c:catAx>
      <c:valAx>
        <c:axId val="523656608"/>
        <c:scaling>
          <c:orientation val="minMax"/>
        </c:scaling>
        <c:delete val="1"/>
        <c:axPos val="l"/>
        <c:numFmt formatCode="#,##0_ " sourceLinked="1"/>
        <c:majorTickMark val="none"/>
        <c:minorTickMark val="none"/>
        <c:tickLblPos val="nextTo"/>
        <c:crossAx val="523656048"/>
        <c:crosses val="autoZero"/>
        <c:crossBetween val="between"/>
      </c:valAx>
    </c:plotArea>
    <c:legend>
      <c:legendPos val="t"/>
      <c:layout>
        <c:manualLayout>
          <c:xMode val="edge"/>
          <c:yMode val="edge"/>
          <c:x val="0.42403693876052734"/>
          <c:y val="0.18649678476835646"/>
          <c:w val="0.16796700473009113"/>
          <c:h val="8.8324251502083048E-2"/>
        </c:manualLayout>
      </c:layout>
      <c:overlay val="0"/>
      <c:txPr>
        <a:bodyPr/>
        <a:lstStyle/>
        <a:p>
          <a:pPr>
            <a:defRPr sz="1200">
              <a:latin typeface="微軟正黑體" panose="020B0604030504040204" pitchFamily="34" charset="-120"/>
              <a:ea typeface="微軟正黑體" panose="020B0604030504040204" pitchFamily="34" charset="-120"/>
            </a:defRPr>
          </a:pPr>
          <a:endParaRPr lang="zh-TW"/>
        </a:p>
      </c:txPr>
    </c:legend>
    <c:plotVisOnly val="1"/>
    <c:dispBlanksAs val="gap"/>
    <c:showDLblsOverMax val="0"/>
  </c:chart>
  <c:txPr>
    <a:bodyPr/>
    <a:lstStyle/>
    <a:p>
      <a:pPr>
        <a:defRPr sz="1000">
          <a:latin typeface="Arial" pitchFamily="34" charset="0"/>
          <a:cs typeface="Arial" pitchFamily="34" charset="0"/>
        </a:defRPr>
      </a:pPr>
      <a:endParaRPr lang="zh-TW"/>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50529" cy="499033"/>
          </a:xfrm>
          <a:prstGeom prst="rect">
            <a:avLst/>
          </a:prstGeom>
        </p:spPr>
        <p:txBody>
          <a:bodyPr vert="horz" lIns="91550" tIns="45775" rIns="91550" bIns="45775" rtlCol="0"/>
          <a:lstStyle>
            <a:lvl1pPr algn="l">
              <a:defRPr sz="1200"/>
            </a:lvl1pPr>
          </a:lstStyle>
          <a:p>
            <a:endParaRPr lang="zh-TW" altLang="en-US"/>
          </a:p>
        </p:txBody>
      </p:sp>
      <p:sp>
        <p:nvSpPr>
          <p:cNvPr id="3" name="日期版面配置區 2"/>
          <p:cNvSpPr>
            <a:spLocks noGrp="1"/>
          </p:cNvSpPr>
          <p:nvPr>
            <p:ph type="dt" sz="quarter" idx="1"/>
          </p:nvPr>
        </p:nvSpPr>
        <p:spPr>
          <a:xfrm>
            <a:off x="3855082" y="0"/>
            <a:ext cx="2950529" cy="499033"/>
          </a:xfrm>
          <a:prstGeom prst="rect">
            <a:avLst/>
          </a:prstGeom>
        </p:spPr>
        <p:txBody>
          <a:bodyPr vert="horz" lIns="91550" tIns="45775" rIns="91550" bIns="45775" rtlCol="0"/>
          <a:lstStyle>
            <a:lvl1pPr algn="r">
              <a:defRPr sz="1200"/>
            </a:lvl1pPr>
          </a:lstStyle>
          <a:p>
            <a:fld id="{A4B2A276-07AF-484C-A8BD-0E960372BCE9}" type="datetimeFigureOut">
              <a:rPr lang="zh-TW" altLang="en-US" smtClean="0"/>
              <a:t>2025/9/3</a:t>
            </a:fld>
            <a:endParaRPr lang="zh-TW" altLang="en-US"/>
          </a:p>
        </p:txBody>
      </p:sp>
      <p:sp>
        <p:nvSpPr>
          <p:cNvPr id="4" name="頁尾版面配置區 3"/>
          <p:cNvSpPr>
            <a:spLocks noGrp="1"/>
          </p:cNvSpPr>
          <p:nvPr>
            <p:ph type="ftr" sz="quarter" idx="2"/>
          </p:nvPr>
        </p:nvSpPr>
        <p:spPr>
          <a:xfrm>
            <a:off x="0" y="9440306"/>
            <a:ext cx="2950529" cy="499033"/>
          </a:xfrm>
          <a:prstGeom prst="rect">
            <a:avLst/>
          </a:prstGeom>
        </p:spPr>
        <p:txBody>
          <a:bodyPr vert="horz" lIns="91550" tIns="45775" rIns="91550" bIns="45775"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5082" y="9440306"/>
            <a:ext cx="2950529" cy="499033"/>
          </a:xfrm>
          <a:prstGeom prst="rect">
            <a:avLst/>
          </a:prstGeom>
        </p:spPr>
        <p:txBody>
          <a:bodyPr vert="horz" lIns="91550" tIns="45775" rIns="91550" bIns="45775" rtlCol="0" anchor="b"/>
          <a:lstStyle>
            <a:lvl1pPr algn="r">
              <a:defRPr sz="1200"/>
            </a:lvl1pPr>
          </a:lstStyle>
          <a:p>
            <a:fld id="{A3FFBC87-2FD0-4D5D-AE6F-12FBE3E01D38}" type="slidenum">
              <a:rPr lang="zh-TW" altLang="en-US" smtClean="0"/>
              <a:t>‹#›</a:t>
            </a:fld>
            <a:endParaRPr lang="zh-TW" altLang="en-US"/>
          </a:p>
        </p:txBody>
      </p:sp>
    </p:spTree>
    <p:extLst>
      <p:ext uri="{BB962C8B-B14F-4D97-AF65-F5344CB8AC3E}">
        <p14:creationId xmlns:p14="http://schemas.microsoft.com/office/powerpoint/2010/main" val="1052984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xfrm>
            <a:off x="92075" y="746125"/>
            <a:ext cx="6623050" cy="3725863"/>
          </a:xfrm>
          <a:prstGeom prst="rect">
            <a:avLst/>
          </a:prstGeom>
        </p:spPr>
        <p:txBody>
          <a:bodyPr lIns="91550" tIns="45775" rIns="91550" bIns="45775"/>
          <a:lstStyle/>
          <a:p>
            <a:endParaRPr/>
          </a:p>
        </p:txBody>
      </p:sp>
      <p:sp>
        <p:nvSpPr>
          <p:cNvPr id="442" name="Shape 442"/>
          <p:cNvSpPr>
            <a:spLocks noGrp="1"/>
          </p:cNvSpPr>
          <p:nvPr>
            <p:ph type="body" sz="quarter" idx="1"/>
          </p:nvPr>
        </p:nvSpPr>
        <p:spPr>
          <a:xfrm>
            <a:off x="907627" y="4721186"/>
            <a:ext cx="4991947" cy="4472702"/>
          </a:xfrm>
          <a:prstGeom prst="rect">
            <a:avLst/>
          </a:prstGeom>
        </p:spPr>
        <p:txBody>
          <a:bodyPr lIns="91550" tIns="45775" rIns="91550" bIns="45775"/>
          <a:lstStyle/>
          <a:p>
            <a:endParaRPr/>
          </a:p>
        </p:txBody>
      </p:sp>
    </p:spTree>
    <p:extLst>
      <p:ext uri="{BB962C8B-B14F-4D97-AF65-F5344CB8AC3E}">
        <p14:creationId xmlns:p14="http://schemas.microsoft.com/office/powerpoint/2010/main" val="1480967020"/>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400" b="1" dirty="0"/>
              <a:t>各位股東媒體記者大家午安</a:t>
            </a:r>
            <a:r>
              <a:rPr kumimoji="1" lang="en-US" altLang="zh-TW" sz="1400" b="1" dirty="0"/>
              <a:t>, </a:t>
            </a:r>
            <a:r>
              <a:rPr kumimoji="1" lang="zh-TW" altLang="en-US" sz="1400" b="1" dirty="0"/>
              <a:t>歡迎大家蒞臨新光紡織公司的法說會</a:t>
            </a:r>
            <a:r>
              <a:rPr kumimoji="1" lang="en-US" altLang="zh-TW" sz="1400" b="1" dirty="0"/>
              <a:t>.</a:t>
            </a:r>
          </a:p>
          <a:p>
            <a:endParaRPr kumimoji="1" lang="en-US" altLang="zh-TW" sz="1400" b="1" dirty="0"/>
          </a:p>
          <a:p>
            <a:r>
              <a:rPr kumimoji="1" lang="en-US" altLang="zh-TW" sz="1400" b="1" dirty="0"/>
              <a:t>2024</a:t>
            </a:r>
            <a:r>
              <a:rPr kumimoji="1" lang="zh-TW" altLang="en-US" sz="1400" b="1" dirty="0"/>
              <a:t>年法說會 開始</a:t>
            </a:r>
            <a:endParaRPr kumimoji="1" lang="en-US" altLang="zh-TW" sz="1400" b="1" dirty="0"/>
          </a:p>
          <a:p>
            <a:endParaRPr kumimoji="1" lang="zh-TW" altLang="en-US" sz="1400" b="1" dirty="0"/>
          </a:p>
        </p:txBody>
      </p:sp>
    </p:spTree>
    <p:extLst>
      <p:ext uri="{BB962C8B-B14F-4D97-AF65-F5344CB8AC3E}">
        <p14:creationId xmlns:p14="http://schemas.microsoft.com/office/powerpoint/2010/main" val="3042543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079079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085732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b="1"/>
              <a:t>為台灣複合式精品店，產品品項包含男裝、女裝、時尚配件及生活用品。</a:t>
            </a:r>
          </a:p>
          <a:p>
            <a:endParaRPr kumimoji="1" lang="zh-TW" altLang="en-US"/>
          </a:p>
        </p:txBody>
      </p:sp>
    </p:spTree>
    <p:extLst>
      <p:ext uri="{BB962C8B-B14F-4D97-AF65-F5344CB8AC3E}">
        <p14:creationId xmlns:p14="http://schemas.microsoft.com/office/powerpoint/2010/main" val="1386673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ARTIFACTS </a:t>
            </a:r>
            <a:r>
              <a:rPr lang="zh-TW" altLang="en-US" b="1" dirty="0"/>
              <a:t>目前我們總共有</a:t>
            </a:r>
            <a:r>
              <a:rPr lang="en-US" altLang="zh-TW" b="1" dirty="0"/>
              <a:t>5</a:t>
            </a:r>
            <a:r>
              <a:rPr lang="zh-TW" altLang="en-US" b="1" dirty="0"/>
              <a:t>個門市 </a:t>
            </a:r>
            <a:r>
              <a:rPr lang="en-US" altLang="zh-TW" b="1" dirty="0"/>
              <a:t>, </a:t>
            </a:r>
          </a:p>
          <a:p>
            <a:r>
              <a:rPr lang="zh-TW" altLang="en-US" b="1" dirty="0"/>
              <a:t>每個門市都具有不同的特色，都非常非常的獨特。</a:t>
            </a:r>
          </a:p>
          <a:p>
            <a:endParaRPr lang="zh-TW" altLang="en-US" dirty="0"/>
          </a:p>
        </p:txBody>
      </p:sp>
    </p:spTree>
    <p:extLst>
      <p:ext uri="{BB962C8B-B14F-4D97-AF65-F5344CB8AC3E}">
        <p14:creationId xmlns:p14="http://schemas.microsoft.com/office/powerpoint/2010/main" val="2154136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314365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以「藝廊」為空間概念，店內陳設世界各國的精品，除品牌直營外還有時尚珠寶、國際知名設計師品牌等</a:t>
            </a:r>
            <a:r>
              <a:rPr lang="en-US" altLang="zh-TW" b="1" dirty="0"/>
              <a:t>.</a:t>
            </a:r>
            <a:r>
              <a:rPr lang="zh-TW" altLang="en-US" b="1" dirty="0"/>
              <a:t>也有許多藝術收藏珍品。</a:t>
            </a:r>
            <a:endParaRPr lang="en-US" altLang="zh-TW" b="1" dirty="0"/>
          </a:p>
          <a:p>
            <a:endParaRPr lang="en-US" altLang="zh-TW" b="1" dirty="0"/>
          </a:p>
          <a:p>
            <a:r>
              <a:rPr lang="zh-TW" altLang="en-US" b="1" dirty="0"/>
              <a:t>目前</a:t>
            </a:r>
            <a:r>
              <a:rPr lang="en-US" altLang="zh-TW" b="1" dirty="0"/>
              <a:t>Art </a:t>
            </a:r>
            <a:r>
              <a:rPr lang="en-US" altLang="zh-TW" b="1" dirty="0" err="1"/>
              <a:t>haus</a:t>
            </a:r>
            <a:r>
              <a:rPr lang="zh-TW" altLang="en-US" b="1" dirty="0"/>
              <a:t>有</a:t>
            </a:r>
            <a:r>
              <a:rPr lang="en-US" altLang="zh-TW" b="1" dirty="0"/>
              <a:t>5</a:t>
            </a:r>
            <a:r>
              <a:rPr lang="zh-TW" altLang="en-US" b="1" dirty="0"/>
              <a:t>個店</a:t>
            </a:r>
          </a:p>
          <a:p>
            <a:endParaRPr lang="zh-TW" altLang="en-US" dirty="0"/>
          </a:p>
        </p:txBody>
      </p:sp>
    </p:spTree>
    <p:extLst>
      <p:ext uri="{BB962C8B-B14F-4D97-AF65-F5344CB8AC3E}">
        <p14:creationId xmlns:p14="http://schemas.microsoft.com/office/powerpoint/2010/main" val="427756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第三個品牌是</a:t>
            </a:r>
            <a:r>
              <a:rPr lang="en-US" altLang="zh-TW" b="1" dirty="0" err="1"/>
              <a:t>Asport</a:t>
            </a:r>
            <a:r>
              <a:rPr lang="en-US" altLang="zh-TW" b="1" dirty="0"/>
              <a:t> </a:t>
            </a:r>
            <a:endParaRPr lang="zh-TW" altLang="en-US" b="1" dirty="0"/>
          </a:p>
        </p:txBody>
      </p:sp>
    </p:spTree>
    <p:extLst>
      <p:ext uri="{BB962C8B-B14F-4D97-AF65-F5344CB8AC3E}">
        <p14:creationId xmlns:p14="http://schemas.microsoft.com/office/powerpoint/2010/main" val="3171595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因為疫情關係 很多人居家工作 對於舒適、輕鬆、自在、時尚運動精品的需求更大</a:t>
            </a:r>
            <a:r>
              <a:rPr lang="en-US" altLang="zh-TW" b="1" dirty="0"/>
              <a:t>.</a:t>
            </a:r>
          </a:p>
          <a:p>
            <a:endParaRPr lang="en-US" altLang="zh-TW" b="1" dirty="0"/>
          </a:p>
          <a:p>
            <a:r>
              <a:rPr lang="en-US" altLang="zh-TW" b="1" dirty="0" err="1"/>
              <a:t>Asport</a:t>
            </a:r>
            <a:r>
              <a:rPr lang="zh-TW" altLang="en-US" b="1" dirty="0"/>
              <a:t>創造運動精品的慢時尚。</a:t>
            </a:r>
          </a:p>
        </p:txBody>
      </p:sp>
    </p:spTree>
    <p:extLst>
      <p:ext uri="{BB962C8B-B14F-4D97-AF65-F5344CB8AC3E}">
        <p14:creationId xmlns:p14="http://schemas.microsoft.com/office/powerpoint/2010/main" val="4245758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這個品牌我們有七個店</a:t>
            </a:r>
            <a:r>
              <a:rPr lang="en-US" altLang="zh-TW" b="1" dirty="0"/>
              <a:t>, </a:t>
            </a:r>
            <a:r>
              <a:rPr lang="zh-TW" altLang="en-US" b="1" dirty="0"/>
              <a:t>這是</a:t>
            </a:r>
            <a:r>
              <a:rPr lang="en-US" altLang="zh-TW" b="1" dirty="0" err="1"/>
              <a:t>Asport</a:t>
            </a:r>
            <a:r>
              <a:rPr lang="zh-TW" altLang="en-US" b="1" dirty="0"/>
              <a:t>門市的照片</a:t>
            </a:r>
            <a:r>
              <a:rPr lang="en-US" altLang="zh-TW" b="1" dirty="0"/>
              <a:t>.</a:t>
            </a:r>
          </a:p>
        </p:txBody>
      </p:sp>
    </p:spTree>
    <p:extLst>
      <p:ext uri="{BB962C8B-B14F-4D97-AF65-F5344CB8AC3E}">
        <p14:creationId xmlns:p14="http://schemas.microsoft.com/office/powerpoint/2010/main" val="2955932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642236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en-US" altLang="zh-TW"/>
          </a:p>
          <a:p>
            <a:endParaRPr kumimoji="1" lang="zh-TW" altLang="en-US"/>
          </a:p>
        </p:txBody>
      </p:sp>
    </p:spTree>
    <p:extLst>
      <p:ext uri="{BB962C8B-B14F-4D97-AF65-F5344CB8AC3E}">
        <p14:creationId xmlns:p14="http://schemas.microsoft.com/office/powerpoint/2010/main" val="288466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a:t>品牌與產品多樣化 對於喜歡高爾夫球專業服飾的顧客可以解決時間上的痛點</a:t>
            </a:r>
            <a:r>
              <a:rPr lang="en-US" altLang="zh-TW" b="1"/>
              <a:t>.</a:t>
            </a:r>
          </a:p>
          <a:p>
            <a:endParaRPr lang="en-US" altLang="zh-TW" b="1"/>
          </a:p>
          <a:p>
            <a:r>
              <a:rPr lang="zh-TW" altLang="en-US" b="1"/>
              <a:t>提供</a:t>
            </a:r>
            <a:r>
              <a:rPr lang="en-US" altLang="zh-TW" b="1"/>
              <a:t>one stop shop</a:t>
            </a:r>
            <a:r>
              <a:rPr lang="zh-TW" altLang="en-US" b="1"/>
              <a:t>服務 滿足顧客在同一個店內做複合式的穿搭和多品牌多款式的選擇。 </a:t>
            </a:r>
          </a:p>
        </p:txBody>
      </p:sp>
    </p:spTree>
    <p:extLst>
      <p:ext uri="{BB962C8B-B14F-4D97-AF65-F5344CB8AC3E}">
        <p14:creationId xmlns:p14="http://schemas.microsoft.com/office/powerpoint/2010/main" val="3222405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這個是門市的照片。</a:t>
            </a:r>
          </a:p>
        </p:txBody>
      </p:sp>
    </p:spTree>
    <p:extLst>
      <p:ext uri="{BB962C8B-B14F-4D97-AF65-F5344CB8AC3E}">
        <p14:creationId xmlns:p14="http://schemas.microsoft.com/office/powerpoint/2010/main" val="3941594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接下來最後一個品牌是團體制服</a:t>
            </a:r>
          </a:p>
        </p:txBody>
      </p:sp>
    </p:spTree>
    <p:extLst>
      <p:ext uri="{BB962C8B-B14F-4D97-AF65-F5344CB8AC3E}">
        <p14:creationId xmlns:p14="http://schemas.microsoft.com/office/powerpoint/2010/main" val="552190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有最專業的紡織技術從面料、衣服款式設計、生產製造 、一條龍的設備、客制化的服務</a:t>
            </a:r>
            <a:r>
              <a:rPr lang="en-US" altLang="zh-TW" b="1" dirty="0"/>
              <a:t>,</a:t>
            </a:r>
          </a:p>
          <a:p>
            <a:endParaRPr lang="en-US" altLang="zh-TW" b="1" dirty="0"/>
          </a:p>
          <a:p>
            <a:r>
              <a:rPr lang="zh-TW" altLang="en-US" b="1" dirty="0"/>
              <a:t>滿足客戶的需求永續經營的理念，創造出市場好口碑。</a:t>
            </a:r>
          </a:p>
          <a:p>
            <a:endParaRPr lang="zh-TW" altLang="en-US" dirty="0"/>
          </a:p>
        </p:txBody>
      </p:sp>
    </p:spTree>
    <p:extLst>
      <p:ext uri="{BB962C8B-B14F-4D97-AF65-F5344CB8AC3E}">
        <p14:creationId xmlns:p14="http://schemas.microsoft.com/office/powerpoint/2010/main" val="2676573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743435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39210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a:t>接下來做營運概況的介紹</a:t>
            </a:r>
            <a:r>
              <a:rPr lang="en-US" altLang="zh-TW" b="1"/>
              <a:t>:</a:t>
            </a:r>
          </a:p>
          <a:p>
            <a:endParaRPr lang="zh-TW" altLang="en-US"/>
          </a:p>
        </p:txBody>
      </p:sp>
    </p:spTree>
    <p:extLst>
      <p:ext uri="{BB962C8B-B14F-4D97-AF65-F5344CB8AC3E}">
        <p14:creationId xmlns:p14="http://schemas.microsoft.com/office/powerpoint/2010/main" val="1262818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b="1" dirty="0"/>
          </a:p>
        </p:txBody>
      </p:sp>
    </p:spTree>
    <p:extLst>
      <p:ext uri="{BB962C8B-B14F-4D97-AF65-F5344CB8AC3E}">
        <p14:creationId xmlns:p14="http://schemas.microsoft.com/office/powerpoint/2010/main" val="345198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b="1" dirty="0"/>
          </a:p>
        </p:txBody>
      </p:sp>
    </p:spTree>
    <p:extLst>
      <p:ext uri="{BB962C8B-B14F-4D97-AF65-F5344CB8AC3E}">
        <p14:creationId xmlns:p14="http://schemas.microsoft.com/office/powerpoint/2010/main" val="2005445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以上報告完畢謝謝大家。   接下來我們進行</a:t>
            </a:r>
            <a:r>
              <a:rPr lang="en-US" altLang="zh-TW" b="1" dirty="0"/>
              <a:t>Q&amp;A</a:t>
            </a:r>
          </a:p>
          <a:p>
            <a:endParaRPr lang="zh-TW" altLang="en-US" dirty="0"/>
          </a:p>
        </p:txBody>
      </p:sp>
    </p:spTree>
    <p:extLst>
      <p:ext uri="{BB962C8B-B14F-4D97-AF65-F5344CB8AC3E}">
        <p14:creationId xmlns:p14="http://schemas.microsoft.com/office/powerpoint/2010/main" val="2053820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 </a:t>
            </a:r>
            <a:r>
              <a:rPr lang="zh-TW" altLang="en-US" b="1"/>
              <a:t>於台北市成立棉花紡織廠</a:t>
            </a:r>
            <a:r>
              <a:rPr lang="en-US" altLang="zh-TW" b="1"/>
              <a:t>, </a:t>
            </a:r>
            <a:r>
              <a:rPr lang="zh-TW" altLang="en-US" b="1"/>
              <a:t>從事紡織產品生產與銷售</a:t>
            </a:r>
            <a:r>
              <a:rPr lang="en-US" altLang="zh-TW" b="1"/>
              <a:t>.</a:t>
            </a:r>
          </a:p>
          <a:p>
            <a:endParaRPr lang="en-US" altLang="zh-TW" b="1"/>
          </a:p>
          <a:p>
            <a:r>
              <a:rPr lang="zh-TW" altLang="en-US" b="1"/>
              <a:t> 引進彈性包覆紗設備</a:t>
            </a:r>
            <a:r>
              <a:rPr lang="en-US" altLang="zh-TW" b="1"/>
              <a:t>, </a:t>
            </a:r>
            <a:r>
              <a:rPr lang="zh-TW" altLang="en-US" b="1"/>
              <a:t>於桃園大溪設立生產部門</a:t>
            </a:r>
            <a:r>
              <a:rPr lang="en-US" altLang="zh-TW" b="1"/>
              <a:t>.</a:t>
            </a:r>
            <a:endParaRPr lang="zh-TW" altLang="en-US" b="1"/>
          </a:p>
          <a:p>
            <a:endParaRPr lang="en-US" altLang="zh-TW" b="1"/>
          </a:p>
          <a:p>
            <a:endParaRPr lang="en-US" altLang="zh-TW" b="1"/>
          </a:p>
          <a:p>
            <a:endParaRPr lang="en-US" altLang="zh-TW" b="1"/>
          </a:p>
          <a:p>
            <a:endParaRPr lang="zh-TW" altLang="en-US" b="1"/>
          </a:p>
          <a:p>
            <a:endParaRPr lang="zh-TW" altLang="en-US"/>
          </a:p>
        </p:txBody>
      </p:sp>
    </p:spTree>
    <p:extLst>
      <p:ext uri="{BB962C8B-B14F-4D97-AF65-F5344CB8AC3E}">
        <p14:creationId xmlns:p14="http://schemas.microsoft.com/office/powerpoint/2010/main" val="2029493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600" b="1" dirty="0"/>
              <a:t>這是行銷部門大概主要的客人，遍及世界各地知名的品牌</a:t>
            </a:r>
          </a:p>
          <a:p>
            <a:endParaRPr lang="zh-TW" altLang="en-US" dirty="0"/>
          </a:p>
        </p:txBody>
      </p:sp>
    </p:spTree>
    <p:extLst>
      <p:ext uri="{BB962C8B-B14F-4D97-AF65-F5344CB8AC3E}">
        <p14:creationId xmlns:p14="http://schemas.microsoft.com/office/powerpoint/2010/main" val="2045229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往年我們也都參加世界一年一度的大事，</a:t>
            </a:r>
            <a:r>
              <a:rPr lang="en-US" altLang="zh-TW" b="1" dirty="0"/>
              <a:t>Paris P V</a:t>
            </a:r>
            <a:r>
              <a:rPr lang="zh-TW" altLang="en-US" b="1" dirty="0"/>
              <a:t>展是我們的重頭戲。</a:t>
            </a:r>
            <a:r>
              <a:rPr lang="zh-TW" altLang="en-US" b="1" baseline="0" dirty="0"/>
              <a:t> </a:t>
            </a:r>
            <a:endParaRPr lang="en-US" altLang="zh-TW" b="1" baseline="0" dirty="0"/>
          </a:p>
        </p:txBody>
      </p:sp>
    </p:spTree>
    <p:extLst>
      <p:ext uri="{BB962C8B-B14F-4D97-AF65-F5344CB8AC3E}">
        <p14:creationId xmlns:p14="http://schemas.microsoft.com/office/powerpoint/2010/main" val="1982504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往年我們也都參加世界一年一度的大事，</a:t>
            </a:r>
            <a:r>
              <a:rPr lang="en-US" altLang="zh-TW" b="1" dirty="0"/>
              <a:t>Paris P V</a:t>
            </a:r>
            <a:r>
              <a:rPr lang="zh-TW" altLang="en-US" b="1" dirty="0"/>
              <a:t>展是我們的重頭戲。</a:t>
            </a:r>
            <a:r>
              <a:rPr lang="zh-TW" altLang="en-US" b="1" baseline="0" dirty="0"/>
              <a:t> </a:t>
            </a:r>
            <a:endParaRPr lang="en-US" altLang="zh-TW" b="1" baseline="0" dirty="0"/>
          </a:p>
        </p:txBody>
      </p:sp>
    </p:spTree>
    <p:extLst>
      <p:ext uri="{BB962C8B-B14F-4D97-AF65-F5344CB8AC3E}">
        <p14:creationId xmlns:p14="http://schemas.microsoft.com/office/powerpoint/2010/main" val="3490386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01AFD-5521-0366-3957-F6E536B55485}"/>
            </a:ext>
          </a:extLst>
        </p:cNvPr>
        <p:cNvGrpSpPr/>
        <p:nvPr/>
      </p:nvGrpSpPr>
      <p:grpSpPr>
        <a:xfrm>
          <a:off x="0" y="0"/>
          <a:ext cx="0" cy="0"/>
          <a:chOff x="0" y="0"/>
          <a:chExt cx="0" cy="0"/>
        </a:xfrm>
      </p:grpSpPr>
      <p:sp>
        <p:nvSpPr>
          <p:cNvPr id="2" name="投影片圖像版面配置區 1">
            <a:extLst>
              <a:ext uri="{FF2B5EF4-FFF2-40B4-BE49-F238E27FC236}">
                <a16:creationId xmlns:a16="http://schemas.microsoft.com/office/drawing/2014/main" id="{2C082F3D-FBA2-BF90-8B03-6724D8255986}"/>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3DF7ED54-76E2-58CA-7432-43E3962C774A}"/>
              </a:ext>
            </a:extLst>
          </p:cNvPr>
          <p:cNvSpPr>
            <a:spLocks noGrp="1"/>
          </p:cNvSpPr>
          <p:nvPr>
            <p:ph type="body" idx="1"/>
          </p:nvPr>
        </p:nvSpPr>
        <p:spPr/>
        <p:txBody>
          <a:bodyPr/>
          <a:lstStyle/>
          <a:p>
            <a:r>
              <a:rPr lang="zh-TW" altLang="en-US" b="1" dirty="0"/>
              <a:t>往年我們也都參加世界一年一度的大事，</a:t>
            </a:r>
            <a:r>
              <a:rPr lang="en-US" altLang="zh-TW" b="1" dirty="0"/>
              <a:t>Paris P V</a:t>
            </a:r>
            <a:r>
              <a:rPr lang="zh-TW" altLang="en-US" b="1" dirty="0"/>
              <a:t>展是我們的重頭戲。</a:t>
            </a:r>
            <a:r>
              <a:rPr lang="zh-TW" altLang="en-US" b="1" baseline="0" dirty="0"/>
              <a:t> </a:t>
            </a:r>
            <a:endParaRPr lang="en-US" altLang="zh-TW" b="1" baseline="0" dirty="0"/>
          </a:p>
        </p:txBody>
      </p:sp>
    </p:spTree>
    <p:extLst>
      <p:ext uri="{BB962C8B-B14F-4D97-AF65-F5344CB8AC3E}">
        <p14:creationId xmlns:p14="http://schemas.microsoft.com/office/powerpoint/2010/main" val="3782985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100" b="1" dirty="0"/>
              <a:t>新一季的開發業務部門採用線上數位行銷</a:t>
            </a:r>
            <a:r>
              <a:rPr lang="en-US" altLang="zh-TW" sz="1100" b="1" dirty="0"/>
              <a:t>, </a:t>
            </a:r>
            <a:r>
              <a:rPr lang="zh-TW" altLang="en-US" sz="1100" b="1" dirty="0"/>
              <a:t>以</a:t>
            </a:r>
            <a:r>
              <a:rPr lang="en-US" altLang="zh-TW" sz="1100" b="1" dirty="0"/>
              <a:t>WGSN FW25 </a:t>
            </a:r>
            <a:r>
              <a:rPr lang="zh-TW" altLang="en-US" sz="1100" b="1" dirty="0"/>
              <a:t>、</a:t>
            </a:r>
            <a:r>
              <a:rPr lang="en-US" altLang="zh-TW" sz="1100" b="1" dirty="0"/>
              <a:t>SS26</a:t>
            </a:r>
            <a:r>
              <a:rPr lang="zh-TW" altLang="en-US" sz="1100" b="1" dirty="0"/>
              <a:t>新一季的主題來發想</a:t>
            </a:r>
            <a:r>
              <a:rPr lang="en-US" altLang="zh-TW" sz="1100" b="1" dirty="0"/>
              <a:t>, </a:t>
            </a:r>
            <a:r>
              <a:rPr lang="zh-TW" altLang="en-US" sz="1100" b="1" dirty="0"/>
              <a:t>新光研發團隊以專業研發能力與各大品牌對新紗線的需求推出三大系列，分別是</a:t>
            </a:r>
            <a:r>
              <a:rPr lang="en-US" altLang="zh-TW" sz="1100" b="1" dirty="0"/>
              <a:t>…</a:t>
            </a:r>
            <a:endParaRPr lang="zh-TW" altLang="en-US" sz="1100" b="1" dirty="0"/>
          </a:p>
        </p:txBody>
      </p:sp>
    </p:spTree>
    <p:extLst>
      <p:ext uri="{BB962C8B-B14F-4D97-AF65-F5344CB8AC3E}">
        <p14:creationId xmlns:p14="http://schemas.microsoft.com/office/powerpoint/2010/main" val="73986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100" b="1" dirty="0"/>
              <a:t>新一季的開發業務部門採用線上數位行銷</a:t>
            </a:r>
            <a:r>
              <a:rPr lang="en-US" altLang="zh-TW" sz="1100" b="1" dirty="0"/>
              <a:t>, </a:t>
            </a:r>
            <a:r>
              <a:rPr lang="zh-TW" altLang="en-US" sz="1100" b="1" dirty="0"/>
              <a:t>以</a:t>
            </a:r>
            <a:r>
              <a:rPr lang="en-US" altLang="zh-TW" sz="1100" b="1" dirty="0"/>
              <a:t>WGSN FW25 </a:t>
            </a:r>
            <a:r>
              <a:rPr lang="zh-TW" altLang="en-US" sz="1100" b="1" dirty="0"/>
              <a:t>、</a:t>
            </a:r>
            <a:r>
              <a:rPr lang="en-US" altLang="zh-TW" sz="1100" b="1" dirty="0"/>
              <a:t>SS26</a:t>
            </a:r>
            <a:r>
              <a:rPr lang="zh-TW" altLang="en-US" sz="1100" b="1" dirty="0"/>
              <a:t>新一季的主題來發想</a:t>
            </a:r>
            <a:r>
              <a:rPr lang="en-US" altLang="zh-TW" sz="1100" b="1" dirty="0"/>
              <a:t>, </a:t>
            </a:r>
            <a:r>
              <a:rPr lang="zh-TW" altLang="en-US" sz="1100" b="1" dirty="0"/>
              <a:t>新光研發團隊以專業研發能力與各大品牌對新紗線的需求推出三大系列，分別是</a:t>
            </a:r>
            <a:r>
              <a:rPr lang="en-US" altLang="zh-TW" sz="1100" b="1" dirty="0"/>
              <a:t>…</a:t>
            </a:r>
            <a:endParaRPr lang="zh-TW" altLang="en-US" sz="1100" b="1" dirty="0"/>
          </a:p>
        </p:txBody>
      </p:sp>
    </p:spTree>
    <p:extLst>
      <p:ext uri="{BB962C8B-B14F-4D97-AF65-F5344CB8AC3E}">
        <p14:creationId xmlns:p14="http://schemas.microsoft.com/office/powerpoint/2010/main" val="116755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8" name="Free PPT _ Click to add title"/>
          <p:cNvSpPr txBox="1">
            <a:spLocks noGrp="1"/>
          </p:cNvSpPr>
          <p:nvPr>
            <p:ph type="title" hasCustomPrompt="1"/>
          </p:nvPr>
        </p:nvSpPr>
        <p:spPr>
          <a:xfrm>
            <a:off x="0" y="0"/>
            <a:ext cx="9144000" cy="884466"/>
          </a:xfrm>
          <a:prstGeom prst="rect">
            <a:avLst/>
          </a:prstGeom>
        </p:spPr>
        <p:txBody>
          <a:bodyPr>
            <a:normAutofit/>
          </a:bodyPr>
          <a:lstStyle>
            <a:lvl1pPr algn="l">
              <a:defRPr>
                <a:solidFill>
                  <a:srgbClr val="404040"/>
                </a:solidFill>
              </a:defRPr>
            </a:lvl1pPr>
          </a:lstStyle>
          <a:p>
            <a:r>
              <a:t> Free PPT _ Click to add title</a:t>
            </a:r>
          </a:p>
        </p:txBody>
      </p:sp>
      <p:sp>
        <p:nvSpPr>
          <p:cNvPr id="19" name="Body Level One…"/>
          <p:cNvSpPr txBox="1">
            <a:spLocks noGrp="1"/>
          </p:cNvSpPr>
          <p:nvPr>
            <p:ph type="body" sz="quarter" idx="1"/>
          </p:nvPr>
        </p:nvSpPr>
        <p:spPr>
          <a:xfrm>
            <a:off x="395536" y="1131590"/>
            <a:ext cx="8496945" cy="460649"/>
          </a:xfrm>
          <a:prstGeom prst="rect">
            <a:avLst/>
          </a:prstGeom>
        </p:spPr>
        <p:txBody>
          <a:bodyPr anchor="ctr">
            <a:normAutofit/>
          </a:bodyPr>
          <a:lstStyle>
            <a:lvl1pPr marL="0" indent="0">
              <a:spcBef>
                <a:spcPts val="400"/>
              </a:spcBef>
              <a:buSzTx/>
              <a:buFontTx/>
              <a:buNone/>
              <a:defRPr sz="2000">
                <a:solidFill>
                  <a:srgbClr val="404040"/>
                </a:solidFill>
                <a:latin typeface="Arial"/>
                <a:ea typeface="Arial"/>
                <a:cs typeface="Arial"/>
                <a:sym typeface="Arial"/>
              </a:defRPr>
            </a:lvl1pPr>
            <a:lvl2pPr marL="661307" indent="-204107">
              <a:spcBef>
                <a:spcPts val="400"/>
              </a:spcBef>
              <a:buFontTx/>
              <a:defRPr sz="2000">
                <a:solidFill>
                  <a:srgbClr val="404040"/>
                </a:solidFill>
                <a:latin typeface="Arial"/>
                <a:ea typeface="Arial"/>
                <a:cs typeface="Arial"/>
                <a:sym typeface="Arial"/>
              </a:defRPr>
            </a:lvl2pPr>
            <a:lvl3pPr marL="1104900" indent="-190500">
              <a:spcBef>
                <a:spcPts val="400"/>
              </a:spcBef>
              <a:buFontTx/>
              <a:defRPr sz="2000">
                <a:solidFill>
                  <a:srgbClr val="404040"/>
                </a:solidFill>
                <a:latin typeface="Arial"/>
                <a:ea typeface="Arial"/>
                <a:cs typeface="Arial"/>
                <a:sym typeface="Arial"/>
              </a:defRPr>
            </a:lvl3pPr>
            <a:lvl4pPr marL="1600200" indent="-228600">
              <a:spcBef>
                <a:spcPts val="400"/>
              </a:spcBef>
              <a:buFontTx/>
              <a:defRPr sz="2000">
                <a:solidFill>
                  <a:srgbClr val="404040"/>
                </a:solidFill>
                <a:latin typeface="Arial"/>
                <a:ea typeface="Arial"/>
                <a:cs typeface="Arial"/>
                <a:sym typeface="Arial"/>
              </a:defRPr>
            </a:lvl4pPr>
            <a:lvl5pPr marL="2057400" indent="-228600">
              <a:spcBef>
                <a:spcPts val="400"/>
              </a:spcBef>
              <a:buFontTx/>
              <a:defRPr sz="2000">
                <a:solidFill>
                  <a:srgbClr val="40404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2051719" y="2067693"/>
            <a:ext cx="4896546" cy="648073"/>
          </a:xfrm>
          <a:prstGeom prst="rect">
            <a:avLst/>
          </a:prstGeom>
        </p:spPr>
        <p:txBody>
          <a:bodyPr>
            <a:normAutofit/>
          </a:bodyPr>
          <a:lstStyle>
            <a:lvl1pPr>
              <a:defRPr sz="3000">
                <a:latin typeface="+mj-lt"/>
                <a:ea typeface="+mj-ea"/>
                <a:cs typeface="+mj-cs"/>
                <a:sym typeface="Helvetica"/>
              </a:defRPr>
            </a:lvl1pPr>
          </a:lstStyle>
          <a:p>
            <a:r>
              <a:t>Title Text</a:t>
            </a:r>
          </a:p>
        </p:txBody>
      </p:sp>
      <p:sp>
        <p:nvSpPr>
          <p:cNvPr id="102" name="Body Level One…"/>
          <p:cNvSpPr txBox="1">
            <a:spLocks noGrp="1"/>
          </p:cNvSpPr>
          <p:nvPr>
            <p:ph type="body" sz="half" idx="1"/>
          </p:nvPr>
        </p:nvSpPr>
        <p:spPr>
          <a:xfrm>
            <a:off x="457200" y="1200150"/>
            <a:ext cx="4038600" cy="3394075"/>
          </a:xfrm>
          <a:prstGeom prst="rect">
            <a:avLst/>
          </a:prstGeom>
        </p:spPr>
        <p:txBody>
          <a:bodyPr>
            <a:normAutofit/>
          </a:bodyPr>
          <a:lstStyle>
            <a:lvl1pPr>
              <a:spcBef>
                <a:spcPts val="600"/>
              </a:spcBef>
              <a:defRPr sz="2800">
                <a:latin typeface="+mn-lt"/>
                <a:ea typeface="+mn-ea"/>
                <a:cs typeface="+mn-cs"/>
                <a:sym typeface="Calibri"/>
              </a:defRPr>
            </a:lvl1pPr>
            <a:lvl2pPr marL="790575" indent="-333375">
              <a:spcBef>
                <a:spcPts val="600"/>
              </a:spcBef>
              <a:defRPr sz="2800">
                <a:latin typeface="+mn-lt"/>
                <a:ea typeface="+mn-ea"/>
                <a:cs typeface="+mn-cs"/>
                <a:sym typeface="Calibri"/>
              </a:defRPr>
            </a:lvl2pPr>
            <a:lvl3pPr marL="1234439" indent="-320039">
              <a:spcBef>
                <a:spcPts val="600"/>
              </a:spcBef>
              <a:defRPr sz="2800">
                <a:latin typeface="+mn-lt"/>
                <a:ea typeface="+mn-ea"/>
                <a:cs typeface="+mn-cs"/>
                <a:sym typeface="Calibri"/>
              </a:defRPr>
            </a:lvl3pPr>
            <a:lvl4pPr marL="1727200" indent="-355600">
              <a:spcBef>
                <a:spcPts val="600"/>
              </a:spcBef>
              <a:defRPr sz="2800">
                <a:latin typeface="+mn-lt"/>
                <a:ea typeface="+mn-ea"/>
                <a:cs typeface="+mn-cs"/>
                <a:sym typeface="Calibri"/>
              </a:defRPr>
            </a:lvl4pPr>
            <a:lvl5pPr marL="2184400" indent="-355600">
              <a:spcBef>
                <a:spcPts val="600"/>
              </a:spcBef>
              <a:defRPr sz="28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2051719" y="2067693"/>
            <a:ext cx="4896546" cy="648073"/>
          </a:xfrm>
          <a:prstGeom prst="rect">
            <a:avLst/>
          </a:prstGeom>
        </p:spPr>
        <p:txBody>
          <a:bodyPr>
            <a:normAutofit/>
          </a:bodyPr>
          <a:lstStyle>
            <a:lvl1pPr>
              <a:defRPr sz="3000">
                <a:latin typeface="+mj-lt"/>
                <a:ea typeface="+mj-ea"/>
                <a:cs typeface="+mj-cs"/>
                <a:sym typeface="Helvetica"/>
              </a:defRPr>
            </a:lvl1pPr>
          </a:lstStyle>
          <a:p>
            <a:r>
              <a:t>Title Text</a:t>
            </a:r>
          </a:p>
        </p:txBody>
      </p:sp>
      <p:sp>
        <p:nvSpPr>
          <p:cNvPr id="111" name="Body Level One…"/>
          <p:cNvSpPr txBox="1">
            <a:spLocks noGrp="1"/>
          </p:cNvSpPr>
          <p:nvPr>
            <p:ph type="body" sz="quarter" idx="1"/>
          </p:nvPr>
        </p:nvSpPr>
        <p:spPr>
          <a:xfrm>
            <a:off x="457200" y="1150937"/>
            <a:ext cx="4040188" cy="481013"/>
          </a:xfrm>
          <a:prstGeom prst="rect">
            <a:avLst/>
          </a:prstGeom>
        </p:spPr>
        <p:txBody>
          <a:bodyPr anchor="b">
            <a:normAutofit/>
          </a:bodyPr>
          <a:lstStyle>
            <a:lvl1pPr marL="0" indent="0">
              <a:spcBef>
                <a:spcPts val="500"/>
              </a:spcBef>
              <a:buSzTx/>
              <a:buFontTx/>
              <a:buNone/>
              <a:defRPr sz="2400" b="1">
                <a:latin typeface="+mn-lt"/>
                <a:ea typeface="+mn-ea"/>
                <a:cs typeface="+mn-cs"/>
                <a:sym typeface="Calibri"/>
              </a:defRPr>
            </a:lvl1pPr>
            <a:lvl2pPr marL="0" indent="457200">
              <a:spcBef>
                <a:spcPts val="500"/>
              </a:spcBef>
              <a:buSzTx/>
              <a:buFontTx/>
              <a:buNone/>
              <a:defRPr sz="2400" b="1">
                <a:latin typeface="+mn-lt"/>
                <a:ea typeface="+mn-ea"/>
                <a:cs typeface="+mn-cs"/>
                <a:sym typeface="Calibri"/>
              </a:defRPr>
            </a:lvl2pPr>
            <a:lvl3pPr marL="0" indent="914400">
              <a:spcBef>
                <a:spcPts val="500"/>
              </a:spcBef>
              <a:buSzTx/>
              <a:buFontTx/>
              <a:buNone/>
              <a:defRPr sz="2400" b="1">
                <a:latin typeface="+mn-lt"/>
                <a:ea typeface="+mn-ea"/>
                <a:cs typeface="+mn-cs"/>
                <a:sym typeface="Calibri"/>
              </a:defRPr>
            </a:lvl3pPr>
            <a:lvl4pPr marL="0" indent="1371600">
              <a:spcBef>
                <a:spcPts val="500"/>
              </a:spcBef>
              <a:buSzTx/>
              <a:buFontTx/>
              <a:buNone/>
              <a:defRPr sz="2400" b="1">
                <a:latin typeface="+mn-lt"/>
                <a:ea typeface="+mn-ea"/>
                <a:cs typeface="+mn-cs"/>
                <a:sym typeface="Calibri"/>
              </a:defRPr>
            </a:lvl4pPr>
            <a:lvl5pPr marL="0" indent="1828800">
              <a:spcBef>
                <a:spcPts val="500"/>
              </a:spcBef>
              <a:buSzTx/>
              <a:buFontTx/>
              <a:buNone/>
              <a:defRPr sz="2400" b="1">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2" name="Text Placeholder 4"/>
          <p:cNvSpPr>
            <a:spLocks noGrp="1"/>
          </p:cNvSpPr>
          <p:nvPr>
            <p:ph type="body" sz="quarter" idx="21"/>
          </p:nvPr>
        </p:nvSpPr>
        <p:spPr>
          <a:xfrm>
            <a:off x="4645025" y="1150937"/>
            <a:ext cx="4041775" cy="481013"/>
          </a:xfrm>
          <a:prstGeom prst="rect">
            <a:avLst/>
          </a:prstGeom>
        </p:spPr>
        <p:txBody>
          <a:bodyPr anchor="b">
            <a:normAutofit/>
          </a:bodyPr>
          <a:lstStyle/>
          <a:p>
            <a:pPr marL="0" indent="0">
              <a:spcBef>
                <a:spcPts val="500"/>
              </a:spcBef>
              <a:buSzTx/>
              <a:buFontTx/>
              <a:buNone/>
              <a:defRPr sz="2400" b="1">
                <a:latin typeface="+mn-lt"/>
                <a:ea typeface="+mn-ea"/>
                <a:cs typeface="+mn-cs"/>
                <a:sym typeface="Calibri"/>
              </a:defRPr>
            </a:pPr>
            <a:endParaRPr/>
          </a:p>
        </p:txBody>
      </p:sp>
      <p:sp>
        <p:nvSpPr>
          <p:cNvPr id="113"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20" name="Title Text"/>
          <p:cNvSpPr txBox="1">
            <a:spLocks noGrp="1"/>
          </p:cNvSpPr>
          <p:nvPr>
            <p:ph type="title"/>
          </p:nvPr>
        </p:nvSpPr>
        <p:spPr>
          <a:xfrm>
            <a:off x="2051719" y="2067693"/>
            <a:ext cx="4896546" cy="648073"/>
          </a:xfrm>
          <a:prstGeom prst="rect">
            <a:avLst/>
          </a:prstGeom>
        </p:spPr>
        <p:txBody>
          <a:bodyPr>
            <a:normAutofit/>
          </a:bodyPr>
          <a:lstStyle>
            <a:lvl1pPr>
              <a:defRPr sz="3000">
                <a:latin typeface="+mj-lt"/>
                <a:ea typeface="+mj-ea"/>
                <a:cs typeface="+mj-cs"/>
                <a:sym typeface="Helvetica"/>
              </a:defRPr>
            </a:lvl1pPr>
          </a:lstStyle>
          <a:p>
            <a:r>
              <a:t>Title Text</a:t>
            </a:r>
          </a:p>
        </p:txBody>
      </p:sp>
      <p:sp>
        <p:nvSpPr>
          <p:cNvPr id="121"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8"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457200" y="204788"/>
            <a:ext cx="3008314" cy="871538"/>
          </a:xfrm>
          <a:prstGeom prst="rect">
            <a:avLst/>
          </a:prstGeom>
        </p:spPr>
        <p:txBody>
          <a:bodyPr anchor="b">
            <a:normAutofit/>
          </a:bodyPr>
          <a:lstStyle>
            <a:lvl1pPr algn="l">
              <a:defRPr sz="2000">
                <a:latin typeface="+mj-lt"/>
                <a:ea typeface="+mj-ea"/>
                <a:cs typeface="+mj-cs"/>
                <a:sym typeface="Helvetica"/>
              </a:defRPr>
            </a:lvl1pPr>
          </a:lstStyle>
          <a:p>
            <a:r>
              <a:t>Title Text</a:t>
            </a:r>
          </a:p>
        </p:txBody>
      </p:sp>
      <p:sp>
        <p:nvSpPr>
          <p:cNvPr id="136" name="Body Level One…"/>
          <p:cNvSpPr txBox="1">
            <a:spLocks noGrp="1"/>
          </p:cNvSpPr>
          <p:nvPr>
            <p:ph type="body" idx="1"/>
          </p:nvPr>
        </p:nvSpPr>
        <p:spPr>
          <a:xfrm>
            <a:off x="3575050" y="204788"/>
            <a:ext cx="5111750" cy="4389438"/>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7" name="Text Placeholder 3"/>
          <p:cNvSpPr>
            <a:spLocks noGrp="1"/>
          </p:cNvSpPr>
          <p:nvPr>
            <p:ph type="body" sz="half" idx="21"/>
          </p:nvPr>
        </p:nvSpPr>
        <p:spPr>
          <a:xfrm>
            <a:off x="457199" y="1076325"/>
            <a:ext cx="3008315" cy="3517900"/>
          </a:xfrm>
          <a:prstGeom prst="rect">
            <a:avLst/>
          </a:prstGeom>
        </p:spPr>
        <p:txBody>
          <a:bodyPr>
            <a:normAutofit/>
          </a:bodyPr>
          <a:lstStyle/>
          <a:p>
            <a:pPr marL="0" indent="0">
              <a:spcBef>
                <a:spcPts val="300"/>
              </a:spcBef>
              <a:buSzTx/>
              <a:buFontTx/>
              <a:buNone/>
              <a:defRPr sz="1400">
                <a:latin typeface="+mn-lt"/>
                <a:ea typeface="+mn-ea"/>
                <a:cs typeface="+mn-cs"/>
                <a:sym typeface="Calibri"/>
              </a:defRPr>
            </a:pPr>
            <a:endParaRPr/>
          </a:p>
        </p:txBody>
      </p:sp>
      <p:sp>
        <p:nvSpPr>
          <p:cNvPr id="138"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45" name="Title Text"/>
          <p:cNvSpPr txBox="1">
            <a:spLocks noGrp="1"/>
          </p:cNvSpPr>
          <p:nvPr>
            <p:ph type="title"/>
          </p:nvPr>
        </p:nvSpPr>
        <p:spPr>
          <a:xfrm>
            <a:off x="1792288" y="3600450"/>
            <a:ext cx="5486401" cy="425450"/>
          </a:xfrm>
          <a:prstGeom prst="rect">
            <a:avLst/>
          </a:prstGeom>
        </p:spPr>
        <p:txBody>
          <a:bodyPr anchor="b">
            <a:normAutofit/>
          </a:bodyPr>
          <a:lstStyle>
            <a:lvl1pPr algn="l">
              <a:defRPr sz="2000">
                <a:latin typeface="+mj-lt"/>
                <a:ea typeface="+mj-ea"/>
                <a:cs typeface="+mj-cs"/>
                <a:sym typeface="Helvetica"/>
              </a:defRPr>
            </a:lvl1pPr>
          </a:lstStyle>
          <a:p>
            <a:r>
              <a:t>Title Text</a:t>
            </a:r>
          </a:p>
        </p:txBody>
      </p:sp>
      <p:sp>
        <p:nvSpPr>
          <p:cNvPr id="146" name="Picture Placeholder 2"/>
          <p:cNvSpPr>
            <a:spLocks noGrp="1"/>
          </p:cNvSpPr>
          <p:nvPr>
            <p:ph type="pic" sz="half" idx="21"/>
          </p:nvPr>
        </p:nvSpPr>
        <p:spPr>
          <a:xfrm>
            <a:off x="1792288" y="460375"/>
            <a:ext cx="5486401" cy="3086100"/>
          </a:xfrm>
          <a:prstGeom prst="rect">
            <a:avLst/>
          </a:prstGeom>
        </p:spPr>
        <p:txBody>
          <a:bodyPr lIns="91439" rIns="91439"/>
          <a:lstStyle/>
          <a:p>
            <a:endParaRPr/>
          </a:p>
        </p:txBody>
      </p:sp>
      <p:sp>
        <p:nvSpPr>
          <p:cNvPr id="147" name="Body Level One…"/>
          <p:cNvSpPr txBox="1">
            <a:spLocks noGrp="1"/>
          </p:cNvSpPr>
          <p:nvPr>
            <p:ph type="body" sz="quarter" idx="1"/>
          </p:nvPr>
        </p:nvSpPr>
        <p:spPr>
          <a:xfrm>
            <a:off x="1792288" y="4025900"/>
            <a:ext cx="5486401" cy="603250"/>
          </a:xfrm>
          <a:prstGeom prst="rect">
            <a:avLst/>
          </a:prstGeom>
        </p:spPr>
        <p:txBody>
          <a:bodyPr>
            <a:normAutofit/>
          </a:bodyPr>
          <a:lstStyle>
            <a:lvl1pPr marL="0" indent="0">
              <a:spcBef>
                <a:spcPts val="300"/>
              </a:spcBef>
              <a:buSzTx/>
              <a:buFontTx/>
              <a:buNone/>
              <a:defRPr sz="1400">
                <a:latin typeface="+mn-lt"/>
                <a:ea typeface="+mn-ea"/>
                <a:cs typeface="+mn-cs"/>
                <a:sym typeface="Calibri"/>
              </a:defRPr>
            </a:lvl1pPr>
            <a:lvl2pPr marL="0" indent="457200">
              <a:spcBef>
                <a:spcPts val="300"/>
              </a:spcBef>
              <a:buSzTx/>
              <a:buFontTx/>
              <a:buNone/>
              <a:defRPr sz="1400">
                <a:latin typeface="+mn-lt"/>
                <a:ea typeface="+mn-ea"/>
                <a:cs typeface="+mn-cs"/>
                <a:sym typeface="Calibri"/>
              </a:defRPr>
            </a:lvl2pPr>
            <a:lvl3pPr marL="0" indent="914400">
              <a:spcBef>
                <a:spcPts val="300"/>
              </a:spcBef>
              <a:buSzTx/>
              <a:buFontTx/>
              <a:buNone/>
              <a:defRPr sz="1400">
                <a:latin typeface="+mn-lt"/>
                <a:ea typeface="+mn-ea"/>
                <a:cs typeface="+mn-cs"/>
                <a:sym typeface="Calibri"/>
              </a:defRPr>
            </a:lvl3pPr>
            <a:lvl4pPr marL="0" indent="1371600">
              <a:spcBef>
                <a:spcPts val="300"/>
              </a:spcBef>
              <a:buSzTx/>
              <a:buFontTx/>
              <a:buNone/>
              <a:defRPr sz="1400">
                <a:latin typeface="+mn-lt"/>
                <a:ea typeface="+mn-ea"/>
                <a:cs typeface="+mn-cs"/>
                <a:sym typeface="Calibri"/>
              </a:defRPr>
            </a:lvl4pPr>
            <a:lvl5pPr marL="0" indent="1828800">
              <a:spcBef>
                <a:spcPts val="300"/>
              </a:spcBef>
              <a:buSzTx/>
              <a:buFontTx/>
              <a:buNone/>
              <a:defRPr sz="14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8"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_空白">
    <p:spTree>
      <p:nvGrpSpPr>
        <p:cNvPr id="1" name=""/>
        <p:cNvGrpSpPr/>
        <p:nvPr/>
      </p:nvGrpSpPr>
      <p:grpSpPr>
        <a:xfrm>
          <a:off x="0" y="0"/>
          <a:ext cx="0" cy="0"/>
          <a:chOff x="0" y="0"/>
          <a:chExt cx="0" cy="0"/>
        </a:xfrm>
      </p:grpSpPr>
      <p:sp>
        <p:nvSpPr>
          <p:cNvPr id="155" name="Title Text"/>
          <p:cNvSpPr txBox="1">
            <a:spLocks noGrp="1"/>
          </p:cNvSpPr>
          <p:nvPr>
            <p:ph type="title"/>
          </p:nvPr>
        </p:nvSpPr>
        <p:spPr>
          <a:xfrm>
            <a:off x="467543" y="0"/>
            <a:ext cx="8229601" cy="857250"/>
          </a:xfrm>
          <a:prstGeom prst="rect">
            <a:avLst/>
          </a:prstGeom>
        </p:spPr>
        <p:txBody>
          <a:bodyPr>
            <a:normAutofit/>
          </a:bodyPr>
          <a:lstStyle>
            <a:lvl1pPr>
              <a:defRPr sz="2400">
                <a:solidFill>
                  <a:srgbClr val="002060"/>
                </a:solidFill>
                <a:latin typeface="新細明體 (標題)"/>
                <a:ea typeface="新細明體 (標題)"/>
                <a:cs typeface="新細明體 (標題)"/>
                <a:sym typeface="新細明體 (標題)"/>
              </a:defRPr>
            </a:lvl1pPr>
          </a:lstStyle>
          <a:p>
            <a:r>
              <a:t>Title Text</a:t>
            </a:r>
          </a:p>
        </p:txBody>
      </p:sp>
      <p:sp>
        <p:nvSpPr>
          <p:cNvPr id="156" name="直線接點 9"/>
          <p:cNvSpPr/>
          <p:nvPr/>
        </p:nvSpPr>
        <p:spPr>
          <a:xfrm>
            <a:off x="1043607" y="699541"/>
            <a:ext cx="6977138" cy="1"/>
          </a:xfrm>
          <a:prstGeom prst="line">
            <a:avLst/>
          </a:prstGeom>
          <a:ln w="12700">
            <a:solidFill>
              <a:srgbClr val="000000"/>
            </a:solidFill>
          </a:ln>
        </p:spPr>
        <p:txBody>
          <a:bodyPr lIns="45719" rIns="45719"/>
          <a:lstStyle/>
          <a:p>
            <a:endParaRPr/>
          </a:p>
        </p:txBody>
      </p:sp>
      <p:sp>
        <p:nvSpPr>
          <p:cNvPr id="157" name="Body Level One…"/>
          <p:cNvSpPr txBox="1">
            <a:spLocks noGrp="1"/>
          </p:cNvSpPr>
          <p:nvPr>
            <p:ph type="body" idx="1"/>
          </p:nvPr>
        </p:nvSpPr>
        <p:spPr>
          <a:xfrm>
            <a:off x="1115616" y="1200150"/>
            <a:ext cx="6905129" cy="3394075"/>
          </a:xfrm>
          <a:prstGeom prst="rect">
            <a:avLst/>
          </a:prstGeom>
        </p:spPr>
        <p:txBody>
          <a:bodyPr>
            <a:normAutofit/>
          </a:bodyPr>
          <a:lstStyle>
            <a:lvl1pPr>
              <a:spcBef>
                <a:spcPts val="400"/>
              </a:spcBef>
              <a:defRPr sz="2000">
                <a:latin typeface="+mn-lt"/>
                <a:ea typeface="+mn-ea"/>
                <a:cs typeface="+mn-cs"/>
                <a:sym typeface="Calibri"/>
              </a:defRPr>
            </a:lvl1pPr>
            <a:lvl2pPr marL="742950" indent="-285750">
              <a:spcBef>
                <a:spcPts val="400"/>
              </a:spcBef>
              <a:defRPr sz="2000">
                <a:latin typeface="+mn-lt"/>
                <a:ea typeface="+mn-ea"/>
                <a:cs typeface="+mn-cs"/>
                <a:sym typeface="Calibri"/>
              </a:defRPr>
            </a:lvl2pPr>
            <a:lvl3pPr marL="1143000" indent="-228600">
              <a:spcBef>
                <a:spcPts val="400"/>
              </a:spcBef>
              <a:defRPr sz="2000">
                <a:latin typeface="+mn-lt"/>
                <a:ea typeface="+mn-ea"/>
                <a:cs typeface="+mn-cs"/>
                <a:sym typeface="Calibri"/>
              </a:defRPr>
            </a:lvl3pPr>
            <a:lvl4pPr marL="1600200" indent="-228600">
              <a:spcBef>
                <a:spcPts val="400"/>
              </a:spcBef>
              <a:defRPr sz="2000">
                <a:latin typeface="+mn-lt"/>
                <a:ea typeface="+mn-ea"/>
                <a:cs typeface="+mn-cs"/>
                <a:sym typeface="Calibri"/>
              </a:defRPr>
            </a:lvl4pPr>
            <a:lvl5pPr marL="2057400" indent="-228600">
              <a:spcBef>
                <a:spcPts val="400"/>
              </a:spcBef>
              <a:defRPr sz="20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空白">
    <p:spTree>
      <p:nvGrpSpPr>
        <p:cNvPr id="1" name=""/>
        <p:cNvGrpSpPr/>
        <p:nvPr/>
      </p:nvGrpSpPr>
      <p:grpSpPr>
        <a:xfrm>
          <a:off x="0" y="0"/>
          <a:ext cx="0" cy="0"/>
          <a:chOff x="0" y="0"/>
          <a:chExt cx="0" cy="0"/>
        </a:xfrm>
      </p:grpSpPr>
      <p:sp>
        <p:nvSpPr>
          <p:cNvPr id="165" name="Title Text"/>
          <p:cNvSpPr txBox="1">
            <a:spLocks noGrp="1"/>
          </p:cNvSpPr>
          <p:nvPr>
            <p:ph type="title"/>
          </p:nvPr>
        </p:nvSpPr>
        <p:spPr>
          <a:xfrm>
            <a:off x="467543" y="0"/>
            <a:ext cx="8229601" cy="857250"/>
          </a:xfrm>
          <a:prstGeom prst="rect">
            <a:avLst/>
          </a:prstGeom>
        </p:spPr>
        <p:txBody>
          <a:bodyPr>
            <a:normAutofit/>
          </a:bodyPr>
          <a:lstStyle>
            <a:lvl1pPr>
              <a:defRPr sz="2400" b="0">
                <a:solidFill>
                  <a:srgbClr val="002060"/>
                </a:solidFill>
                <a:latin typeface="新細明體 (標題)"/>
                <a:ea typeface="新細明體 (標題)"/>
                <a:cs typeface="新細明體 (標題)"/>
                <a:sym typeface="新細明體 (標題)"/>
              </a:defRPr>
            </a:lvl1pPr>
          </a:lstStyle>
          <a:p>
            <a:r>
              <a:t>Title Text</a:t>
            </a:r>
          </a:p>
        </p:txBody>
      </p:sp>
      <p:sp>
        <p:nvSpPr>
          <p:cNvPr id="166" name="直線接點 9"/>
          <p:cNvSpPr/>
          <p:nvPr/>
        </p:nvSpPr>
        <p:spPr>
          <a:xfrm>
            <a:off x="1043607" y="699541"/>
            <a:ext cx="6977138" cy="1"/>
          </a:xfrm>
          <a:prstGeom prst="line">
            <a:avLst/>
          </a:prstGeom>
          <a:ln w="12700">
            <a:solidFill>
              <a:srgbClr val="000000"/>
            </a:solidFill>
          </a:ln>
        </p:spPr>
        <p:txBody>
          <a:bodyPr lIns="45719" rIns="45719"/>
          <a:lstStyle/>
          <a:p>
            <a:endParaRPr/>
          </a:p>
        </p:txBody>
      </p:sp>
      <p:sp>
        <p:nvSpPr>
          <p:cNvPr id="167" name="Body Level One…"/>
          <p:cNvSpPr txBox="1">
            <a:spLocks noGrp="1"/>
          </p:cNvSpPr>
          <p:nvPr>
            <p:ph type="body" idx="1"/>
          </p:nvPr>
        </p:nvSpPr>
        <p:spPr>
          <a:xfrm>
            <a:off x="1115616" y="1200150"/>
            <a:ext cx="6905129" cy="3394075"/>
          </a:xfrm>
          <a:prstGeom prst="rect">
            <a:avLst/>
          </a:prstGeom>
        </p:spPr>
        <p:txBody>
          <a:bodyPr>
            <a:normAutofit/>
          </a:bodyPr>
          <a:lstStyle>
            <a:lvl1pPr>
              <a:spcBef>
                <a:spcPts val="400"/>
              </a:spcBef>
              <a:defRPr sz="2000">
                <a:latin typeface="+mn-lt"/>
                <a:ea typeface="+mn-ea"/>
                <a:cs typeface="+mn-cs"/>
                <a:sym typeface="Calibri"/>
              </a:defRPr>
            </a:lvl1pPr>
            <a:lvl2pPr marL="742950" indent="-285750">
              <a:spcBef>
                <a:spcPts val="400"/>
              </a:spcBef>
              <a:defRPr sz="2000">
                <a:latin typeface="+mn-lt"/>
                <a:ea typeface="+mn-ea"/>
                <a:cs typeface="+mn-cs"/>
                <a:sym typeface="Calibri"/>
              </a:defRPr>
            </a:lvl2pPr>
            <a:lvl3pPr marL="1143000" indent="-228600">
              <a:spcBef>
                <a:spcPts val="400"/>
              </a:spcBef>
              <a:defRPr sz="2000">
                <a:latin typeface="+mn-lt"/>
                <a:ea typeface="+mn-ea"/>
                <a:cs typeface="+mn-cs"/>
                <a:sym typeface="Calibri"/>
              </a:defRPr>
            </a:lvl3pPr>
            <a:lvl4pPr marL="1600200" indent="-228600">
              <a:spcBef>
                <a:spcPts val="400"/>
              </a:spcBef>
              <a:defRPr sz="2000">
                <a:latin typeface="+mn-lt"/>
                <a:ea typeface="+mn-ea"/>
                <a:cs typeface="+mn-cs"/>
                <a:sym typeface="Calibri"/>
              </a:defRPr>
            </a:lvl4pPr>
            <a:lvl5pPr marL="2057400" indent="-228600">
              <a:spcBef>
                <a:spcPts val="400"/>
              </a:spcBef>
              <a:defRPr sz="20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標題投影片">
    <p:spTree>
      <p:nvGrpSpPr>
        <p:cNvPr id="1" name=""/>
        <p:cNvGrpSpPr/>
        <p:nvPr/>
      </p:nvGrpSpPr>
      <p:grpSpPr>
        <a:xfrm>
          <a:off x="0" y="0"/>
          <a:ext cx="0" cy="0"/>
          <a:chOff x="0" y="0"/>
          <a:chExt cx="0" cy="0"/>
        </a:xfrm>
      </p:grpSpPr>
      <p:sp>
        <p:nvSpPr>
          <p:cNvPr id="175" name="Title Text"/>
          <p:cNvSpPr txBox="1">
            <a:spLocks noGrp="1"/>
          </p:cNvSpPr>
          <p:nvPr>
            <p:ph type="title"/>
          </p:nvPr>
        </p:nvSpPr>
        <p:spPr>
          <a:xfrm>
            <a:off x="685800" y="1598612"/>
            <a:ext cx="7772400" cy="1101726"/>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176" name="Body Level One…"/>
          <p:cNvSpPr txBox="1">
            <a:spLocks noGrp="1"/>
          </p:cNvSpPr>
          <p:nvPr>
            <p:ph type="body" sz="quarter" idx="1"/>
          </p:nvPr>
        </p:nvSpPr>
        <p:spPr>
          <a:xfrm>
            <a:off x="1371600" y="2914650"/>
            <a:ext cx="6400800" cy="1314450"/>
          </a:xfrm>
          <a:prstGeom prst="rect">
            <a:avLst/>
          </a:prstGeom>
        </p:spPr>
        <p:txBody>
          <a:bodyPr>
            <a:normAutofit/>
          </a:bodyPr>
          <a:lstStyle>
            <a:lvl1pPr marL="0" indent="0" algn="ctr">
              <a:buSzTx/>
              <a:buFontTx/>
              <a:buNone/>
              <a:defRPr>
                <a:solidFill>
                  <a:srgbClr val="888888"/>
                </a:solidFill>
                <a:latin typeface="+mn-lt"/>
                <a:ea typeface="+mn-ea"/>
                <a:cs typeface="+mn-cs"/>
                <a:sym typeface="Calibri"/>
              </a:defRPr>
            </a:lvl1pPr>
            <a:lvl2pPr marL="0" indent="457200" algn="ctr">
              <a:buSzTx/>
              <a:buFontTx/>
              <a:buNone/>
              <a:defRPr>
                <a:solidFill>
                  <a:srgbClr val="888888"/>
                </a:solidFill>
                <a:latin typeface="+mn-lt"/>
                <a:ea typeface="+mn-ea"/>
                <a:cs typeface="+mn-cs"/>
                <a:sym typeface="Calibri"/>
              </a:defRPr>
            </a:lvl2pPr>
            <a:lvl3pPr marL="0" indent="914400" algn="ctr">
              <a:buSzTx/>
              <a:buFontTx/>
              <a:buNone/>
              <a:defRPr>
                <a:solidFill>
                  <a:srgbClr val="888888"/>
                </a:solidFill>
                <a:latin typeface="+mn-lt"/>
                <a:ea typeface="+mn-ea"/>
                <a:cs typeface="+mn-cs"/>
                <a:sym typeface="Calibri"/>
              </a:defRPr>
            </a:lvl3pPr>
            <a:lvl4pPr marL="0" indent="1371600" algn="ctr">
              <a:buSzTx/>
              <a:buFontTx/>
              <a:buNone/>
              <a:defRPr>
                <a:solidFill>
                  <a:srgbClr val="888888"/>
                </a:solidFill>
                <a:latin typeface="+mn-lt"/>
                <a:ea typeface="+mn-ea"/>
                <a:cs typeface="+mn-cs"/>
                <a:sym typeface="Calibri"/>
              </a:defRPr>
            </a:lvl4pPr>
            <a:lvl5pPr marL="0" indent="1828800" algn="ctr">
              <a:buSzTx/>
              <a:buFontTx/>
              <a:buNone/>
              <a:defRPr>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7"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標題及物件">
    <p:spTree>
      <p:nvGrpSpPr>
        <p:cNvPr id="1" name=""/>
        <p:cNvGrpSpPr/>
        <p:nvPr/>
      </p:nvGrpSpPr>
      <p:grpSpPr>
        <a:xfrm>
          <a:off x="0" y="0"/>
          <a:ext cx="0" cy="0"/>
          <a:chOff x="0" y="0"/>
          <a:chExt cx="0" cy="0"/>
        </a:xfrm>
      </p:grpSpPr>
      <p:sp>
        <p:nvSpPr>
          <p:cNvPr id="184"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185" name="Body Level One…"/>
          <p:cNvSpPr txBox="1">
            <a:spLocks noGrp="1"/>
          </p:cNvSpPr>
          <p:nvPr>
            <p:ph type="body" idx="1"/>
          </p:nvPr>
        </p:nvSpPr>
        <p:spPr>
          <a:xfrm>
            <a:off x="457200" y="1200150"/>
            <a:ext cx="8229600" cy="3394075"/>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6"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27" name="Free PPT _ Click to add title"/>
          <p:cNvSpPr txBox="1">
            <a:spLocks noGrp="1"/>
          </p:cNvSpPr>
          <p:nvPr>
            <p:ph type="title" hasCustomPrompt="1"/>
          </p:nvPr>
        </p:nvSpPr>
        <p:spPr>
          <a:xfrm>
            <a:off x="1619671" y="0"/>
            <a:ext cx="7524330" cy="884466"/>
          </a:xfrm>
          <a:prstGeom prst="rect">
            <a:avLst/>
          </a:prstGeom>
        </p:spPr>
        <p:txBody>
          <a:bodyPr>
            <a:normAutofit/>
          </a:bodyPr>
          <a:lstStyle>
            <a:lvl1pPr algn="l">
              <a:defRPr>
                <a:solidFill>
                  <a:srgbClr val="404040"/>
                </a:solidFill>
              </a:defRPr>
            </a:lvl1pPr>
          </a:lstStyle>
          <a:p>
            <a:r>
              <a:t>Free PPT _ Click to add title</a:t>
            </a:r>
          </a:p>
        </p:txBody>
      </p:sp>
      <p:sp>
        <p:nvSpPr>
          <p:cNvPr id="28" name="Body Level One…"/>
          <p:cNvSpPr txBox="1">
            <a:spLocks noGrp="1"/>
          </p:cNvSpPr>
          <p:nvPr>
            <p:ph type="body" sz="quarter" idx="1"/>
          </p:nvPr>
        </p:nvSpPr>
        <p:spPr>
          <a:xfrm>
            <a:off x="1979711" y="987574"/>
            <a:ext cx="6912769" cy="460649"/>
          </a:xfrm>
          <a:prstGeom prst="rect">
            <a:avLst/>
          </a:prstGeom>
        </p:spPr>
        <p:txBody>
          <a:bodyPr anchor="ctr">
            <a:normAutofit/>
          </a:bodyPr>
          <a:lstStyle>
            <a:lvl1pPr marL="0" indent="0">
              <a:spcBef>
                <a:spcPts val="400"/>
              </a:spcBef>
              <a:buSzTx/>
              <a:buFontTx/>
              <a:buNone/>
              <a:defRPr sz="2000">
                <a:solidFill>
                  <a:srgbClr val="404040"/>
                </a:solidFill>
                <a:latin typeface="Arial"/>
                <a:ea typeface="Arial"/>
                <a:cs typeface="Arial"/>
                <a:sym typeface="Arial"/>
              </a:defRPr>
            </a:lvl1pPr>
            <a:lvl2pPr marL="661307" indent="-204107">
              <a:spcBef>
                <a:spcPts val="400"/>
              </a:spcBef>
              <a:buFontTx/>
              <a:defRPr sz="2000">
                <a:solidFill>
                  <a:srgbClr val="404040"/>
                </a:solidFill>
                <a:latin typeface="Arial"/>
                <a:ea typeface="Arial"/>
                <a:cs typeface="Arial"/>
                <a:sym typeface="Arial"/>
              </a:defRPr>
            </a:lvl2pPr>
            <a:lvl3pPr marL="1104900" indent="-190500">
              <a:spcBef>
                <a:spcPts val="400"/>
              </a:spcBef>
              <a:buFontTx/>
              <a:defRPr sz="2000">
                <a:solidFill>
                  <a:srgbClr val="404040"/>
                </a:solidFill>
                <a:latin typeface="Arial"/>
                <a:ea typeface="Arial"/>
                <a:cs typeface="Arial"/>
                <a:sym typeface="Arial"/>
              </a:defRPr>
            </a:lvl3pPr>
            <a:lvl4pPr marL="1600200" indent="-228600">
              <a:spcBef>
                <a:spcPts val="400"/>
              </a:spcBef>
              <a:buFontTx/>
              <a:defRPr sz="2000">
                <a:solidFill>
                  <a:srgbClr val="404040"/>
                </a:solidFill>
                <a:latin typeface="Arial"/>
                <a:ea typeface="Arial"/>
                <a:cs typeface="Arial"/>
                <a:sym typeface="Arial"/>
              </a:defRPr>
            </a:lvl4pPr>
            <a:lvl5pPr marL="2057400" indent="-228600">
              <a:spcBef>
                <a:spcPts val="400"/>
              </a:spcBef>
              <a:buFontTx/>
              <a:defRPr sz="2000">
                <a:solidFill>
                  <a:srgbClr val="40404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章節標題">
    <p:spTree>
      <p:nvGrpSpPr>
        <p:cNvPr id="1" name=""/>
        <p:cNvGrpSpPr/>
        <p:nvPr/>
      </p:nvGrpSpPr>
      <p:grpSpPr>
        <a:xfrm>
          <a:off x="0" y="0"/>
          <a:ext cx="0" cy="0"/>
          <a:chOff x="0" y="0"/>
          <a:chExt cx="0" cy="0"/>
        </a:xfrm>
      </p:grpSpPr>
      <p:sp>
        <p:nvSpPr>
          <p:cNvPr id="193" name="Title Text"/>
          <p:cNvSpPr txBox="1">
            <a:spLocks noGrp="1"/>
          </p:cNvSpPr>
          <p:nvPr>
            <p:ph type="title"/>
          </p:nvPr>
        </p:nvSpPr>
        <p:spPr>
          <a:xfrm>
            <a:off x="722312" y="3305175"/>
            <a:ext cx="7772401" cy="1022350"/>
          </a:xfrm>
          <a:prstGeom prst="rect">
            <a:avLst/>
          </a:prstGeom>
        </p:spPr>
        <p:txBody>
          <a:bodyPr anchor="t">
            <a:normAutofit/>
          </a:bodyPr>
          <a:lstStyle>
            <a:lvl1pPr algn="l">
              <a:defRPr sz="4000" cap="all">
                <a:latin typeface="+mn-lt"/>
                <a:ea typeface="+mn-ea"/>
                <a:cs typeface="+mn-cs"/>
                <a:sym typeface="Calibri"/>
              </a:defRPr>
            </a:lvl1pPr>
          </a:lstStyle>
          <a:p>
            <a:r>
              <a:t>Title Text</a:t>
            </a:r>
          </a:p>
        </p:txBody>
      </p:sp>
      <p:sp>
        <p:nvSpPr>
          <p:cNvPr id="194" name="Body Level One…"/>
          <p:cNvSpPr txBox="1">
            <a:spLocks noGrp="1"/>
          </p:cNvSpPr>
          <p:nvPr>
            <p:ph type="body" sz="quarter" idx="1"/>
          </p:nvPr>
        </p:nvSpPr>
        <p:spPr>
          <a:xfrm>
            <a:off x="722312" y="2179638"/>
            <a:ext cx="7772401" cy="1125538"/>
          </a:xfrm>
          <a:prstGeom prst="rect">
            <a:avLst/>
          </a:prstGeom>
        </p:spPr>
        <p:txBody>
          <a:bodyPr anchor="b">
            <a:normAutofit/>
          </a:bodyPr>
          <a:lstStyle>
            <a:lvl1pPr marL="0" indent="0">
              <a:spcBef>
                <a:spcPts val="400"/>
              </a:spcBef>
              <a:buSzTx/>
              <a:buFontTx/>
              <a:buNone/>
              <a:defRPr sz="2000">
                <a:solidFill>
                  <a:srgbClr val="888888"/>
                </a:solidFill>
                <a:latin typeface="+mn-lt"/>
                <a:ea typeface="+mn-ea"/>
                <a:cs typeface="+mn-cs"/>
                <a:sym typeface="Calibri"/>
              </a:defRPr>
            </a:lvl1pPr>
            <a:lvl2pPr marL="0" indent="457200">
              <a:spcBef>
                <a:spcPts val="400"/>
              </a:spcBef>
              <a:buSzTx/>
              <a:buFontTx/>
              <a:buNone/>
              <a:defRPr sz="2000">
                <a:solidFill>
                  <a:srgbClr val="888888"/>
                </a:solidFill>
                <a:latin typeface="+mn-lt"/>
                <a:ea typeface="+mn-ea"/>
                <a:cs typeface="+mn-cs"/>
                <a:sym typeface="Calibri"/>
              </a:defRPr>
            </a:lvl2pPr>
            <a:lvl3pPr marL="0" indent="914400">
              <a:spcBef>
                <a:spcPts val="400"/>
              </a:spcBef>
              <a:buSzTx/>
              <a:buFontTx/>
              <a:buNone/>
              <a:defRPr sz="2000">
                <a:solidFill>
                  <a:srgbClr val="888888"/>
                </a:solidFill>
                <a:latin typeface="+mn-lt"/>
                <a:ea typeface="+mn-ea"/>
                <a:cs typeface="+mn-cs"/>
                <a:sym typeface="Calibri"/>
              </a:defRPr>
            </a:lvl3pPr>
            <a:lvl4pPr marL="0" indent="1371600">
              <a:spcBef>
                <a:spcPts val="400"/>
              </a:spcBef>
              <a:buSzTx/>
              <a:buFontTx/>
              <a:buNone/>
              <a:defRPr sz="2000">
                <a:solidFill>
                  <a:srgbClr val="888888"/>
                </a:solidFill>
                <a:latin typeface="+mn-lt"/>
                <a:ea typeface="+mn-ea"/>
                <a:cs typeface="+mn-cs"/>
                <a:sym typeface="Calibri"/>
              </a:defRPr>
            </a:lvl4pPr>
            <a:lvl5pPr marL="0" indent="1828800">
              <a:spcBef>
                <a:spcPts val="400"/>
              </a:spcBef>
              <a:buSzTx/>
              <a:buFontTx/>
              <a:buNone/>
              <a:defRPr sz="20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5"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兩項物件">
    <p:spTree>
      <p:nvGrpSpPr>
        <p:cNvPr id="1" name=""/>
        <p:cNvGrpSpPr/>
        <p:nvPr/>
      </p:nvGrpSpPr>
      <p:grpSpPr>
        <a:xfrm>
          <a:off x="0" y="0"/>
          <a:ext cx="0" cy="0"/>
          <a:chOff x="0" y="0"/>
          <a:chExt cx="0" cy="0"/>
        </a:xfrm>
      </p:grpSpPr>
      <p:sp>
        <p:nvSpPr>
          <p:cNvPr id="202"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203" name="Body Level One…"/>
          <p:cNvSpPr txBox="1">
            <a:spLocks noGrp="1"/>
          </p:cNvSpPr>
          <p:nvPr>
            <p:ph type="body" sz="half" idx="1"/>
          </p:nvPr>
        </p:nvSpPr>
        <p:spPr>
          <a:xfrm>
            <a:off x="457200" y="1200150"/>
            <a:ext cx="4038600" cy="3394075"/>
          </a:xfrm>
          <a:prstGeom prst="rect">
            <a:avLst/>
          </a:prstGeom>
        </p:spPr>
        <p:txBody>
          <a:bodyPr>
            <a:normAutofit/>
          </a:bodyPr>
          <a:lstStyle>
            <a:lvl1pPr>
              <a:spcBef>
                <a:spcPts val="600"/>
              </a:spcBef>
              <a:defRPr sz="2800">
                <a:latin typeface="+mn-lt"/>
                <a:ea typeface="+mn-ea"/>
                <a:cs typeface="+mn-cs"/>
                <a:sym typeface="Calibri"/>
              </a:defRPr>
            </a:lvl1pPr>
            <a:lvl2pPr marL="790575" indent="-333375">
              <a:spcBef>
                <a:spcPts val="600"/>
              </a:spcBef>
              <a:defRPr sz="2800">
                <a:latin typeface="+mn-lt"/>
                <a:ea typeface="+mn-ea"/>
                <a:cs typeface="+mn-cs"/>
                <a:sym typeface="Calibri"/>
              </a:defRPr>
            </a:lvl2pPr>
            <a:lvl3pPr marL="1234439" indent="-320039">
              <a:spcBef>
                <a:spcPts val="600"/>
              </a:spcBef>
              <a:defRPr sz="2800">
                <a:latin typeface="+mn-lt"/>
                <a:ea typeface="+mn-ea"/>
                <a:cs typeface="+mn-cs"/>
                <a:sym typeface="Calibri"/>
              </a:defRPr>
            </a:lvl3pPr>
            <a:lvl4pPr marL="1727200" indent="-355600">
              <a:spcBef>
                <a:spcPts val="600"/>
              </a:spcBef>
              <a:defRPr sz="2800">
                <a:latin typeface="+mn-lt"/>
                <a:ea typeface="+mn-ea"/>
                <a:cs typeface="+mn-cs"/>
                <a:sym typeface="Calibri"/>
              </a:defRPr>
            </a:lvl4pPr>
            <a:lvl5pPr marL="2184400" indent="-355600">
              <a:spcBef>
                <a:spcPts val="600"/>
              </a:spcBef>
              <a:defRPr sz="28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4"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比對">
    <p:spTree>
      <p:nvGrpSpPr>
        <p:cNvPr id="1" name=""/>
        <p:cNvGrpSpPr/>
        <p:nvPr/>
      </p:nvGrpSpPr>
      <p:grpSpPr>
        <a:xfrm>
          <a:off x="0" y="0"/>
          <a:ext cx="0" cy="0"/>
          <a:chOff x="0" y="0"/>
          <a:chExt cx="0" cy="0"/>
        </a:xfrm>
      </p:grpSpPr>
      <p:sp>
        <p:nvSpPr>
          <p:cNvPr id="211"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212" name="Body Level One…"/>
          <p:cNvSpPr txBox="1">
            <a:spLocks noGrp="1"/>
          </p:cNvSpPr>
          <p:nvPr>
            <p:ph type="body" sz="quarter" idx="1"/>
          </p:nvPr>
        </p:nvSpPr>
        <p:spPr>
          <a:xfrm>
            <a:off x="457200" y="1150937"/>
            <a:ext cx="4040188" cy="481013"/>
          </a:xfrm>
          <a:prstGeom prst="rect">
            <a:avLst/>
          </a:prstGeom>
        </p:spPr>
        <p:txBody>
          <a:bodyPr anchor="b">
            <a:normAutofit/>
          </a:bodyPr>
          <a:lstStyle>
            <a:lvl1pPr marL="0" indent="0">
              <a:spcBef>
                <a:spcPts val="500"/>
              </a:spcBef>
              <a:buSzTx/>
              <a:buFontTx/>
              <a:buNone/>
              <a:defRPr sz="2400" b="1">
                <a:latin typeface="+mn-lt"/>
                <a:ea typeface="+mn-ea"/>
                <a:cs typeface="+mn-cs"/>
                <a:sym typeface="Calibri"/>
              </a:defRPr>
            </a:lvl1pPr>
            <a:lvl2pPr marL="0" indent="457200">
              <a:spcBef>
                <a:spcPts val="500"/>
              </a:spcBef>
              <a:buSzTx/>
              <a:buFontTx/>
              <a:buNone/>
              <a:defRPr sz="2400" b="1">
                <a:latin typeface="+mn-lt"/>
                <a:ea typeface="+mn-ea"/>
                <a:cs typeface="+mn-cs"/>
                <a:sym typeface="Calibri"/>
              </a:defRPr>
            </a:lvl2pPr>
            <a:lvl3pPr marL="0" indent="914400">
              <a:spcBef>
                <a:spcPts val="500"/>
              </a:spcBef>
              <a:buSzTx/>
              <a:buFontTx/>
              <a:buNone/>
              <a:defRPr sz="2400" b="1">
                <a:latin typeface="+mn-lt"/>
                <a:ea typeface="+mn-ea"/>
                <a:cs typeface="+mn-cs"/>
                <a:sym typeface="Calibri"/>
              </a:defRPr>
            </a:lvl3pPr>
            <a:lvl4pPr marL="0" indent="1371600">
              <a:spcBef>
                <a:spcPts val="500"/>
              </a:spcBef>
              <a:buSzTx/>
              <a:buFontTx/>
              <a:buNone/>
              <a:defRPr sz="2400" b="1">
                <a:latin typeface="+mn-lt"/>
                <a:ea typeface="+mn-ea"/>
                <a:cs typeface="+mn-cs"/>
                <a:sym typeface="Calibri"/>
              </a:defRPr>
            </a:lvl4pPr>
            <a:lvl5pPr marL="0" indent="1828800">
              <a:spcBef>
                <a:spcPts val="500"/>
              </a:spcBef>
              <a:buSzTx/>
              <a:buFontTx/>
              <a:buNone/>
              <a:defRPr sz="2400" b="1">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3" name="文字版面配置區 4"/>
          <p:cNvSpPr>
            <a:spLocks noGrp="1"/>
          </p:cNvSpPr>
          <p:nvPr>
            <p:ph type="body" sz="quarter" idx="21"/>
          </p:nvPr>
        </p:nvSpPr>
        <p:spPr>
          <a:xfrm>
            <a:off x="4645025" y="1150937"/>
            <a:ext cx="4041775" cy="481013"/>
          </a:xfrm>
          <a:prstGeom prst="rect">
            <a:avLst/>
          </a:prstGeom>
        </p:spPr>
        <p:txBody>
          <a:bodyPr anchor="b">
            <a:normAutofit/>
          </a:bodyPr>
          <a:lstStyle/>
          <a:p>
            <a:pPr marL="0" indent="0">
              <a:spcBef>
                <a:spcPts val="500"/>
              </a:spcBef>
              <a:buSzTx/>
              <a:buFontTx/>
              <a:buNone/>
              <a:defRPr sz="2400" b="1">
                <a:latin typeface="+mn-lt"/>
                <a:ea typeface="+mn-ea"/>
                <a:cs typeface="+mn-cs"/>
                <a:sym typeface="Calibri"/>
              </a:defRPr>
            </a:pPr>
            <a:endParaRPr/>
          </a:p>
        </p:txBody>
      </p:sp>
      <p:sp>
        <p:nvSpPr>
          <p:cNvPr id="214"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只有標題">
    <p:spTree>
      <p:nvGrpSpPr>
        <p:cNvPr id="1" name=""/>
        <p:cNvGrpSpPr/>
        <p:nvPr/>
      </p:nvGrpSpPr>
      <p:grpSpPr>
        <a:xfrm>
          <a:off x="0" y="0"/>
          <a:ext cx="0" cy="0"/>
          <a:chOff x="0" y="0"/>
          <a:chExt cx="0" cy="0"/>
        </a:xfrm>
      </p:grpSpPr>
      <p:sp>
        <p:nvSpPr>
          <p:cNvPr id="221"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222"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229"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含標題的內容">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457200" y="204788"/>
            <a:ext cx="3008314" cy="871538"/>
          </a:xfrm>
          <a:prstGeom prst="rect">
            <a:avLst/>
          </a:prstGeom>
        </p:spPr>
        <p:txBody>
          <a:bodyPr anchor="b">
            <a:normAutofit/>
          </a:bodyPr>
          <a:lstStyle>
            <a:lvl1pPr algn="l">
              <a:defRPr sz="2000">
                <a:latin typeface="+mn-lt"/>
                <a:ea typeface="+mn-ea"/>
                <a:cs typeface="+mn-cs"/>
                <a:sym typeface="Calibri"/>
              </a:defRPr>
            </a:lvl1pPr>
          </a:lstStyle>
          <a:p>
            <a:r>
              <a:t>Title Text</a:t>
            </a:r>
          </a:p>
        </p:txBody>
      </p:sp>
      <p:sp>
        <p:nvSpPr>
          <p:cNvPr id="237" name="Body Level One…"/>
          <p:cNvSpPr txBox="1">
            <a:spLocks noGrp="1"/>
          </p:cNvSpPr>
          <p:nvPr>
            <p:ph type="body" idx="1"/>
          </p:nvPr>
        </p:nvSpPr>
        <p:spPr>
          <a:xfrm>
            <a:off x="3575050" y="204788"/>
            <a:ext cx="5111750" cy="4389438"/>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38" name="文字版面配置區 3"/>
          <p:cNvSpPr>
            <a:spLocks noGrp="1"/>
          </p:cNvSpPr>
          <p:nvPr>
            <p:ph type="body" sz="half" idx="21"/>
          </p:nvPr>
        </p:nvSpPr>
        <p:spPr>
          <a:xfrm>
            <a:off x="457199" y="1076325"/>
            <a:ext cx="3008315" cy="3517900"/>
          </a:xfrm>
          <a:prstGeom prst="rect">
            <a:avLst/>
          </a:prstGeom>
        </p:spPr>
        <p:txBody>
          <a:bodyPr>
            <a:normAutofit/>
          </a:bodyPr>
          <a:lstStyle/>
          <a:p>
            <a:pPr marL="0" indent="0">
              <a:spcBef>
                <a:spcPts val="300"/>
              </a:spcBef>
              <a:buSzTx/>
              <a:buFontTx/>
              <a:buNone/>
              <a:defRPr sz="1400">
                <a:latin typeface="+mn-lt"/>
                <a:ea typeface="+mn-ea"/>
                <a:cs typeface="+mn-cs"/>
                <a:sym typeface="Calibri"/>
              </a:defRPr>
            </a:pPr>
            <a:endParaRPr/>
          </a:p>
        </p:txBody>
      </p:sp>
      <p:sp>
        <p:nvSpPr>
          <p:cNvPr id="239"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含標題的圖片">
    <p:spTree>
      <p:nvGrpSpPr>
        <p:cNvPr id="1" name=""/>
        <p:cNvGrpSpPr/>
        <p:nvPr/>
      </p:nvGrpSpPr>
      <p:grpSpPr>
        <a:xfrm>
          <a:off x="0" y="0"/>
          <a:ext cx="0" cy="0"/>
          <a:chOff x="0" y="0"/>
          <a:chExt cx="0" cy="0"/>
        </a:xfrm>
      </p:grpSpPr>
      <p:sp>
        <p:nvSpPr>
          <p:cNvPr id="246" name="Title Text"/>
          <p:cNvSpPr txBox="1">
            <a:spLocks noGrp="1"/>
          </p:cNvSpPr>
          <p:nvPr>
            <p:ph type="title"/>
          </p:nvPr>
        </p:nvSpPr>
        <p:spPr>
          <a:xfrm>
            <a:off x="1792288" y="3600450"/>
            <a:ext cx="5486401" cy="425450"/>
          </a:xfrm>
          <a:prstGeom prst="rect">
            <a:avLst/>
          </a:prstGeom>
        </p:spPr>
        <p:txBody>
          <a:bodyPr anchor="b">
            <a:normAutofit/>
          </a:bodyPr>
          <a:lstStyle>
            <a:lvl1pPr algn="l">
              <a:defRPr sz="2000">
                <a:latin typeface="+mn-lt"/>
                <a:ea typeface="+mn-ea"/>
                <a:cs typeface="+mn-cs"/>
                <a:sym typeface="Calibri"/>
              </a:defRPr>
            </a:lvl1pPr>
          </a:lstStyle>
          <a:p>
            <a:r>
              <a:t>Title Text</a:t>
            </a:r>
          </a:p>
        </p:txBody>
      </p:sp>
      <p:sp>
        <p:nvSpPr>
          <p:cNvPr id="247" name="圖片版面配置區 2"/>
          <p:cNvSpPr>
            <a:spLocks noGrp="1"/>
          </p:cNvSpPr>
          <p:nvPr>
            <p:ph type="pic" sz="half" idx="21"/>
          </p:nvPr>
        </p:nvSpPr>
        <p:spPr>
          <a:xfrm>
            <a:off x="1792288" y="460375"/>
            <a:ext cx="5486401" cy="3086100"/>
          </a:xfrm>
          <a:prstGeom prst="rect">
            <a:avLst/>
          </a:prstGeom>
        </p:spPr>
        <p:txBody>
          <a:bodyPr lIns="91439" rIns="91439"/>
          <a:lstStyle/>
          <a:p>
            <a:endParaRPr/>
          </a:p>
        </p:txBody>
      </p:sp>
      <p:sp>
        <p:nvSpPr>
          <p:cNvPr id="248" name="Body Level One…"/>
          <p:cNvSpPr txBox="1">
            <a:spLocks noGrp="1"/>
          </p:cNvSpPr>
          <p:nvPr>
            <p:ph type="body" sz="quarter" idx="1"/>
          </p:nvPr>
        </p:nvSpPr>
        <p:spPr>
          <a:xfrm>
            <a:off x="1792288" y="4025900"/>
            <a:ext cx="5486401" cy="603250"/>
          </a:xfrm>
          <a:prstGeom prst="rect">
            <a:avLst/>
          </a:prstGeom>
        </p:spPr>
        <p:txBody>
          <a:bodyPr>
            <a:normAutofit/>
          </a:bodyPr>
          <a:lstStyle>
            <a:lvl1pPr marL="0" indent="0">
              <a:spcBef>
                <a:spcPts val="300"/>
              </a:spcBef>
              <a:buSzTx/>
              <a:buFontTx/>
              <a:buNone/>
              <a:defRPr sz="1400">
                <a:latin typeface="+mn-lt"/>
                <a:ea typeface="+mn-ea"/>
                <a:cs typeface="+mn-cs"/>
                <a:sym typeface="Calibri"/>
              </a:defRPr>
            </a:lvl1pPr>
            <a:lvl2pPr marL="0" indent="457200">
              <a:spcBef>
                <a:spcPts val="300"/>
              </a:spcBef>
              <a:buSzTx/>
              <a:buFontTx/>
              <a:buNone/>
              <a:defRPr sz="1400">
                <a:latin typeface="+mn-lt"/>
                <a:ea typeface="+mn-ea"/>
                <a:cs typeface="+mn-cs"/>
                <a:sym typeface="Calibri"/>
              </a:defRPr>
            </a:lvl2pPr>
            <a:lvl3pPr marL="0" indent="914400">
              <a:spcBef>
                <a:spcPts val="300"/>
              </a:spcBef>
              <a:buSzTx/>
              <a:buFontTx/>
              <a:buNone/>
              <a:defRPr sz="1400">
                <a:latin typeface="+mn-lt"/>
                <a:ea typeface="+mn-ea"/>
                <a:cs typeface="+mn-cs"/>
                <a:sym typeface="Calibri"/>
              </a:defRPr>
            </a:lvl3pPr>
            <a:lvl4pPr marL="0" indent="1371600">
              <a:spcBef>
                <a:spcPts val="300"/>
              </a:spcBef>
              <a:buSzTx/>
              <a:buFontTx/>
              <a:buNone/>
              <a:defRPr sz="1400">
                <a:latin typeface="+mn-lt"/>
                <a:ea typeface="+mn-ea"/>
                <a:cs typeface="+mn-cs"/>
                <a:sym typeface="Calibri"/>
              </a:defRPr>
            </a:lvl4pPr>
            <a:lvl5pPr marL="0" indent="1828800">
              <a:spcBef>
                <a:spcPts val="300"/>
              </a:spcBef>
              <a:buSzTx/>
              <a:buFontTx/>
              <a:buNone/>
              <a:defRPr sz="14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49"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標題投影片">
    <p:spTree>
      <p:nvGrpSpPr>
        <p:cNvPr id="1" name=""/>
        <p:cNvGrpSpPr/>
        <p:nvPr/>
      </p:nvGrpSpPr>
      <p:grpSpPr>
        <a:xfrm>
          <a:off x="0" y="0"/>
          <a:ext cx="0" cy="0"/>
          <a:chOff x="0" y="0"/>
          <a:chExt cx="0" cy="0"/>
        </a:xfrm>
      </p:grpSpPr>
      <p:sp>
        <p:nvSpPr>
          <p:cNvPr id="256" name="Title Text"/>
          <p:cNvSpPr txBox="1">
            <a:spLocks noGrp="1"/>
          </p:cNvSpPr>
          <p:nvPr>
            <p:ph type="title"/>
          </p:nvPr>
        </p:nvSpPr>
        <p:spPr>
          <a:xfrm>
            <a:off x="685800" y="1598612"/>
            <a:ext cx="7772400" cy="1101726"/>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257" name="Body Level One…"/>
          <p:cNvSpPr txBox="1">
            <a:spLocks noGrp="1"/>
          </p:cNvSpPr>
          <p:nvPr>
            <p:ph type="body" sz="quarter" idx="1"/>
          </p:nvPr>
        </p:nvSpPr>
        <p:spPr>
          <a:xfrm>
            <a:off x="1371600" y="2914650"/>
            <a:ext cx="6400800" cy="1314450"/>
          </a:xfrm>
          <a:prstGeom prst="rect">
            <a:avLst/>
          </a:prstGeom>
        </p:spPr>
        <p:txBody>
          <a:bodyPr>
            <a:normAutofit/>
          </a:bodyPr>
          <a:lstStyle>
            <a:lvl1pPr marL="0" indent="0" algn="ctr">
              <a:buSzTx/>
              <a:buFontTx/>
              <a:buNone/>
              <a:defRPr>
                <a:solidFill>
                  <a:srgbClr val="888888"/>
                </a:solidFill>
                <a:latin typeface="+mn-lt"/>
                <a:ea typeface="+mn-ea"/>
                <a:cs typeface="+mn-cs"/>
                <a:sym typeface="Calibri"/>
              </a:defRPr>
            </a:lvl1pPr>
            <a:lvl2pPr marL="0" indent="457200" algn="ctr">
              <a:buSzTx/>
              <a:buFontTx/>
              <a:buNone/>
              <a:defRPr>
                <a:solidFill>
                  <a:srgbClr val="888888"/>
                </a:solidFill>
                <a:latin typeface="+mn-lt"/>
                <a:ea typeface="+mn-ea"/>
                <a:cs typeface="+mn-cs"/>
                <a:sym typeface="Calibri"/>
              </a:defRPr>
            </a:lvl2pPr>
            <a:lvl3pPr marL="0" indent="914400" algn="ctr">
              <a:buSzTx/>
              <a:buFontTx/>
              <a:buNone/>
              <a:defRPr>
                <a:solidFill>
                  <a:srgbClr val="888888"/>
                </a:solidFill>
                <a:latin typeface="+mn-lt"/>
                <a:ea typeface="+mn-ea"/>
                <a:cs typeface="+mn-cs"/>
                <a:sym typeface="Calibri"/>
              </a:defRPr>
            </a:lvl3pPr>
            <a:lvl4pPr marL="0" indent="1371600" algn="ctr">
              <a:buSzTx/>
              <a:buFontTx/>
              <a:buNone/>
              <a:defRPr>
                <a:solidFill>
                  <a:srgbClr val="888888"/>
                </a:solidFill>
                <a:latin typeface="+mn-lt"/>
                <a:ea typeface="+mn-ea"/>
                <a:cs typeface="+mn-cs"/>
                <a:sym typeface="Calibri"/>
              </a:defRPr>
            </a:lvl4pPr>
            <a:lvl5pPr marL="0" indent="1828800" algn="ctr">
              <a:buSzTx/>
              <a:buFontTx/>
              <a:buNone/>
              <a:defRPr>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58"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1_空白">
    <p:spTree>
      <p:nvGrpSpPr>
        <p:cNvPr id="1" name=""/>
        <p:cNvGrpSpPr/>
        <p:nvPr/>
      </p:nvGrpSpPr>
      <p:grpSpPr>
        <a:xfrm>
          <a:off x="0" y="0"/>
          <a:ext cx="0" cy="0"/>
          <a:chOff x="0" y="0"/>
          <a:chExt cx="0" cy="0"/>
        </a:xfrm>
      </p:grpSpPr>
      <p:sp>
        <p:nvSpPr>
          <p:cNvPr id="265" name="Title Text"/>
          <p:cNvSpPr txBox="1">
            <a:spLocks noGrp="1"/>
          </p:cNvSpPr>
          <p:nvPr>
            <p:ph type="title"/>
          </p:nvPr>
        </p:nvSpPr>
        <p:spPr>
          <a:xfrm>
            <a:off x="467543" y="0"/>
            <a:ext cx="8229601" cy="857250"/>
          </a:xfrm>
          <a:prstGeom prst="rect">
            <a:avLst/>
          </a:prstGeom>
        </p:spPr>
        <p:txBody>
          <a:bodyPr>
            <a:normAutofit/>
          </a:bodyPr>
          <a:lstStyle>
            <a:lvl1pPr>
              <a:defRPr sz="2400" b="0">
                <a:solidFill>
                  <a:srgbClr val="002060"/>
                </a:solidFill>
                <a:latin typeface="新細明體 (標題)"/>
                <a:ea typeface="新細明體 (標題)"/>
                <a:cs typeface="新細明體 (標題)"/>
                <a:sym typeface="新細明體 (標題)"/>
              </a:defRPr>
            </a:lvl1pPr>
          </a:lstStyle>
          <a:p>
            <a:r>
              <a:t>Title Text</a:t>
            </a:r>
          </a:p>
        </p:txBody>
      </p:sp>
      <p:sp>
        <p:nvSpPr>
          <p:cNvPr id="266" name="直線接點 9"/>
          <p:cNvSpPr/>
          <p:nvPr/>
        </p:nvSpPr>
        <p:spPr>
          <a:xfrm>
            <a:off x="1043607" y="699541"/>
            <a:ext cx="6977138" cy="1"/>
          </a:xfrm>
          <a:prstGeom prst="line">
            <a:avLst/>
          </a:prstGeom>
          <a:ln w="12700">
            <a:solidFill>
              <a:srgbClr val="000000"/>
            </a:solidFill>
          </a:ln>
        </p:spPr>
        <p:txBody>
          <a:bodyPr lIns="45719" rIns="45719"/>
          <a:lstStyle/>
          <a:p>
            <a:endParaRPr/>
          </a:p>
        </p:txBody>
      </p:sp>
      <p:sp>
        <p:nvSpPr>
          <p:cNvPr id="267" name="Body Level One…"/>
          <p:cNvSpPr txBox="1">
            <a:spLocks noGrp="1"/>
          </p:cNvSpPr>
          <p:nvPr>
            <p:ph type="body" idx="1"/>
          </p:nvPr>
        </p:nvSpPr>
        <p:spPr>
          <a:xfrm>
            <a:off x="1115616" y="1200150"/>
            <a:ext cx="6905129" cy="3394075"/>
          </a:xfrm>
          <a:prstGeom prst="rect">
            <a:avLst/>
          </a:prstGeom>
        </p:spPr>
        <p:txBody>
          <a:bodyPr>
            <a:normAutofit/>
          </a:bodyPr>
          <a:lstStyle>
            <a:lvl1pPr>
              <a:spcBef>
                <a:spcPts val="400"/>
              </a:spcBef>
              <a:defRPr sz="2000">
                <a:latin typeface="+mn-lt"/>
                <a:ea typeface="+mn-ea"/>
                <a:cs typeface="+mn-cs"/>
                <a:sym typeface="Calibri"/>
              </a:defRPr>
            </a:lvl1pPr>
            <a:lvl2pPr marL="742950" indent="-285750">
              <a:spcBef>
                <a:spcPts val="400"/>
              </a:spcBef>
              <a:defRPr sz="2000">
                <a:latin typeface="+mn-lt"/>
                <a:ea typeface="+mn-ea"/>
                <a:cs typeface="+mn-cs"/>
                <a:sym typeface="Calibri"/>
              </a:defRPr>
            </a:lvl2pPr>
            <a:lvl3pPr marL="1143000" indent="-228600">
              <a:spcBef>
                <a:spcPts val="400"/>
              </a:spcBef>
              <a:defRPr sz="2000">
                <a:latin typeface="+mn-lt"/>
                <a:ea typeface="+mn-ea"/>
                <a:cs typeface="+mn-cs"/>
                <a:sym typeface="Calibri"/>
              </a:defRPr>
            </a:lvl3pPr>
            <a:lvl4pPr marL="1600200" indent="-228600">
              <a:spcBef>
                <a:spcPts val="400"/>
              </a:spcBef>
              <a:defRPr sz="2000">
                <a:latin typeface="+mn-lt"/>
                <a:ea typeface="+mn-ea"/>
                <a:cs typeface="+mn-cs"/>
                <a:sym typeface="Calibri"/>
              </a:defRPr>
            </a:lvl4pPr>
            <a:lvl5pPr marL="2057400" indent="-228600">
              <a:spcBef>
                <a:spcPts val="400"/>
              </a:spcBef>
              <a:defRPr sz="20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pic>
        <p:nvPicPr>
          <p:cNvPr id="268" name="Picture 4" descr="Picture 4"/>
          <p:cNvPicPr>
            <a:picLocks noChangeAspect="1"/>
          </p:cNvPicPr>
          <p:nvPr/>
        </p:nvPicPr>
        <p:blipFill>
          <a:blip r:embed="rId2"/>
          <a:srcRect l="12624" t="32564" r="7376" b="34361"/>
          <a:stretch>
            <a:fillRect/>
          </a:stretch>
        </p:blipFill>
        <p:spPr>
          <a:xfrm>
            <a:off x="3995935" y="4461893"/>
            <a:ext cx="1166966" cy="681607"/>
          </a:xfrm>
          <a:prstGeom prst="rect">
            <a:avLst/>
          </a:prstGeom>
          <a:ln w="12700">
            <a:miter lim="400000"/>
          </a:ln>
        </p:spPr>
      </p:pic>
      <p:pic>
        <p:nvPicPr>
          <p:cNvPr id="269" name="Picture 2" descr="Picture 2"/>
          <p:cNvPicPr>
            <a:picLocks noChangeAspect="1"/>
          </p:cNvPicPr>
          <p:nvPr/>
        </p:nvPicPr>
        <p:blipFill>
          <a:blip r:embed="rId3"/>
          <a:srcRect l="50410" t="68325" r="35572" b="28358"/>
          <a:stretch>
            <a:fillRect/>
          </a:stretch>
        </p:blipFill>
        <p:spPr>
          <a:xfrm>
            <a:off x="3419871" y="4616834"/>
            <a:ext cx="2160241" cy="319477"/>
          </a:xfrm>
          <a:prstGeom prst="rect">
            <a:avLst/>
          </a:prstGeom>
          <a:ln w="12700">
            <a:miter lim="400000"/>
          </a:ln>
        </p:spPr>
      </p:pic>
      <p:sp>
        <p:nvSpPr>
          <p:cNvPr id="2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標題及物件">
    <p:spTree>
      <p:nvGrpSpPr>
        <p:cNvPr id="1" name=""/>
        <p:cNvGrpSpPr/>
        <p:nvPr/>
      </p:nvGrpSpPr>
      <p:grpSpPr>
        <a:xfrm>
          <a:off x="0" y="0"/>
          <a:ext cx="0" cy="0"/>
          <a:chOff x="0" y="0"/>
          <a:chExt cx="0" cy="0"/>
        </a:xfrm>
      </p:grpSpPr>
      <p:sp>
        <p:nvSpPr>
          <p:cNvPr id="277"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278" name="Body Level One…"/>
          <p:cNvSpPr txBox="1">
            <a:spLocks noGrp="1"/>
          </p:cNvSpPr>
          <p:nvPr>
            <p:ph type="body" idx="1"/>
          </p:nvPr>
        </p:nvSpPr>
        <p:spPr>
          <a:xfrm>
            <a:off x="457200" y="1200150"/>
            <a:ext cx="8229600" cy="3394075"/>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標題投影片">
    <p:spTree>
      <p:nvGrpSpPr>
        <p:cNvPr id="1" name=""/>
        <p:cNvGrpSpPr/>
        <p:nvPr/>
      </p:nvGrpSpPr>
      <p:grpSpPr>
        <a:xfrm>
          <a:off x="0" y="0"/>
          <a:ext cx="0" cy="0"/>
          <a:chOff x="0" y="0"/>
          <a:chExt cx="0" cy="0"/>
        </a:xfrm>
      </p:grpSpPr>
      <p:sp>
        <p:nvSpPr>
          <p:cNvPr id="36" name="Title Text"/>
          <p:cNvSpPr txBox="1">
            <a:spLocks noGrp="1"/>
          </p:cNvSpPr>
          <p:nvPr>
            <p:ph type="title"/>
          </p:nvPr>
        </p:nvSpPr>
        <p:spPr>
          <a:xfrm>
            <a:off x="685800" y="1597819"/>
            <a:ext cx="7772400" cy="1102520"/>
          </a:xfrm>
          <a:prstGeom prst="rect">
            <a:avLst/>
          </a:prstGeom>
        </p:spPr>
        <p:txBody>
          <a:bodyPr anchor="t">
            <a:normAutofit/>
          </a:bodyPr>
          <a:lstStyle/>
          <a:p>
            <a:r>
              <a:t>Title Text</a:t>
            </a:r>
          </a:p>
        </p:txBody>
      </p:sp>
      <p:sp>
        <p:nvSpPr>
          <p:cNvPr id="37" name="Body Level One…"/>
          <p:cNvSpPr txBox="1">
            <a:spLocks noGrp="1"/>
          </p:cNvSpPr>
          <p:nvPr>
            <p:ph type="body" sz="quarter" idx="1"/>
          </p:nvPr>
        </p:nvSpPr>
        <p:spPr>
          <a:xfrm>
            <a:off x="1371600" y="2914650"/>
            <a:ext cx="6400800" cy="1314450"/>
          </a:xfrm>
          <a:prstGeom prst="rect">
            <a:avLst/>
          </a:prstGeom>
        </p:spPr>
        <p:txBody>
          <a:bodyPr>
            <a:normAutofit/>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xfrm>
            <a:off x="6553200" y="4767262"/>
            <a:ext cx="358413" cy="370841"/>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章節標題">
    <p:spTree>
      <p:nvGrpSpPr>
        <p:cNvPr id="1" name=""/>
        <p:cNvGrpSpPr/>
        <p:nvPr/>
      </p:nvGrpSpPr>
      <p:grpSpPr>
        <a:xfrm>
          <a:off x="0" y="0"/>
          <a:ext cx="0" cy="0"/>
          <a:chOff x="0" y="0"/>
          <a:chExt cx="0" cy="0"/>
        </a:xfrm>
      </p:grpSpPr>
      <p:sp>
        <p:nvSpPr>
          <p:cNvPr id="286" name="Title Text"/>
          <p:cNvSpPr txBox="1">
            <a:spLocks noGrp="1"/>
          </p:cNvSpPr>
          <p:nvPr>
            <p:ph type="title"/>
          </p:nvPr>
        </p:nvSpPr>
        <p:spPr>
          <a:xfrm>
            <a:off x="722312" y="3305175"/>
            <a:ext cx="7772401" cy="1022350"/>
          </a:xfrm>
          <a:prstGeom prst="rect">
            <a:avLst/>
          </a:prstGeom>
        </p:spPr>
        <p:txBody>
          <a:bodyPr anchor="t">
            <a:normAutofit/>
          </a:bodyPr>
          <a:lstStyle>
            <a:lvl1pPr algn="l">
              <a:defRPr sz="4000" cap="all">
                <a:latin typeface="+mn-lt"/>
                <a:ea typeface="+mn-ea"/>
                <a:cs typeface="+mn-cs"/>
                <a:sym typeface="Calibri"/>
              </a:defRPr>
            </a:lvl1pPr>
          </a:lstStyle>
          <a:p>
            <a:r>
              <a:t>Title Text</a:t>
            </a:r>
          </a:p>
        </p:txBody>
      </p:sp>
      <p:sp>
        <p:nvSpPr>
          <p:cNvPr id="287" name="Body Level One…"/>
          <p:cNvSpPr txBox="1">
            <a:spLocks noGrp="1"/>
          </p:cNvSpPr>
          <p:nvPr>
            <p:ph type="body" sz="quarter" idx="1"/>
          </p:nvPr>
        </p:nvSpPr>
        <p:spPr>
          <a:xfrm>
            <a:off x="722312" y="2179638"/>
            <a:ext cx="7772401" cy="1125538"/>
          </a:xfrm>
          <a:prstGeom prst="rect">
            <a:avLst/>
          </a:prstGeom>
        </p:spPr>
        <p:txBody>
          <a:bodyPr anchor="b">
            <a:normAutofit/>
          </a:bodyPr>
          <a:lstStyle>
            <a:lvl1pPr marL="0" indent="0">
              <a:spcBef>
                <a:spcPts val="400"/>
              </a:spcBef>
              <a:buSzTx/>
              <a:buFontTx/>
              <a:buNone/>
              <a:defRPr sz="2000">
                <a:solidFill>
                  <a:srgbClr val="888888"/>
                </a:solidFill>
                <a:latin typeface="+mn-lt"/>
                <a:ea typeface="+mn-ea"/>
                <a:cs typeface="+mn-cs"/>
                <a:sym typeface="Calibri"/>
              </a:defRPr>
            </a:lvl1pPr>
            <a:lvl2pPr marL="0" indent="457200">
              <a:spcBef>
                <a:spcPts val="400"/>
              </a:spcBef>
              <a:buSzTx/>
              <a:buFontTx/>
              <a:buNone/>
              <a:defRPr sz="2000">
                <a:solidFill>
                  <a:srgbClr val="888888"/>
                </a:solidFill>
                <a:latin typeface="+mn-lt"/>
                <a:ea typeface="+mn-ea"/>
                <a:cs typeface="+mn-cs"/>
                <a:sym typeface="Calibri"/>
              </a:defRPr>
            </a:lvl2pPr>
            <a:lvl3pPr marL="0" indent="914400">
              <a:spcBef>
                <a:spcPts val="400"/>
              </a:spcBef>
              <a:buSzTx/>
              <a:buFontTx/>
              <a:buNone/>
              <a:defRPr sz="2000">
                <a:solidFill>
                  <a:srgbClr val="888888"/>
                </a:solidFill>
                <a:latin typeface="+mn-lt"/>
                <a:ea typeface="+mn-ea"/>
                <a:cs typeface="+mn-cs"/>
                <a:sym typeface="Calibri"/>
              </a:defRPr>
            </a:lvl3pPr>
            <a:lvl4pPr marL="0" indent="1371600">
              <a:spcBef>
                <a:spcPts val="400"/>
              </a:spcBef>
              <a:buSzTx/>
              <a:buFontTx/>
              <a:buNone/>
              <a:defRPr sz="2000">
                <a:solidFill>
                  <a:srgbClr val="888888"/>
                </a:solidFill>
                <a:latin typeface="+mn-lt"/>
                <a:ea typeface="+mn-ea"/>
                <a:cs typeface="+mn-cs"/>
                <a:sym typeface="Calibri"/>
              </a:defRPr>
            </a:lvl4pPr>
            <a:lvl5pPr marL="0" indent="1828800">
              <a:spcBef>
                <a:spcPts val="400"/>
              </a:spcBef>
              <a:buSzTx/>
              <a:buFontTx/>
              <a:buNone/>
              <a:defRPr sz="20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88"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兩項物件">
    <p:spTree>
      <p:nvGrpSpPr>
        <p:cNvPr id="1" name=""/>
        <p:cNvGrpSpPr/>
        <p:nvPr/>
      </p:nvGrpSpPr>
      <p:grpSpPr>
        <a:xfrm>
          <a:off x="0" y="0"/>
          <a:ext cx="0" cy="0"/>
          <a:chOff x="0" y="0"/>
          <a:chExt cx="0" cy="0"/>
        </a:xfrm>
      </p:grpSpPr>
      <p:sp>
        <p:nvSpPr>
          <p:cNvPr id="295"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296" name="Body Level One…"/>
          <p:cNvSpPr txBox="1">
            <a:spLocks noGrp="1"/>
          </p:cNvSpPr>
          <p:nvPr>
            <p:ph type="body" sz="half" idx="1"/>
          </p:nvPr>
        </p:nvSpPr>
        <p:spPr>
          <a:xfrm>
            <a:off x="457200" y="1200150"/>
            <a:ext cx="4038600" cy="3394075"/>
          </a:xfrm>
          <a:prstGeom prst="rect">
            <a:avLst/>
          </a:prstGeom>
        </p:spPr>
        <p:txBody>
          <a:bodyPr>
            <a:normAutofit/>
          </a:bodyPr>
          <a:lstStyle>
            <a:lvl1pPr>
              <a:spcBef>
                <a:spcPts val="600"/>
              </a:spcBef>
              <a:defRPr sz="2800">
                <a:latin typeface="+mn-lt"/>
                <a:ea typeface="+mn-ea"/>
                <a:cs typeface="+mn-cs"/>
                <a:sym typeface="Calibri"/>
              </a:defRPr>
            </a:lvl1pPr>
            <a:lvl2pPr marL="790575" indent="-333375">
              <a:spcBef>
                <a:spcPts val="600"/>
              </a:spcBef>
              <a:defRPr sz="2800">
                <a:latin typeface="+mn-lt"/>
                <a:ea typeface="+mn-ea"/>
                <a:cs typeface="+mn-cs"/>
                <a:sym typeface="Calibri"/>
              </a:defRPr>
            </a:lvl2pPr>
            <a:lvl3pPr marL="1234439" indent="-320039">
              <a:spcBef>
                <a:spcPts val="600"/>
              </a:spcBef>
              <a:defRPr sz="2800">
                <a:latin typeface="+mn-lt"/>
                <a:ea typeface="+mn-ea"/>
                <a:cs typeface="+mn-cs"/>
                <a:sym typeface="Calibri"/>
              </a:defRPr>
            </a:lvl3pPr>
            <a:lvl4pPr marL="1727200" indent="-355600">
              <a:spcBef>
                <a:spcPts val="600"/>
              </a:spcBef>
              <a:defRPr sz="2800">
                <a:latin typeface="+mn-lt"/>
                <a:ea typeface="+mn-ea"/>
                <a:cs typeface="+mn-cs"/>
                <a:sym typeface="Calibri"/>
              </a:defRPr>
            </a:lvl4pPr>
            <a:lvl5pPr marL="2184400" indent="-355600">
              <a:spcBef>
                <a:spcPts val="600"/>
              </a:spcBef>
              <a:defRPr sz="28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97"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比對">
    <p:spTree>
      <p:nvGrpSpPr>
        <p:cNvPr id="1" name=""/>
        <p:cNvGrpSpPr/>
        <p:nvPr/>
      </p:nvGrpSpPr>
      <p:grpSpPr>
        <a:xfrm>
          <a:off x="0" y="0"/>
          <a:ext cx="0" cy="0"/>
          <a:chOff x="0" y="0"/>
          <a:chExt cx="0" cy="0"/>
        </a:xfrm>
      </p:grpSpPr>
      <p:sp>
        <p:nvSpPr>
          <p:cNvPr id="304"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305" name="Body Level One…"/>
          <p:cNvSpPr txBox="1">
            <a:spLocks noGrp="1"/>
          </p:cNvSpPr>
          <p:nvPr>
            <p:ph type="body" sz="quarter" idx="1"/>
          </p:nvPr>
        </p:nvSpPr>
        <p:spPr>
          <a:xfrm>
            <a:off x="457200" y="1150937"/>
            <a:ext cx="4040188" cy="481013"/>
          </a:xfrm>
          <a:prstGeom prst="rect">
            <a:avLst/>
          </a:prstGeom>
        </p:spPr>
        <p:txBody>
          <a:bodyPr anchor="b">
            <a:normAutofit/>
          </a:bodyPr>
          <a:lstStyle>
            <a:lvl1pPr marL="0" indent="0">
              <a:spcBef>
                <a:spcPts val="500"/>
              </a:spcBef>
              <a:buSzTx/>
              <a:buFontTx/>
              <a:buNone/>
              <a:defRPr sz="2400" b="1">
                <a:latin typeface="+mn-lt"/>
                <a:ea typeface="+mn-ea"/>
                <a:cs typeface="+mn-cs"/>
                <a:sym typeface="Calibri"/>
              </a:defRPr>
            </a:lvl1pPr>
            <a:lvl2pPr marL="0" indent="457200">
              <a:spcBef>
                <a:spcPts val="500"/>
              </a:spcBef>
              <a:buSzTx/>
              <a:buFontTx/>
              <a:buNone/>
              <a:defRPr sz="2400" b="1">
                <a:latin typeface="+mn-lt"/>
                <a:ea typeface="+mn-ea"/>
                <a:cs typeface="+mn-cs"/>
                <a:sym typeface="Calibri"/>
              </a:defRPr>
            </a:lvl2pPr>
            <a:lvl3pPr marL="0" indent="914400">
              <a:spcBef>
                <a:spcPts val="500"/>
              </a:spcBef>
              <a:buSzTx/>
              <a:buFontTx/>
              <a:buNone/>
              <a:defRPr sz="2400" b="1">
                <a:latin typeface="+mn-lt"/>
                <a:ea typeface="+mn-ea"/>
                <a:cs typeface="+mn-cs"/>
                <a:sym typeface="Calibri"/>
              </a:defRPr>
            </a:lvl3pPr>
            <a:lvl4pPr marL="0" indent="1371600">
              <a:spcBef>
                <a:spcPts val="500"/>
              </a:spcBef>
              <a:buSzTx/>
              <a:buFontTx/>
              <a:buNone/>
              <a:defRPr sz="2400" b="1">
                <a:latin typeface="+mn-lt"/>
                <a:ea typeface="+mn-ea"/>
                <a:cs typeface="+mn-cs"/>
                <a:sym typeface="Calibri"/>
              </a:defRPr>
            </a:lvl4pPr>
            <a:lvl5pPr marL="0" indent="1828800">
              <a:spcBef>
                <a:spcPts val="500"/>
              </a:spcBef>
              <a:buSzTx/>
              <a:buFontTx/>
              <a:buNone/>
              <a:defRPr sz="2400" b="1">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06" name="文字版面配置區 4"/>
          <p:cNvSpPr>
            <a:spLocks noGrp="1"/>
          </p:cNvSpPr>
          <p:nvPr>
            <p:ph type="body" sz="quarter" idx="21"/>
          </p:nvPr>
        </p:nvSpPr>
        <p:spPr>
          <a:xfrm>
            <a:off x="4645025" y="1150937"/>
            <a:ext cx="4041775" cy="481013"/>
          </a:xfrm>
          <a:prstGeom prst="rect">
            <a:avLst/>
          </a:prstGeom>
        </p:spPr>
        <p:txBody>
          <a:bodyPr anchor="b">
            <a:normAutofit/>
          </a:bodyPr>
          <a:lstStyle/>
          <a:p>
            <a:pPr marL="0" indent="0">
              <a:spcBef>
                <a:spcPts val="500"/>
              </a:spcBef>
              <a:buSzTx/>
              <a:buFontTx/>
              <a:buNone/>
              <a:defRPr sz="2400" b="1">
                <a:latin typeface="+mn-lt"/>
                <a:ea typeface="+mn-ea"/>
                <a:cs typeface="+mn-cs"/>
                <a:sym typeface="Calibri"/>
              </a:defRPr>
            </a:pPr>
            <a:endParaRPr/>
          </a:p>
        </p:txBody>
      </p:sp>
      <p:sp>
        <p:nvSpPr>
          <p:cNvPr id="307"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只有標題">
    <p:spTree>
      <p:nvGrpSpPr>
        <p:cNvPr id="1" name=""/>
        <p:cNvGrpSpPr/>
        <p:nvPr/>
      </p:nvGrpSpPr>
      <p:grpSpPr>
        <a:xfrm>
          <a:off x="0" y="0"/>
          <a:ext cx="0" cy="0"/>
          <a:chOff x="0" y="0"/>
          <a:chExt cx="0" cy="0"/>
        </a:xfrm>
      </p:grpSpPr>
      <p:sp>
        <p:nvSpPr>
          <p:cNvPr id="314"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315"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322"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含標題的內容">
    <p:spTree>
      <p:nvGrpSpPr>
        <p:cNvPr id="1" name=""/>
        <p:cNvGrpSpPr/>
        <p:nvPr/>
      </p:nvGrpSpPr>
      <p:grpSpPr>
        <a:xfrm>
          <a:off x="0" y="0"/>
          <a:ext cx="0" cy="0"/>
          <a:chOff x="0" y="0"/>
          <a:chExt cx="0" cy="0"/>
        </a:xfrm>
      </p:grpSpPr>
      <p:sp>
        <p:nvSpPr>
          <p:cNvPr id="329" name="Title Text"/>
          <p:cNvSpPr txBox="1">
            <a:spLocks noGrp="1"/>
          </p:cNvSpPr>
          <p:nvPr>
            <p:ph type="title"/>
          </p:nvPr>
        </p:nvSpPr>
        <p:spPr>
          <a:xfrm>
            <a:off x="457200" y="204788"/>
            <a:ext cx="3008314" cy="871538"/>
          </a:xfrm>
          <a:prstGeom prst="rect">
            <a:avLst/>
          </a:prstGeom>
        </p:spPr>
        <p:txBody>
          <a:bodyPr anchor="b">
            <a:normAutofit/>
          </a:bodyPr>
          <a:lstStyle>
            <a:lvl1pPr algn="l">
              <a:defRPr sz="2000">
                <a:latin typeface="+mn-lt"/>
                <a:ea typeface="+mn-ea"/>
                <a:cs typeface="+mn-cs"/>
                <a:sym typeface="Calibri"/>
              </a:defRPr>
            </a:lvl1pPr>
          </a:lstStyle>
          <a:p>
            <a:r>
              <a:t>Title Text</a:t>
            </a:r>
          </a:p>
        </p:txBody>
      </p:sp>
      <p:sp>
        <p:nvSpPr>
          <p:cNvPr id="330" name="Body Level One…"/>
          <p:cNvSpPr txBox="1">
            <a:spLocks noGrp="1"/>
          </p:cNvSpPr>
          <p:nvPr>
            <p:ph type="body" idx="1"/>
          </p:nvPr>
        </p:nvSpPr>
        <p:spPr>
          <a:xfrm>
            <a:off x="3575050" y="204788"/>
            <a:ext cx="5111750" cy="4389438"/>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1" name="文字版面配置區 3"/>
          <p:cNvSpPr>
            <a:spLocks noGrp="1"/>
          </p:cNvSpPr>
          <p:nvPr>
            <p:ph type="body" sz="half" idx="21"/>
          </p:nvPr>
        </p:nvSpPr>
        <p:spPr>
          <a:xfrm>
            <a:off x="457199" y="1076325"/>
            <a:ext cx="3008315" cy="3517900"/>
          </a:xfrm>
          <a:prstGeom prst="rect">
            <a:avLst/>
          </a:prstGeom>
        </p:spPr>
        <p:txBody>
          <a:bodyPr>
            <a:normAutofit/>
          </a:bodyPr>
          <a:lstStyle/>
          <a:p>
            <a:pPr marL="0" indent="0">
              <a:spcBef>
                <a:spcPts val="300"/>
              </a:spcBef>
              <a:buSzTx/>
              <a:buFontTx/>
              <a:buNone/>
              <a:defRPr sz="1400">
                <a:latin typeface="+mn-lt"/>
                <a:ea typeface="+mn-ea"/>
                <a:cs typeface="+mn-cs"/>
                <a:sym typeface="Calibri"/>
              </a:defRPr>
            </a:pPr>
            <a:endParaRPr/>
          </a:p>
        </p:txBody>
      </p:sp>
      <p:sp>
        <p:nvSpPr>
          <p:cNvPr id="332"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含標題的圖片">
    <p:spTree>
      <p:nvGrpSpPr>
        <p:cNvPr id="1" name=""/>
        <p:cNvGrpSpPr/>
        <p:nvPr/>
      </p:nvGrpSpPr>
      <p:grpSpPr>
        <a:xfrm>
          <a:off x="0" y="0"/>
          <a:ext cx="0" cy="0"/>
          <a:chOff x="0" y="0"/>
          <a:chExt cx="0" cy="0"/>
        </a:xfrm>
      </p:grpSpPr>
      <p:sp>
        <p:nvSpPr>
          <p:cNvPr id="339" name="Title Text"/>
          <p:cNvSpPr txBox="1">
            <a:spLocks noGrp="1"/>
          </p:cNvSpPr>
          <p:nvPr>
            <p:ph type="title"/>
          </p:nvPr>
        </p:nvSpPr>
        <p:spPr>
          <a:xfrm>
            <a:off x="1792288" y="3600450"/>
            <a:ext cx="5486401" cy="425450"/>
          </a:xfrm>
          <a:prstGeom prst="rect">
            <a:avLst/>
          </a:prstGeom>
        </p:spPr>
        <p:txBody>
          <a:bodyPr anchor="b">
            <a:normAutofit/>
          </a:bodyPr>
          <a:lstStyle>
            <a:lvl1pPr algn="l">
              <a:defRPr sz="2000">
                <a:latin typeface="+mn-lt"/>
                <a:ea typeface="+mn-ea"/>
                <a:cs typeface="+mn-cs"/>
                <a:sym typeface="Calibri"/>
              </a:defRPr>
            </a:lvl1pPr>
          </a:lstStyle>
          <a:p>
            <a:r>
              <a:t>Title Text</a:t>
            </a:r>
          </a:p>
        </p:txBody>
      </p:sp>
      <p:sp>
        <p:nvSpPr>
          <p:cNvPr id="340" name="圖片版面配置區 2"/>
          <p:cNvSpPr>
            <a:spLocks noGrp="1"/>
          </p:cNvSpPr>
          <p:nvPr>
            <p:ph type="pic" sz="half" idx="21"/>
          </p:nvPr>
        </p:nvSpPr>
        <p:spPr>
          <a:xfrm>
            <a:off x="1792288" y="460375"/>
            <a:ext cx="5486401" cy="3086100"/>
          </a:xfrm>
          <a:prstGeom prst="rect">
            <a:avLst/>
          </a:prstGeom>
        </p:spPr>
        <p:txBody>
          <a:bodyPr lIns="91439" rIns="91439"/>
          <a:lstStyle/>
          <a:p>
            <a:endParaRPr/>
          </a:p>
        </p:txBody>
      </p:sp>
      <p:sp>
        <p:nvSpPr>
          <p:cNvPr id="341" name="Body Level One…"/>
          <p:cNvSpPr txBox="1">
            <a:spLocks noGrp="1"/>
          </p:cNvSpPr>
          <p:nvPr>
            <p:ph type="body" sz="quarter" idx="1"/>
          </p:nvPr>
        </p:nvSpPr>
        <p:spPr>
          <a:xfrm>
            <a:off x="1792288" y="4025900"/>
            <a:ext cx="5486401" cy="603250"/>
          </a:xfrm>
          <a:prstGeom prst="rect">
            <a:avLst/>
          </a:prstGeom>
        </p:spPr>
        <p:txBody>
          <a:bodyPr>
            <a:normAutofit/>
          </a:bodyPr>
          <a:lstStyle>
            <a:lvl1pPr marL="0" indent="0">
              <a:spcBef>
                <a:spcPts val="300"/>
              </a:spcBef>
              <a:buSzTx/>
              <a:buFontTx/>
              <a:buNone/>
              <a:defRPr sz="1400">
                <a:latin typeface="+mn-lt"/>
                <a:ea typeface="+mn-ea"/>
                <a:cs typeface="+mn-cs"/>
                <a:sym typeface="Calibri"/>
              </a:defRPr>
            </a:lvl1pPr>
            <a:lvl2pPr marL="0" indent="457200">
              <a:spcBef>
                <a:spcPts val="300"/>
              </a:spcBef>
              <a:buSzTx/>
              <a:buFontTx/>
              <a:buNone/>
              <a:defRPr sz="1400">
                <a:latin typeface="+mn-lt"/>
                <a:ea typeface="+mn-ea"/>
                <a:cs typeface="+mn-cs"/>
                <a:sym typeface="Calibri"/>
              </a:defRPr>
            </a:lvl2pPr>
            <a:lvl3pPr marL="0" indent="914400">
              <a:spcBef>
                <a:spcPts val="300"/>
              </a:spcBef>
              <a:buSzTx/>
              <a:buFontTx/>
              <a:buNone/>
              <a:defRPr sz="1400">
                <a:latin typeface="+mn-lt"/>
                <a:ea typeface="+mn-ea"/>
                <a:cs typeface="+mn-cs"/>
                <a:sym typeface="Calibri"/>
              </a:defRPr>
            </a:lvl3pPr>
            <a:lvl4pPr marL="0" indent="1371600">
              <a:spcBef>
                <a:spcPts val="300"/>
              </a:spcBef>
              <a:buSzTx/>
              <a:buFontTx/>
              <a:buNone/>
              <a:defRPr sz="1400">
                <a:latin typeface="+mn-lt"/>
                <a:ea typeface="+mn-ea"/>
                <a:cs typeface="+mn-cs"/>
                <a:sym typeface="Calibri"/>
              </a:defRPr>
            </a:lvl4pPr>
            <a:lvl5pPr marL="0" indent="1828800">
              <a:spcBef>
                <a:spcPts val="300"/>
              </a:spcBef>
              <a:buSzTx/>
              <a:buFontTx/>
              <a:buNone/>
              <a:defRPr sz="14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42"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標題投影片">
    <p:spTree>
      <p:nvGrpSpPr>
        <p:cNvPr id="1" name=""/>
        <p:cNvGrpSpPr/>
        <p:nvPr/>
      </p:nvGrpSpPr>
      <p:grpSpPr>
        <a:xfrm>
          <a:off x="0" y="0"/>
          <a:ext cx="0" cy="0"/>
          <a:chOff x="0" y="0"/>
          <a:chExt cx="0" cy="0"/>
        </a:xfrm>
      </p:grpSpPr>
      <p:sp>
        <p:nvSpPr>
          <p:cNvPr id="349" name="Title Text"/>
          <p:cNvSpPr txBox="1">
            <a:spLocks noGrp="1"/>
          </p:cNvSpPr>
          <p:nvPr>
            <p:ph type="title"/>
          </p:nvPr>
        </p:nvSpPr>
        <p:spPr>
          <a:xfrm>
            <a:off x="685800" y="1598612"/>
            <a:ext cx="7772400" cy="1101726"/>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350" name="Body Level One…"/>
          <p:cNvSpPr txBox="1">
            <a:spLocks noGrp="1"/>
          </p:cNvSpPr>
          <p:nvPr>
            <p:ph type="body" sz="quarter" idx="1"/>
          </p:nvPr>
        </p:nvSpPr>
        <p:spPr>
          <a:xfrm>
            <a:off x="1371600" y="2914650"/>
            <a:ext cx="6400800" cy="1314450"/>
          </a:xfrm>
          <a:prstGeom prst="rect">
            <a:avLst/>
          </a:prstGeom>
        </p:spPr>
        <p:txBody>
          <a:bodyPr>
            <a:normAutofit/>
          </a:bodyPr>
          <a:lstStyle>
            <a:lvl1pPr marL="0" indent="0" algn="ctr">
              <a:buSzTx/>
              <a:buFontTx/>
              <a:buNone/>
              <a:defRPr>
                <a:solidFill>
                  <a:srgbClr val="888888"/>
                </a:solidFill>
                <a:latin typeface="+mn-lt"/>
                <a:ea typeface="+mn-ea"/>
                <a:cs typeface="+mn-cs"/>
                <a:sym typeface="Calibri"/>
              </a:defRPr>
            </a:lvl1pPr>
            <a:lvl2pPr marL="0" indent="457200" algn="ctr">
              <a:buSzTx/>
              <a:buFontTx/>
              <a:buNone/>
              <a:defRPr>
                <a:solidFill>
                  <a:srgbClr val="888888"/>
                </a:solidFill>
                <a:latin typeface="+mn-lt"/>
                <a:ea typeface="+mn-ea"/>
                <a:cs typeface="+mn-cs"/>
                <a:sym typeface="Calibri"/>
              </a:defRPr>
            </a:lvl2pPr>
            <a:lvl3pPr marL="0" indent="914400" algn="ctr">
              <a:buSzTx/>
              <a:buFontTx/>
              <a:buNone/>
              <a:defRPr>
                <a:solidFill>
                  <a:srgbClr val="888888"/>
                </a:solidFill>
                <a:latin typeface="+mn-lt"/>
                <a:ea typeface="+mn-ea"/>
                <a:cs typeface="+mn-cs"/>
                <a:sym typeface="Calibri"/>
              </a:defRPr>
            </a:lvl3pPr>
            <a:lvl4pPr marL="0" indent="1371600" algn="ctr">
              <a:buSzTx/>
              <a:buFontTx/>
              <a:buNone/>
              <a:defRPr>
                <a:solidFill>
                  <a:srgbClr val="888888"/>
                </a:solidFill>
                <a:latin typeface="+mn-lt"/>
                <a:ea typeface="+mn-ea"/>
                <a:cs typeface="+mn-cs"/>
                <a:sym typeface="Calibri"/>
              </a:defRPr>
            </a:lvl4pPr>
            <a:lvl5pPr marL="0" indent="1828800" algn="ctr">
              <a:buSzTx/>
              <a:buFontTx/>
              <a:buNone/>
              <a:defRPr>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1"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2_空白">
    <p:spTree>
      <p:nvGrpSpPr>
        <p:cNvPr id="1" name=""/>
        <p:cNvGrpSpPr/>
        <p:nvPr/>
      </p:nvGrpSpPr>
      <p:grpSpPr>
        <a:xfrm>
          <a:off x="0" y="0"/>
          <a:ext cx="0" cy="0"/>
          <a:chOff x="0" y="0"/>
          <a:chExt cx="0" cy="0"/>
        </a:xfrm>
      </p:grpSpPr>
      <p:sp>
        <p:nvSpPr>
          <p:cNvPr id="358" name="Title Text"/>
          <p:cNvSpPr txBox="1">
            <a:spLocks noGrp="1"/>
          </p:cNvSpPr>
          <p:nvPr>
            <p:ph type="title"/>
          </p:nvPr>
        </p:nvSpPr>
        <p:spPr>
          <a:xfrm>
            <a:off x="467543" y="0"/>
            <a:ext cx="8229601" cy="857250"/>
          </a:xfrm>
          <a:prstGeom prst="rect">
            <a:avLst/>
          </a:prstGeom>
        </p:spPr>
        <p:txBody>
          <a:bodyPr>
            <a:normAutofit/>
          </a:bodyPr>
          <a:lstStyle>
            <a:lvl1pPr>
              <a:defRPr sz="2400" b="0">
                <a:solidFill>
                  <a:srgbClr val="002060"/>
                </a:solidFill>
                <a:latin typeface="新細明體 (標題)"/>
                <a:ea typeface="新細明體 (標題)"/>
                <a:cs typeface="新細明體 (標題)"/>
                <a:sym typeface="新細明體 (標題)"/>
              </a:defRPr>
            </a:lvl1pPr>
          </a:lstStyle>
          <a:p>
            <a:r>
              <a:t>Title Text</a:t>
            </a:r>
          </a:p>
        </p:txBody>
      </p:sp>
      <p:sp>
        <p:nvSpPr>
          <p:cNvPr id="359" name="直線接點 9"/>
          <p:cNvSpPr/>
          <p:nvPr/>
        </p:nvSpPr>
        <p:spPr>
          <a:xfrm>
            <a:off x="1043607" y="699541"/>
            <a:ext cx="6977138" cy="1"/>
          </a:xfrm>
          <a:prstGeom prst="line">
            <a:avLst/>
          </a:prstGeom>
          <a:ln w="12700">
            <a:solidFill>
              <a:srgbClr val="000000"/>
            </a:solidFill>
          </a:ln>
        </p:spPr>
        <p:txBody>
          <a:bodyPr lIns="45719" rIns="45719"/>
          <a:lstStyle/>
          <a:p>
            <a:endParaRPr/>
          </a:p>
        </p:txBody>
      </p:sp>
      <p:sp>
        <p:nvSpPr>
          <p:cNvPr id="360" name="Body Level One…"/>
          <p:cNvSpPr txBox="1">
            <a:spLocks noGrp="1"/>
          </p:cNvSpPr>
          <p:nvPr>
            <p:ph type="body" idx="1"/>
          </p:nvPr>
        </p:nvSpPr>
        <p:spPr>
          <a:xfrm>
            <a:off x="1115616" y="1200150"/>
            <a:ext cx="6905129" cy="3394075"/>
          </a:xfrm>
          <a:prstGeom prst="rect">
            <a:avLst/>
          </a:prstGeom>
        </p:spPr>
        <p:txBody>
          <a:bodyPr>
            <a:normAutofit/>
          </a:bodyPr>
          <a:lstStyle>
            <a:lvl1pPr>
              <a:spcBef>
                <a:spcPts val="400"/>
              </a:spcBef>
              <a:defRPr sz="2000">
                <a:latin typeface="+mn-lt"/>
                <a:ea typeface="+mn-ea"/>
                <a:cs typeface="+mn-cs"/>
                <a:sym typeface="Calibri"/>
              </a:defRPr>
            </a:lvl1pPr>
            <a:lvl2pPr marL="742950" indent="-285750">
              <a:spcBef>
                <a:spcPts val="400"/>
              </a:spcBef>
              <a:defRPr sz="2000">
                <a:latin typeface="+mn-lt"/>
                <a:ea typeface="+mn-ea"/>
                <a:cs typeface="+mn-cs"/>
                <a:sym typeface="Calibri"/>
              </a:defRPr>
            </a:lvl2pPr>
            <a:lvl3pPr marL="1143000" indent="-228600">
              <a:spcBef>
                <a:spcPts val="400"/>
              </a:spcBef>
              <a:defRPr sz="2000">
                <a:latin typeface="+mn-lt"/>
                <a:ea typeface="+mn-ea"/>
                <a:cs typeface="+mn-cs"/>
                <a:sym typeface="Calibri"/>
              </a:defRPr>
            </a:lvl3pPr>
            <a:lvl4pPr marL="1600200" indent="-228600">
              <a:spcBef>
                <a:spcPts val="400"/>
              </a:spcBef>
              <a:defRPr sz="2000">
                <a:latin typeface="+mn-lt"/>
                <a:ea typeface="+mn-ea"/>
                <a:cs typeface="+mn-cs"/>
                <a:sym typeface="Calibri"/>
              </a:defRPr>
            </a:lvl4pPr>
            <a:lvl5pPr marL="2057400" indent="-228600">
              <a:spcBef>
                <a:spcPts val="400"/>
              </a:spcBef>
              <a:defRPr sz="20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pic>
        <p:nvPicPr>
          <p:cNvPr id="361" name="Picture 4" descr="Picture 4"/>
          <p:cNvPicPr>
            <a:picLocks noChangeAspect="1"/>
          </p:cNvPicPr>
          <p:nvPr/>
        </p:nvPicPr>
        <p:blipFill>
          <a:blip r:embed="rId2"/>
          <a:srcRect l="12624" t="32564" r="7376" b="34361"/>
          <a:stretch>
            <a:fillRect/>
          </a:stretch>
        </p:blipFill>
        <p:spPr>
          <a:xfrm>
            <a:off x="3995935" y="4461893"/>
            <a:ext cx="1166966" cy="681607"/>
          </a:xfrm>
          <a:prstGeom prst="rect">
            <a:avLst/>
          </a:prstGeom>
          <a:ln w="12700">
            <a:miter lim="400000"/>
          </a:ln>
        </p:spPr>
      </p:pic>
      <p:pic>
        <p:nvPicPr>
          <p:cNvPr id="362" name="Picture 3" descr="Picture 3"/>
          <p:cNvPicPr>
            <a:picLocks noChangeAspect="1"/>
          </p:cNvPicPr>
          <p:nvPr/>
        </p:nvPicPr>
        <p:blipFill>
          <a:blip r:embed="rId3"/>
          <a:srcRect l="43149" t="39005" r="42829" b="54362"/>
          <a:stretch>
            <a:fillRect/>
          </a:stretch>
        </p:blipFill>
        <p:spPr>
          <a:xfrm>
            <a:off x="4065708" y="4664783"/>
            <a:ext cx="932936" cy="275828"/>
          </a:xfrm>
          <a:prstGeom prst="rect">
            <a:avLst/>
          </a:prstGeom>
          <a:ln w="12700">
            <a:miter lim="400000"/>
          </a:ln>
        </p:spPr>
      </p:pic>
      <p:sp>
        <p:nvSpPr>
          <p:cNvPr id="3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標題及物件">
    <p:spTree>
      <p:nvGrpSpPr>
        <p:cNvPr id="1" name=""/>
        <p:cNvGrpSpPr/>
        <p:nvPr/>
      </p:nvGrpSpPr>
      <p:grpSpPr>
        <a:xfrm>
          <a:off x="0" y="0"/>
          <a:ext cx="0" cy="0"/>
          <a:chOff x="0" y="0"/>
          <a:chExt cx="0" cy="0"/>
        </a:xfrm>
      </p:grpSpPr>
      <p:sp>
        <p:nvSpPr>
          <p:cNvPr id="370"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371" name="Body Level One…"/>
          <p:cNvSpPr txBox="1">
            <a:spLocks noGrp="1"/>
          </p:cNvSpPr>
          <p:nvPr>
            <p:ph type="body" idx="1"/>
          </p:nvPr>
        </p:nvSpPr>
        <p:spPr>
          <a:xfrm>
            <a:off x="457200" y="1200150"/>
            <a:ext cx="8229600" cy="3394075"/>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72"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自訂版面配置">
    <p:spTree>
      <p:nvGrpSpPr>
        <p:cNvPr id="1" name=""/>
        <p:cNvGrpSpPr/>
        <p:nvPr/>
      </p:nvGrpSpPr>
      <p:grpSpPr>
        <a:xfrm>
          <a:off x="0" y="0"/>
          <a:ext cx="0" cy="0"/>
          <a:chOff x="0" y="0"/>
          <a:chExt cx="0" cy="0"/>
        </a:xfrm>
      </p:grpSpPr>
      <p:sp>
        <p:nvSpPr>
          <p:cNvPr id="45" name="Title Text"/>
          <p:cNvSpPr txBox="1">
            <a:spLocks noGrp="1"/>
          </p:cNvSpPr>
          <p:nvPr>
            <p:ph type="title"/>
          </p:nvPr>
        </p:nvSpPr>
        <p:spPr>
          <a:xfrm>
            <a:off x="467543" y="339502"/>
            <a:ext cx="8229601" cy="857251"/>
          </a:xfrm>
          <a:prstGeom prst="rect">
            <a:avLst/>
          </a:prstGeom>
        </p:spPr>
        <p:txBody>
          <a:bodyPr>
            <a:normAutofit/>
          </a:bodyPr>
          <a:lstStyle>
            <a:lvl1pPr>
              <a:defRPr sz="3000">
                <a:latin typeface="+mj-lt"/>
                <a:ea typeface="+mj-ea"/>
                <a:cs typeface="+mj-cs"/>
                <a:sym typeface="Helvetica"/>
              </a:defRPr>
            </a:lvl1pPr>
          </a:lstStyle>
          <a:p>
            <a:r>
              <a:t>Title Text</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章節標題">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722312" y="3305175"/>
            <a:ext cx="7772401" cy="1022350"/>
          </a:xfrm>
          <a:prstGeom prst="rect">
            <a:avLst/>
          </a:prstGeom>
        </p:spPr>
        <p:txBody>
          <a:bodyPr anchor="t">
            <a:normAutofit/>
          </a:bodyPr>
          <a:lstStyle>
            <a:lvl1pPr algn="l">
              <a:defRPr sz="4000" cap="all">
                <a:latin typeface="+mn-lt"/>
                <a:ea typeface="+mn-ea"/>
                <a:cs typeface="+mn-cs"/>
                <a:sym typeface="Calibri"/>
              </a:defRPr>
            </a:lvl1pPr>
          </a:lstStyle>
          <a:p>
            <a:r>
              <a:t>Title Text</a:t>
            </a:r>
          </a:p>
        </p:txBody>
      </p:sp>
      <p:sp>
        <p:nvSpPr>
          <p:cNvPr id="380" name="Body Level One…"/>
          <p:cNvSpPr txBox="1">
            <a:spLocks noGrp="1"/>
          </p:cNvSpPr>
          <p:nvPr>
            <p:ph type="body" sz="quarter" idx="1"/>
          </p:nvPr>
        </p:nvSpPr>
        <p:spPr>
          <a:xfrm>
            <a:off x="722312" y="2179638"/>
            <a:ext cx="7772401" cy="1125538"/>
          </a:xfrm>
          <a:prstGeom prst="rect">
            <a:avLst/>
          </a:prstGeom>
        </p:spPr>
        <p:txBody>
          <a:bodyPr anchor="b">
            <a:normAutofit/>
          </a:bodyPr>
          <a:lstStyle>
            <a:lvl1pPr marL="0" indent="0">
              <a:spcBef>
                <a:spcPts val="400"/>
              </a:spcBef>
              <a:buSzTx/>
              <a:buFontTx/>
              <a:buNone/>
              <a:defRPr sz="2000">
                <a:solidFill>
                  <a:srgbClr val="888888"/>
                </a:solidFill>
                <a:latin typeface="+mn-lt"/>
                <a:ea typeface="+mn-ea"/>
                <a:cs typeface="+mn-cs"/>
                <a:sym typeface="Calibri"/>
              </a:defRPr>
            </a:lvl1pPr>
            <a:lvl2pPr marL="0" indent="457200">
              <a:spcBef>
                <a:spcPts val="400"/>
              </a:spcBef>
              <a:buSzTx/>
              <a:buFontTx/>
              <a:buNone/>
              <a:defRPr sz="2000">
                <a:solidFill>
                  <a:srgbClr val="888888"/>
                </a:solidFill>
                <a:latin typeface="+mn-lt"/>
                <a:ea typeface="+mn-ea"/>
                <a:cs typeface="+mn-cs"/>
                <a:sym typeface="Calibri"/>
              </a:defRPr>
            </a:lvl2pPr>
            <a:lvl3pPr marL="0" indent="914400">
              <a:spcBef>
                <a:spcPts val="400"/>
              </a:spcBef>
              <a:buSzTx/>
              <a:buFontTx/>
              <a:buNone/>
              <a:defRPr sz="2000">
                <a:solidFill>
                  <a:srgbClr val="888888"/>
                </a:solidFill>
                <a:latin typeface="+mn-lt"/>
                <a:ea typeface="+mn-ea"/>
                <a:cs typeface="+mn-cs"/>
                <a:sym typeface="Calibri"/>
              </a:defRPr>
            </a:lvl3pPr>
            <a:lvl4pPr marL="0" indent="1371600">
              <a:spcBef>
                <a:spcPts val="400"/>
              </a:spcBef>
              <a:buSzTx/>
              <a:buFontTx/>
              <a:buNone/>
              <a:defRPr sz="2000">
                <a:solidFill>
                  <a:srgbClr val="888888"/>
                </a:solidFill>
                <a:latin typeface="+mn-lt"/>
                <a:ea typeface="+mn-ea"/>
                <a:cs typeface="+mn-cs"/>
                <a:sym typeface="Calibri"/>
              </a:defRPr>
            </a:lvl4pPr>
            <a:lvl5pPr marL="0" indent="1828800">
              <a:spcBef>
                <a:spcPts val="400"/>
              </a:spcBef>
              <a:buSzTx/>
              <a:buFontTx/>
              <a:buNone/>
              <a:defRPr sz="20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81"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兩項物件">
    <p:spTree>
      <p:nvGrpSpPr>
        <p:cNvPr id="1" name=""/>
        <p:cNvGrpSpPr/>
        <p:nvPr/>
      </p:nvGrpSpPr>
      <p:grpSpPr>
        <a:xfrm>
          <a:off x="0" y="0"/>
          <a:ext cx="0" cy="0"/>
          <a:chOff x="0" y="0"/>
          <a:chExt cx="0" cy="0"/>
        </a:xfrm>
      </p:grpSpPr>
      <p:sp>
        <p:nvSpPr>
          <p:cNvPr id="388"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389" name="Body Level One…"/>
          <p:cNvSpPr txBox="1">
            <a:spLocks noGrp="1"/>
          </p:cNvSpPr>
          <p:nvPr>
            <p:ph type="body" sz="half" idx="1"/>
          </p:nvPr>
        </p:nvSpPr>
        <p:spPr>
          <a:xfrm>
            <a:off x="457200" y="1200150"/>
            <a:ext cx="4038600" cy="3394075"/>
          </a:xfrm>
          <a:prstGeom prst="rect">
            <a:avLst/>
          </a:prstGeom>
        </p:spPr>
        <p:txBody>
          <a:bodyPr>
            <a:normAutofit/>
          </a:bodyPr>
          <a:lstStyle>
            <a:lvl1pPr>
              <a:spcBef>
                <a:spcPts val="600"/>
              </a:spcBef>
              <a:defRPr sz="2800">
                <a:latin typeface="+mn-lt"/>
                <a:ea typeface="+mn-ea"/>
                <a:cs typeface="+mn-cs"/>
                <a:sym typeface="Calibri"/>
              </a:defRPr>
            </a:lvl1pPr>
            <a:lvl2pPr marL="790575" indent="-333375">
              <a:spcBef>
                <a:spcPts val="600"/>
              </a:spcBef>
              <a:defRPr sz="2800">
                <a:latin typeface="+mn-lt"/>
                <a:ea typeface="+mn-ea"/>
                <a:cs typeface="+mn-cs"/>
                <a:sym typeface="Calibri"/>
              </a:defRPr>
            </a:lvl2pPr>
            <a:lvl3pPr marL="1234439" indent="-320039">
              <a:spcBef>
                <a:spcPts val="600"/>
              </a:spcBef>
              <a:defRPr sz="2800">
                <a:latin typeface="+mn-lt"/>
                <a:ea typeface="+mn-ea"/>
                <a:cs typeface="+mn-cs"/>
                <a:sym typeface="Calibri"/>
              </a:defRPr>
            </a:lvl3pPr>
            <a:lvl4pPr marL="1727200" indent="-355600">
              <a:spcBef>
                <a:spcPts val="600"/>
              </a:spcBef>
              <a:defRPr sz="2800">
                <a:latin typeface="+mn-lt"/>
                <a:ea typeface="+mn-ea"/>
                <a:cs typeface="+mn-cs"/>
                <a:sym typeface="Calibri"/>
              </a:defRPr>
            </a:lvl4pPr>
            <a:lvl5pPr marL="2184400" indent="-355600">
              <a:spcBef>
                <a:spcPts val="600"/>
              </a:spcBef>
              <a:defRPr sz="28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0"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比對">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398" name="Body Level One…"/>
          <p:cNvSpPr txBox="1">
            <a:spLocks noGrp="1"/>
          </p:cNvSpPr>
          <p:nvPr>
            <p:ph type="body" sz="quarter" idx="1"/>
          </p:nvPr>
        </p:nvSpPr>
        <p:spPr>
          <a:xfrm>
            <a:off x="457200" y="1150937"/>
            <a:ext cx="4040188" cy="481013"/>
          </a:xfrm>
          <a:prstGeom prst="rect">
            <a:avLst/>
          </a:prstGeom>
        </p:spPr>
        <p:txBody>
          <a:bodyPr anchor="b">
            <a:normAutofit/>
          </a:bodyPr>
          <a:lstStyle>
            <a:lvl1pPr marL="0" indent="0">
              <a:spcBef>
                <a:spcPts val="500"/>
              </a:spcBef>
              <a:buSzTx/>
              <a:buFontTx/>
              <a:buNone/>
              <a:defRPr sz="2400" b="1">
                <a:latin typeface="+mn-lt"/>
                <a:ea typeface="+mn-ea"/>
                <a:cs typeface="+mn-cs"/>
                <a:sym typeface="Calibri"/>
              </a:defRPr>
            </a:lvl1pPr>
            <a:lvl2pPr marL="0" indent="457200">
              <a:spcBef>
                <a:spcPts val="500"/>
              </a:spcBef>
              <a:buSzTx/>
              <a:buFontTx/>
              <a:buNone/>
              <a:defRPr sz="2400" b="1">
                <a:latin typeface="+mn-lt"/>
                <a:ea typeface="+mn-ea"/>
                <a:cs typeface="+mn-cs"/>
                <a:sym typeface="Calibri"/>
              </a:defRPr>
            </a:lvl2pPr>
            <a:lvl3pPr marL="0" indent="914400">
              <a:spcBef>
                <a:spcPts val="500"/>
              </a:spcBef>
              <a:buSzTx/>
              <a:buFontTx/>
              <a:buNone/>
              <a:defRPr sz="2400" b="1">
                <a:latin typeface="+mn-lt"/>
                <a:ea typeface="+mn-ea"/>
                <a:cs typeface="+mn-cs"/>
                <a:sym typeface="Calibri"/>
              </a:defRPr>
            </a:lvl3pPr>
            <a:lvl4pPr marL="0" indent="1371600">
              <a:spcBef>
                <a:spcPts val="500"/>
              </a:spcBef>
              <a:buSzTx/>
              <a:buFontTx/>
              <a:buNone/>
              <a:defRPr sz="2400" b="1">
                <a:latin typeface="+mn-lt"/>
                <a:ea typeface="+mn-ea"/>
                <a:cs typeface="+mn-cs"/>
                <a:sym typeface="Calibri"/>
              </a:defRPr>
            </a:lvl4pPr>
            <a:lvl5pPr marL="0" indent="1828800">
              <a:spcBef>
                <a:spcPts val="500"/>
              </a:spcBef>
              <a:buSzTx/>
              <a:buFontTx/>
              <a:buNone/>
              <a:defRPr sz="2400" b="1">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9" name="文字版面配置區 4"/>
          <p:cNvSpPr>
            <a:spLocks noGrp="1"/>
          </p:cNvSpPr>
          <p:nvPr>
            <p:ph type="body" sz="quarter" idx="21"/>
          </p:nvPr>
        </p:nvSpPr>
        <p:spPr>
          <a:xfrm>
            <a:off x="4645025" y="1150937"/>
            <a:ext cx="4041775" cy="481013"/>
          </a:xfrm>
          <a:prstGeom prst="rect">
            <a:avLst/>
          </a:prstGeom>
        </p:spPr>
        <p:txBody>
          <a:bodyPr anchor="b">
            <a:normAutofit/>
          </a:bodyPr>
          <a:lstStyle/>
          <a:p>
            <a:pPr marL="0" indent="0">
              <a:spcBef>
                <a:spcPts val="500"/>
              </a:spcBef>
              <a:buSzTx/>
              <a:buFontTx/>
              <a:buNone/>
              <a:defRPr sz="2400" b="1">
                <a:latin typeface="+mn-lt"/>
                <a:ea typeface="+mn-ea"/>
                <a:cs typeface="+mn-cs"/>
                <a:sym typeface="Calibri"/>
              </a:defRPr>
            </a:pPr>
            <a:endParaRPr/>
          </a:p>
        </p:txBody>
      </p:sp>
      <p:sp>
        <p:nvSpPr>
          <p:cNvPr id="400"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只有標題">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408"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415"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含標題的內容">
    <p:spTree>
      <p:nvGrpSpPr>
        <p:cNvPr id="1" name=""/>
        <p:cNvGrpSpPr/>
        <p:nvPr/>
      </p:nvGrpSpPr>
      <p:grpSpPr>
        <a:xfrm>
          <a:off x="0" y="0"/>
          <a:ext cx="0" cy="0"/>
          <a:chOff x="0" y="0"/>
          <a:chExt cx="0" cy="0"/>
        </a:xfrm>
      </p:grpSpPr>
      <p:sp>
        <p:nvSpPr>
          <p:cNvPr id="422" name="Title Text"/>
          <p:cNvSpPr txBox="1">
            <a:spLocks noGrp="1"/>
          </p:cNvSpPr>
          <p:nvPr>
            <p:ph type="title"/>
          </p:nvPr>
        </p:nvSpPr>
        <p:spPr>
          <a:xfrm>
            <a:off x="457200" y="204788"/>
            <a:ext cx="3008314" cy="871538"/>
          </a:xfrm>
          <a:prstGeom prst="rect">
            <a:avLst/>
          </a:prstGeom>
        </p:spPr>
        <p:txBody>
          <a:bodyPr anchor="b">
            <a:normAutofit/>
          </a:bodyPr>
          <a:lstStyle>
            <a:lvl1pPr algn="l">
              <a:defRPr sz="2000">
                <a:latin typeface="+mn-lt"/>
                <a:ea typeface="+mn-ea"/>
                <a:cs typeface="+mn-cs"/>
                <a:sym typeface="Calibri"/>
              </a:defRPr>
            </a:lvl1pPr>
          </a:lstStyle>
          <a:p>
            <a:r>
              <a:t>Title Text</a:t>
            </a:r>
          </a:p>
        </p:txBody>
      </p:sp>
      <p:sp>
        <p:nvSpPr>
          <p:cNvPr id="423" name="Body Level One…"/>
          <p:cNvSpPr txBox="1">
            <a:spLocks noGrp="1"/>
          </p:cNvSpPr>
          <p:nvPr>
            <p:ph type="body" idx="1"/>
          </p:nvPr>
        </p:nvSpPr>
        <p:spPr>
          <a:xfrm>
            <a:off x="3575050" y="204788"/>
            <a:ext cx="5111750" cy="4389438"/>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24" name="文字版面配置區 3"/>
          <p:cNvSpPr>
            <a:spLocks noGrp="1"/>
          </p:cNvSpPr>
          <p:nvPr>
            <p:ph type="body" sz="half" idx="21"/>
          </p:nvPr>
        </p:nvSpPr>
        <p:spPr>
          <a:xfrm>
            <a:off x="457199" y="1076325"/>
            <a:ext cx="3008315" cy="3517900"/>
          </a:xfrm>
          <a:prstGeom prst="rect">
            <a:avLst/>
          </a:prstGeom>
        </p:spPr>
        <p:txBody>
          <a:bodyPr>
            <a:normAutofit/>
          </a:bodyPr>
          <a:lstStyle/>
          <a:p>
            <a:pPr marL="0" indent="0">
              <a:spcBef>
                <a:spcPts val="300"/>
              </a:spcBef>
              <a:buSzTx/>
              <a:buFontTx/>
              <a:buNone/>
              <a:defRPr sz="1400">
                <a:latin typeface="+mn-lt"/>
                <a:ea typeface="+mn-ea"/>
                <a:cs typeface="+mn-cs"/>
                <a:sym typeface="Calibri"/>
              </a:defRPr>
            </a:pPr>
            <a:endParaRPr/>
          </a:p>
        </p:txBody>
      </p:sp>
      <p:sp>
        <p:nvSpPr>
          <p:cNvPr id="425"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含標題的圖片">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1792288" y="3600450"/>
            <a:ext cx="5486401" cy="425450"/>
          </a:xfrm>
          <a:prstGeom prst="rect">
            <a:avLst/>
          </a:prstGeom>
        </p:spPr>
        <p:txBody>
          <a:bodyPr anchor="b">
            <a:normAutofit/>
          </a:bodyPr>
          <a:lstStyle>
            <a:lvl1pPr algn="l">
              <a:defRPr sz="2000">
                <a:latin typeface="+mn-lt"/>
                <a:ea typeface="+mn-ea"/>
                <a:cs typeface="+mn-cs"/>
                <a:sym typeface="Calibri"/>
              </a:defRPr>
            </a:lvl1pPr>
          </a:lstStyle>
          <a:p>
            <a:r>
              <a:t>Title Text</a:t>
            </a:r>
          </a:p>
        </p:txBody>
      </p:sp>
      <p:sp>
        <p:nvSpPr>
          <p:cNvPr id="433" name="圖片版面配置區 2"/>
          <p:cNvSpPr>
            <a:spLocks noGrp="1"/>
          </p:cNvSpPr>
          <p:nvPr>
            <p:ph type="pic" sz="half" idx="21"/>
          </p:nvPr>
        </p:nvSpPr>
        <p:spPr>
          <a:xfrm>
            <a:off x="1792288" y="460375"/>
            <a:ext cx="5486401" cy="3086100"/>
          </a:xfrm>
          <a:prstGeom prst="rect">
            <a:avLst/>
          </a:prstGeom>
        </p:spPr>
        <p:txBody>
          <a:bodyPr lIns="91439" rIns="91439"/>
          <a:lstStyle/>
          <a:p>
            <a:endParaRPr/>
          </a:p>
        </p:txBody>
      </p:sp>
      <p:sp>
        <p:nvSpPr>
          <p:cNvPr id="434" name="Body Level One…"/>
          <p:cNvSpPr txBox="1">
            <a:spLocks noGrp="1"/>
          </p:cNvSpPr>
          <p:nvPr>
            <p:ph type="body" sz="quarter" idx="1"/>
          </p:nvPr>
        </p:nvSpPr>
        <p:spPr>
          <a:xfrm>
            <a:off x="1792288" y="4025900"/>
            <a:ext cx="5486401" cy="603250"/>
          </a:xfrm>
          <a:prstGeom prst="rect">
            <a:avLst/>
          </a:prstGeom>
        </p:spPr>
        <p:txBody>
          <a:bodyPr>
            <a:normAutofit/>
          </a:bodyPr>
          <a:lstStyle>
            <a:lvl1pPr marL="0" indent="0">
              <a:spcBef>
                <a:spcPts val="300"/>
              </a:spcBef>
              <a:buSzTx/>
              <a:buFontTx/>
              <a:buNone/>
              <a:defRPr sz="1400">
                <a:latin typeface="+mn-lt"/>
                <a:ea typeface="+mn-ea"/>
                <a:cs typeface="+mn-cs"/>
                <a:sym typeface="Calibri"/>
              </a:defRPr>
            </a:lvl1pPr>
            <a:lvl2pPr marL="0" indent="457200">
              <a:spcBef>
                <a:spcPts val="300"/>
              </a:spcBef>
              <a:buSzTx/>
              <a:buFontTx/>
              <a:buNone/>
              <a:defRPr sz="1400">
                <a:latin typeface="+mn-lt"/>
                <a:ea typeface="+mn-ea"/>
                <a:cs typeface="+mn-cs"/>
                <a:sym typeface="Calibri"/>
              </a:defRPr>
            </a:lvl2pPr>
            <a:lvl3pPr marL="0" indent="914400">
              <a:spcBef>
                <a:spcPts val="300"/>
              </a:spcBef>
              <a:buSzTx/>
              <a:buFontTx/>
              <a:buNone/>
              <a:defRPr sz="1400">
                <a:latin typeface="+mn-lt"/>
                <a:ea typeface="+mn-ea"/>
                <a:cs typeface="+mn-cs"/>
                <a:sym typeface="Calibri"/>
              </a:defRPr>
            </a:lvl3pPr>
            <a:lvl4pPr marL="0" indent="1371600">
              <a:spcBef>
                <a:spcPts val="300"/>
              </a:spcBef>
              <a:buSzTx/>
              <a:buFontTx/>
              <a:buNone/>
              <a:defRPr sz="1400">
                <a:latin typeface="+mn-lt"/>
                <a:ea typeface="+mn-ea"/>
                <a:cs typeface="+mn-cs"/>
                <a:sym typeface="Calibri"/>
              </a:defRPr>
            </a:lvl4pPr>
            <a:lvl5pPr marL="0" indent="1828800">
              <a:spcBef>
                <a:spcPts val="300"/>
              </a:spcBef>
              <a:buSzTx/>
              <a:buFontTx/>
              <a:buNone/>
              <a:defRPr sz="14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35"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標題及物件">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329466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53" name="Title Text"/>
          <p:cNvSpPr txBox="1">
            <a:spLocks noGrp="1"/>
          </p:cNvSpPr>
          <p:nvPr>
            <p:ph type="title"/>
          </p:nvPr>
        </p:nvSpPr>
        <p:spPr>
          <a:xfrm>
            <a:off x="467543" y="0"/>
            <a:ext cx="8229601" cy="857250"/>
          </a:xfrm>
          <a:prstGeom prst="rect">
            <a:avLst/>
          </a:prstGeom>
        </p:spPr>
        <p:txBody>
          <a:bodyPr>
            <a:normAutofit/>
          </a:bodyPr>
          <a:lstStyle>
            <a:lvl1pPr>
              <a:defRPr sz="2800">
                <a:solidFill>
                  <a:srgbClr val="002060"/>
                </a:solidFill>
                <a:latin typeface="新細明體 (標題)"/>
                <a:ea typeface="新細明體 (標題)"/>
                <a:cs typeface="新細明體 (標題)"/>
                <a:sym typeface="新細明體 (標題)"/>
              </a:defRPr>
            </a:lvl1pPr>
          </a:lstStyle>
          <a:p>
            <a:r>
              <a:t>Title Text</a:t>
            </a:r>
          </a:p>
        </p:txBody>
      </p:sp>
      <p:sp>
        <p:nvSpPr>
          <p:cNvPr id="54" name="直線接點 9"/>
          <p:cNvSpPr/>
          <p:nvPr/>
        </p:nvSpPr>
        <p:spPr>
          <a:xfrm>
            <a:off x="1043607" y="699541"/>
            <a:ext cx="6977138" cy="1"/>
          </a:xfrm>
          <a:prstGeom prst="line">
            <a:avLst/>
          </a:prstGeom>
          <a:ln w="12700">
            <a:solidFill>
              <a:srgbClr val="000000"/>
            </a:solidFill>
          </a:ln>
        </p:spPr>
        <p:txBody>
          <a:bodyPr lIns="45719" rIns="45719"/>
          <a:lstStyle/>
          <a:p>
            <a:endParaRPr/>
          </a:p>
        </p:txBody>
      </p:sp>
      <p:sp>
        <p:nvSpPr>
          <p:cNvPr id="55" name="Body Level One…"/>
          <p:cNvSpPr txBox="1">
            <a:spLocks noGrp="1"/>
          </p:cNvSpPr>
          <p:nvPr>
            <p:ph type="body" idx="1"/>
          </p:nvPr>
        </p:nvSpPr>
        <p:spPr>
          <a:xfrm>
            <a:off x="1115616" y="1200150"/>
            <a:ext cx="6905129" cy="3394075"/>
          </a:xfrm>
          <a:prstGeom prst="rect">
            <a:avLst/>
          </a:prstGeom>
        </p:spPr>
        <p:txBody>
          <a:bodyPr>
            <a:normAutofit/>
          </a:bodyPr>
          <a:lstStyle>
            <a:lvl1pPr>
              <a:spcBef>
                <a:spcPts val="400"/>
              </a:spcBef>
              <a:defRPr sz="2000"/>
            </a:lvl1pPr>
            <a:lvl2pPr marL="742950" indent="-285750">
              <a:spcBef>
                <a:spcPts val="400"/>
              </a:spcBef>
              <a:defRPr sz="2000"/>
            </a:lvl2pPr>
            <a:lvl3pPr marL="1143000" indent="-228600">
              <a:spcBef>
                <a:spcPts val="400"/>
              </a:spcBef>
              <a:defRPr sz="2000"/>
            </a:lvl3pPr>
            <a:lvl4pPr marL="1600200" indent="-228600">
              <a:spcBef>
                <a:spcPts val="400"/>
              </a:spcBef>
              <a:defRPr sz="2000"/>
            </a:lvl4pPr>
            <a:lvl5pPr marL="2057400" indent="-228600">
              <a:spcBef>
                <a:spcPts val="400"/>
              </a:spcBef>
              <a:defRPr sz="2000"/>
            </a:lvl5pPr>
          </a:lstStyle>
          <a:p>
            <a:r>
              <a:t>Body Level One</a:t>
            </a:r>
          </a:p>
          <a:p>
            <a:pPr lvl="1"/>
            <a:r>
              <a:t>Body Level Two</a:t>
            </a:r>
          </a:p>
          <a:p>
            <a:pPr lvl="2"/>
            <a:r>
              <a:t>Body Level Three</a:t>
            </a:r>
          </a:p>
          <a:p>
            <a:pPr lvl="3"/>
            <a:r>
              <a:t>Body Level Four</a:t>
            </a:r>
          </a:p>
          <a:p>
            <a:pPr lvl="4"/>
            <a:r>
              <a:t>Body Level Five</a:t>
            </a:r>
          </a:p>
        </p:txBody>
      </p:sp>
      <p:pic>
        <p:nvPicPr>
          <p:cNvPr id="56" name="Picture 4" descr="Picture 4"/>
          <p:cNvPicPr>
            <a:picLocks noChangeAspect="1"/>
          </p:cNvPicPr>
          <p:nvPr/>
        </p:nvPicPr>
        <p:blipFill>
          <a:blip r:embed="rId2"/>
          <a:srcRect l="12624" t="32564" r="7376" b="34361"/>
          <a:stretch>
            <a:fillRect/>
          </a:stretch>
        </p:blipFill>
        <p:spPr>
          <a:xfrm>
            <a:off x="3995935" y="4461893"/>
            <a:ext cx="1166966" cy="681607"/>
          </a:xfrm>
          <a:prstGeom prst="rect">
            <a:avLst/>
          </a:prstGeom>
          <a:ln w="12700">
            <a:miter lim="400000"/>
          </a:ln>
        </p:spPr>
      </p:pic>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1_空白">
    <p:spTree>
      <p:nvGrpSpPr>
        <p:cNvPr id="1" name=""/>
        <p:cNvGrpSpPr/>
        <p:nvPr/>
      </p:nvGrpSpPr>
      <p:grpSpPr>
        <a:xfrm>
          <a:off x="0" y="0"/>
          <a:ext cx="0" cy="0"/>
          <a:chOff x="0" y="0"/>
          <a:chExt cx="0" cy="0"/>
        </a:xfrm>
      </p:grpSpPr>
      <p:sp>
        <p:nvSpPr>
          <p:cNvPr id="64" name="Title Text"/>
          <p:cNvSpPr txBox="1">
            <a:spLocks noGrp="1"/>
          </p:cNvSpPr>
          <p:nvPr>
            <p:ph type="title"/>
          </p:nvPr>
        </p:nvSpPr>
        <p:spPr>
          <a:xfrm>
            <a:off x="467543" y="0"/>
            <a:ext cx="8229601" cy="857250"/>
          </a:xfrm>
          <a:prstGeom prst="rect">
            <a:avLst/>
          </a:prstGeom>
        </p:spPr>
        <p:txBody>
          <a:bodyPr>
            <a:normAutofit/>
          </a:bodyPr>
          <a:lstStyle>
            <a:lvl1pPr>
              <a:defRPr sz="2800">
                <a:solidFill>
                  <a:srgbClr val="002060"/>
                </a:solidFill>
                <a:latin typeface="新細明體 (標題)"/>
                <a:ea typeface="新細明體 (標題)"/>
                <a:cs typeface="新細明體 (標題)"/>
                <a:sym typeface="新細明體 (標題)"/>
              </a:defRPr>
            </a:lvl1pPr>
          </a:lstStyle>
          <a:p>
            <a:r>
              <a:t>Title Text</a:t>
            </a:r>
          </a:p>
        </p:txBody>
      </p:sp>
      <p:sp>
        <p:nvSpPr>
          <p:cNvPr id="65" name="直線接點 9"/>
          <p:cNvSpPr/>
          <p:nvPr/>
        </p:nvSpPr>
        <p:spPr>
          <a:xfrm>
            <a:off x="1043607" y="699541"/>
            <a:ext cx="6977138" cy="1"/>
          </a:xfrm>
          <a:prstGeom prst="line">
            <a:avLst/>
          </a:prstGeom>
          <a:ln w="12700">
            <a:solidFill>
              <a:srgbClr val="000000"/>
            </a:solidFill>
          </a:ln>
        </p:spPr>
        <p:txBody>
          <a:bodyPr lIns="45719" rIns="45719"/>
          <a:lstStyle/>
          <a:p>
            <a:endParaRPr/>
          </a:p>
        </p:txBody>
      </p:sp>
      <p:sp>
        <p:nvSpPr>
          <p:cNvPr id="66" name="Body Level One…"/>
          <p:cNvSpPr txBox="1">
            <a:spLocks noGrp="1"/>
          </p:cNvSpPr>
          <p:nvPr>
            <p:ph type="body" idx="1"/>
          </p:nvPr>
        </p:nvSpPr>
        <p:spPr>
          <a:xfrm>
            <a:off x="1115616" y="1200150"/>
            <a:ext cx="6905129" cy="3394075"/>
          </a:xfrm>
          <a:prstGeom prst="rect">
            <a:avLst/>
          </a:prstGeom>
        </p:spPr>
        <p:txBody>
          <a:bodyPr>
            <a:normAutofit/>
          </a:bodyPr>
          <a:lstStyle>
            <a:lvl1pPr>
              <a:spcBef>
                <a:spcPts val="400"/>
              </a:spcBef>
              <a:defRPr sz="2000"/>
            </a:lvl1pPr>
            <a:lvl2pPr marL="742950" indent="-285750">
              <a:spcBef>
                <a:spcPts val="400"/>
              </a:spcBef>
              <a:defRPr sz="2000"/>
            </a:lvl2pPr>
            <a:lvl3pPr marL="1143000" indent="-228600">
              <a:spcBef>
                <a:spcPts val="400"/>
              </a:spcBef>
              <a:defRPr sz="2000"/>
            </a:lvl3pPr>
            <a:lvl4pPr marL="1600200" indent="-228600">
              <a:spcBef>
                <a:spcPts val="400"/>
              </a:spcBef>
              <a:defRPr sz="2000"/>
            </a:lvl4pPr>
            <a:lvl5pPr marL="2057400" indent="-228600">
              <a:spcBef>
                <a:spcPts val="400"/>
              </a:spcBef>
              <a:defRPr sz="2000"/>
            </a:lvl5p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74" name="Title Text"/>
          <p:cNvSpPr txBox="1">
            <a:spLocks noGrp="1"/>
          </p:cNvSpPr>
          <p:nvPr>
            <p:ph type="title"/>
          </p:nvPr>
        </p:nvSpPr>
        <p:spPr>
          <a:xfrm>
            <a:off x="685800" y="1598612"/>
            <a:ext cx="7772400" cy="1101726"/>
          </a:xfrm>
          <a:prstGeom prst="rect">
            <a:avLst/>
          </a:prstGeom>
        </p:spPr>
        <p:txBody>
          <a:bodyPr>
            <a:normAutofit/>
          </a:bodyPr>
          <a:lstStyle>
            <a:lvl1pPr>
              <a:defRPr sz="3000">
                <a:latin typeface="+mj-lt"/>
                <a:ea typeface="+mj-ea"/>
                <a:cs typeface="+mj-cs"/>
                <a:sym typeface="Helvetica"/>
              </a:defRPr>
            </a:lvl1pPr>
          </a:lstStyle>
          <a:p>
            <a:r>
              <a:t>Title Text</a:t>
            </a:r>
          </a:p>
        </p:txBody>
      </p:sp>
      <p:sp>
        <p:nvSpPr>
          <p:cNvPr id="75" name="Body Level One…"/>
          <p:cNvSpPr txBox="1">
            <a:spLocks noGrp="1"/>
          </p:cNvSpPr>
          <p:nvPr>
            <p:ph type="body" sz="quarter" idx="1"/>
          </p:nvPr>
        </p:nvSpPr>
        <p:spPr>
          <a:xfrm>
            <a:off x="1371600" y="2914650"/>
            <a:ext cx="6400800" cy="1314450"/>
          </a:xfrm>
          <a:prstGeom prst="rect">
            <a:avLst/>
          </a:prstGeom>
        </p:spPr>
        <p:txBody>
          <a:bodyPr>
            <a:normAutofit/>
          </a:bodyPr>
          <a:lstStyle>
            <a:lvl1pPr marL="0" indent="0" algn="ctr">
              <a:buSzTx/>
              <a:buFontTx/>
              <a:buNone/>
              <a:defRPr>
                <a:solidFill>
                  <a:srgbClr val="888888"/>
                </a:solidFill>
                <a:latin typeface="+mn-lt"/>
                <a:ea typeface="+mn-ea"/>
                <a:cs typeface="+mn-cs"/>
                <a:sym typeface="Calibri"/>
              </a:defRPr>
            </a:lvl1pPr>
            <a:lvl2pPr marL="0" indent="457200" algn="ctr">
              <a:buSzTx/>
              <a:buFontTx/>
              <a:buNone/>
              <a:defRPr>
                <a:solidFill>
                  <a:srgbClr val="888888"/>
                </a:solidFill>
                <a:latin typeface="+mn-lt"/>
                <a:ea typeface="+mn-ea"/>
                <a:cs typeface="+mn-cs"/>
                <a:sym typeface="Calibri"/>
              </a:defRPr>
            </a:lvl2pPr>
            <a:lvl3pPr marL="0" indent="914400" algn="ctr">
              <a:buSzTx/>
              <a:buFontTx/>
              <a:buNone/>
              <a:defRPr>
                <a:solidFill>
                  <a:srgbClr val="888888"/>
                </a:solidFill>
                <a:latin typeface="+mn-lt"/>
                <a:ea typeface="+mn-ea"/>
                <a:cs typeface="+mn-cs"/>
                <a:sym typeface="Calibri"/>
              </a:defRPr>
            </a:lvl3pPr>
            <a:lvl4pPr marL="0" indent="1371600" algn="ctr">
              <a:buSzTx/>
              <a:buFontTx/>
              <a:buNone/>
              <a:defRPr>
                <a:solidFill>
                  <a:srgbClr val="888888"/>
                </a:solidFill>
                <a:latin typeface="+mn-lt"/>
                <a:ea typeface="+mn-ea"/>
                <a:cs typeface="+mn-cs"/>
                <a:sym typeface="Calibri"/>
              </a:defRPr>
            </a:lvl4pPr>
            <a:lvl5pPr marL="0" indent="1828800" algn="ctr">
              <a:buSzTx/>
              <a:buFontTx/>
              <a:buNone/>
              <a:defRPr>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83" name="Title Text"/>
          <p:cNvSpPr txBox="1">
            <a:spLocks noGrp="1"/>
          </p:cNvSpPr>
          <p:nvPr>
            <p:ph type="title"/>
          </p:nvPr>
        </p:nvSpPr>
        <p:spPr>
          <a:xfrm>
            <a:off x="2051719" y="2067693"/>
            <a:ext cx="4896546" cy="648073"/>
          </a:xfrm>
          <a:prstGeom prst="rect">
            <a:avLst/>
          </a:prstGeom>
        </p:spPr>
        <p:txBody>
          <a:bodyPr>
            <a:normAutofit/>
          </a:bodyPr>
          <a:lstStyle>
            <a:lvl1pPr>
              <a:defRPr sz="3000">
                <a:latin typeface="+mj-lt"/>
                <a:ea typeface="+mj-ea"/>
                <a:cs typeface="+mj-cs"/>
                <a:sym typeface="Helvetica"/>
              </a:defRPr>
            </a:lvl1pPr>
          </a:lstStyle>
          <a:p>
            <a:r>
              <a:t>Title Text</a:t>
            </a:r>
          </a:p>
        </p:txBody>
      </p:sp>
      <p:sp>
        <p:nvSpPr>
          <p:cNvPr id="84" name="Body Level One…"/>
          <p:cNvSpPr txBox="1">
            <a:spLocks noGrp="1"/>
          </p:cNvSpPr>
          <p:nvPr>
            <p:ph type="body" idx="1"/>
          </p:nvPr>
        </p:nvSpPr>
        <p:spPr>
          <a:xfrm>
            <a:off x="457200" y="1200150"/>
            <a:ext cx="8229600" cy="3394075"/>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92" name="Title Text"/>
          <p:cNvSpPr txBox="1">
            <a:spLocks noGrp="1"/>
          </p:cNvSpPr>
          <p:nvPr>
            <p:ph type="title"/>
          </p:nvPr>
        </p:nvSpPr>
        <p:spPr>
          <a:xfrm>
            <a:off x="722312" y="3305175"/>
            <a:ext cx="7772401" cy="1022350"/>
          </a:xfrm>
          <a:prstGeom prst="rect">
            <a:avLst/>
          </a:prstGeom>
        </p:spPr>
        <p:txBody>
          <a:bodyPr anchor="t">
            <a:normAutofit/>
          </a:bodyPr>
          <a:lstStyle>
            <a:lvl1pPr algn="l">
              <a:defRPr sz="4000" cap="all">
                <a:latin typeface="+mj-lt"/>
                <a:ea typeface="+mj-ea"/>
                <a:cs typeface="+mj-cs"/>
                <a:sym typeface="Helvetica"/>
              </a:defRPr>
            </a:lvl1pPr>
          </a:lstStyle>
          <a:p>
            <a:r>
              <a:t>Title Text</a:t>
            </a:r>
          </a:p>
        </p:txBody>
      </p:sp>
      <p:sp>
        <p:nvSpPr>
          <p:cNvPr id="93" name="Body Level One…"/>
          <p:cNvSpPr txBox="1">
            <a:spLocks noGrp="1"/>
          </p:cNvSpPr>
          <p:nvPr>
            <p:ph type="body" sz="quarter" idx="1"/>
          </p:nvPr>
        </p:nvSpPr>
        <p:spPr>
          <a:xfrm>
            <a:off x="722312" y="2179638"/>
            <a:ext cx="7772401" cy="1125538"/>
          </a:xfrm>
          <a:prstGeom prst="rect">
            <a:avLst/>
          </a:prstGeom>
        </p:spPr>
        <p:txBody>
          <a:bodyPr anchor="b">
            <a:normAutofit/>
          </a:bodyPr>
          <a:lstStyle>
            <a:lvl1pPr marL="0" indent="0">
              <a:spcBef>
                <a:spcPts val="400"/>
              </a:spcBef>
              <a:buSzTx/>
              <a:buFontTx/>
              <a:buNone/>
              <a:defRPr sz="2000">
                <a:solidFill>
                  <a:srgbClr val="888888"/>
                </a:solidFill>
                <a:latin typeface="+mn-lt"/>
                <a:ea typeface="+mn-ea"/>
                <a:cs typeface="+mn-cs"/>
                <a:sym typeface="Calibri"/>
              </a:defRPr>
            </a:lvl1pPr>
            <a:lvl2pPr marL="0" indent="457200">
              <a:spcBef>
                <a:spcPts val="400"/>
              </a:spcBef>
              <a:buSzTx/>
              <a:buFontTx/>
              <a:buNone/>
              <a:defRPr sz="2000">
                <a:solidFill>
                  <a:srgbClr val="888888"/>
                </a:solidFill>
                <a:latin typeface="+mn-lt"/>
                <a:ea typeface="+mn-ea"/>
                <a:cs typeface="+mn-cs"/>
                <a:sym typeface="Calibri"/>
              </a:defRPr>
            </a:lvl2pPr>
            <a:lvl3pPr marL="0" indent="914400">
              <a:spcBef>
                <a:spcPts val="400"/>
              </a:spcBef>
              <a:buSzTx/>
              <a:buFontTx/>
              <a:buNone/>
              <a:defRPr sz="2000">
                <a:solidFill>
                  <a:srgbClr val="888888"/>
                </a:solidFill>
                <a:latin typeface="+mn-lt"/>
                <a:ea typeface="+mn-ea"/>
                <a:cs typeface="+mn-cs"/>
                <a:sym typeface="Calibri"/>
              </a:defRPr>
            </a:lvl3pPr>
            <a:lvl4pPr marL="0" indent="1371600">
              <a:spcBef>
                <a:spcPts val="400"/>
              </a:spcBef>
              <a:buSzTx/>
              <a:buFontTx/>
              <a:buNone/>
              <a:defRPr sz="2000">
                <a:solidFill>
                  <a:srgbClr val="888888"/>
                </a:solidFill>
                <a:latin typeface="+mn-lt"/>
                <a:ea typeface="+mn-ea"/>
                <a:cs typeface="+mn-cs"/>
                <a:sym typeface="Calibri"/>
              </a:defRPr>
            </a:lvl4pPr>
            <a:lvl5pPr marL="0" indent="1828800">
              <a:spcBef>
                <a:spcPts val="400"/>
              </a:spcBef>
              <a:buSzTx/>
              <a:buFontTx/>
              <a:buNone/>
              <a:defRPr sz="20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69056"/>
            <a:ext cx="8229600" cy="11310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lstStyle/>
          <a:p>
            <a:r>
              <a:t>Title Text</a:t>
            </a:r>
          </a:p>
        </p:txBody>
      </p:sp>
      <p:sp>
        <p:nvSpPr>
          <p:cNvPr id="3" name="Body Level One…"/>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19600" y="4627562"/>
            <a:ext cx="2133600" cy="2794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Lst>
  <p:transition spd="med"/>
  <p:txStyles>
    <p:titleStyle>
      <a:lvl1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6.jpeg"/><Relationship Id="rId7"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2.png"/><Relationship Id="rId7"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7.png"/><Relationship Id="rId9" Type="http://schemas.openxmlformats.org/officeDocument/2006/relationships/image" Target="../media/image63.jpeg"/></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4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65.jpeg"/><Relationship Id="rId7" Type="http://schemas.openxmlformats.org/officeDocument/2006/relationships/image" Target="../media/image83.jpeg"/><Relationship Id="rId12" Type="http://schemas.openxmlformats.org/officeDocument/2006/relationships/image" Target="../media/image88.jpe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emf"/><Relationship Id="rId7" Type="http://schemas.openxmlformats.org/officeDocument/2006/relationships/image" Target="../media/image94.png"/><Relationship Id="rId2" Type="http://schemas.openxmlformats.org/officeDocument/2006/relationships/image" Target="../media/image89.emf"/><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92.emf"/><Relationship Id="rId4" Type="http://schemas.openxmlformats.org/officeDocument/2006/relationships/image" Target="../media/image91.emf"/><Relationship Id="rId9"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chart" Target="../charts/char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hyperlink" Target="http://www.sktextile.com.tw/"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sktextile.com.tw/"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4" name="圖片 2" descr="圖片 2"/>
          <p:cNvPicPr>
            <a:picLocks noChangeAspect="1"/>
          </p:cNvPicPr>
          <p:nvPr/>
        </p:nvPicPr>
        <p:blipFill>
          <a:blip r:embed="rId3"/>
          <a:stretch>
            <a:fillRect/>
          </a:stretch>
        </p:blipFill>
        <p:spPr>
          <a:xfrm>
            <a:off x="2540793" y="1851669"/>
            <a:ext cx="4374381" cy="843553"/>
          </a:xfrm>
          <a:prstGeom prst="rect">
            <a:avLst/>
          </a:prstGeom>
          <a:ln w="12700">
            <a:miter lim="400000"/>
          </a:ln>
        </p:spPr>
      </p:pic>
      <p:pic>
        <p:nvPicPr>
          <p:cNvPr id="445" name="圖片 3" descr="圖片 3"/>
          <p:cNvPicPr>
            <a:picLocks noChangeAspect="1"/>
          </p:cNvPicPr>
          <p:nvPr/>
        </p:nvPicPr>
        <p:blipFill>
          <a:blip r:embed="rId4"/>
          <a:stretch>
            <a:fillRect/>
          </a:stretch>
        </p:blipFill>
        <p:spPr>
          <a:xfrm>
            <a:off x="3864716" y="1131590"/>
            <a:ext cx="1726537" cy="624991"/>
          </a:xfrm>
          <a:prstGeom prst="rect">
            <a:avLst/>
          </a:prstGeom>
          <a:ln w="12700">
            <a:miter lim="400000"/>
          </a:ln>
        </p:spPr>
      </p:pic>
      <p:sp>
        <p:nvSpPr>
          <p:cNvPr id="446" name="TextBox 3"/>
          <p:cNvSpPr txBox="1"/>
          <p:nvPr/>
        </p:nvSpPr>
        <p:spPr>
          <a:xfrm>
            <a:off x="3814105" y="3723878"/>
            <a:ext cx="1816928" cy="46166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lgn="ctr">
              <a:defRPr sz="2400" b="1">
                <a:latin typeface="Arial"/>
                <a:ea typeface="Arial"/>
                <a:cs typeface="Arial"/>
                <a:sym typeface="Arial"/>
              </a:defRPr>
            </a:pPr>
            <a:r>
              <a:rPr dirty="0">
                <a:latin typeface="+mn-lt"/>
              </a:rPr>
              <a:t>202</a:t>
            </a:r>
            <a:r>
              <a:rPr lang="en-US" dirty="0">
                <a:latin typeface="+mn-lt"/>
              </a:rPr>
              <a:t>5</a:t>
            </a:r>
            <a:r>
              <a:rPr dirty="0">
                <a:latin typeface="+mn-lt"/>
              </a:rPr>
              <a:t>. 09. </a:t>
            </a:r>
            <a:r>
              <a:rPr lang="en-US" dirty="0">
                <a:latin typeface="+mn-lt"/>
              </a:rPr>
              <a:t>16</a:t>
            </a:r>
            <a:endParaRPr lang="en-US" altLang="zh-TW" dirty="0">
              <a:latin typeface="+mn-lt"/>
            </a:endParaRPr>
          </a:p>
        </p:txBody>
      </p:sp>
      <p:sp>
        <p:nvSpPr>
          <p:cNvPr id="447" name="TextBox 1"/>
          <p:cNvSpPr txBox="1"/>
          <p:nvPr/>
        </p:nvSpPr>
        <p:spPr>
          <a:xfrm>
            <a:off x="1069949" y="3147814"/>
            <a:ext cx="7343132" cy="52322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lgn="ctr">
              <a:defRPr sz="2800" b="1">
                <a:latin typeface="Arial"/>
                <a:ea typeface="Arial"/>
                <a:cs typeface="Arial"/>
                <a:sym typeface="Arial"/>
              </a:defRPr>
            </a:pPr>
            <a:r>
              <a:rPr dirty="0">
                <a:latin typeface="+mn-lt"/>
              </a:rPr>
              <a:t>202</a:t>
            </a:r>
            <a:r>
              <a:rPr lang="en-US" dirty="0">
                <a:latin typeface="+mn-lt"/>
              </a:rPr>
              <a:t>5</a:t>
            </a:r>
            <a:r>
              <a:rPr dirty="0">
                <a:latin typeface="新細明體" panose="02020500000000000000" pitchFamily="18" charset="-120"/>
                <a:ea typeface="新細明體" panose="02020500000000000000" pitchFamily="18" charset="-120"/>
                <a:cs typeface="+mj-cs"/>
                <a:sym typeface="Helvetica"/>
              </a:rPr>
              <a:t>年法人說明會</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2B986C8-1C56-8A08-7555-9E512475CC99}"/>
            </a:ext>
          </a:extLst>
        </p:cNvPr>
        <p:cNvGrpSpPr/>
        <p:nvPr/>
      </p:nvGrpSpPr>
      <p:grpSpPr>
        <a:xfrm>
          <a:off x="0" y="0"/>
          <a:ext cx="0" cy="0"/>
          <a:chOff x="0" y="0"/>
          <a:chExt cx="0" cy="0"/>
        </a:xfrm>
      </p:grpSpPr>
      <p:sp>
        <p:nvSpPr>
          <p:cNvPr id="469" name="標題 1">
            <a:extLst>
              <a:ext uri="{FF2B5EF4-FFF2-40B4-BE49-F238E27FC236}">
                <a16:creationId xmlns:a16="http://schemas.microsoft.com/office/drawing/2014/main" id="{2D744B72-6CEC-CA18-E5FE-9731C7DCBFE5}"/>
              </a:ext>
            </a:extLst>
          </p:cNvPr>
          <p:cNvSpPr txBox="1">
            <a:spLocks noGrp="1"/>
          </p:cNvSpPr>
          <p:nvPr>
            <p:ph type="title"/>
          </p:nvPr>
        </p:nvSpPr>
        <p:spPr>
          <a:prstGeom prst="rect">
            <a:avLst/>
          </a:prstGeom>
        </p:spPr>
        <p:txBody>
          <a:bodyPr/>
          <a:lstStyle>
            <a:lvl1pPr>
              <a:defRPr sz="2800" b="1"/>
            </a:lvl1pPr>
          </a:lstStyle>
          <a:p>
            <a:r>
              <a:rPr lang="zh-TW" altLang="en-US" dirty="0"/>
              <a:t>業務</a:t>
            </a:r>
            <a:r>
              <a:rPr dirty="0" err="1"/>
              <a:t>部海外會展行銷</a:t>
            </a:r>
            <a:endParaRPr dirty="0"/>
          </a:p>
        </p:txBody>
      </p:sp>
      <p:pic>
        <p:nvPicPr>
          <p:cNvPr id="4" name="圖片 3" descr="一張含有 文字, 字型, 白色, 標誌 的圖片&#10;&#10;AI 產生的內容可能不正確。">
            <a:extLst>
              <a:ext uri="{FF2B5EF4-FFF2-40B4-BE49-F238E27FC236}">
                <a16:creationId xmlns:a16="http://schemas.microsoft.com/office/drawing/2014/main" id="{6C439745-3AA6-7669-4997-BB6465076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6849" y="3445435"/>
            <a:ext cx="2700184" cy="956861"/>
          </a:xfrm>
          <a:prstGeom prst="rect">
            <a:avLst/>
          </a:prstGeom>
        </p:spPr>
      </p:pic>
      <p:pic>
        <p:nvPicPr>
          <p:cNvPr id="6" name="圖片 5" descr="一張含有 室內, 傢俱, 資料表, 椅子 的圖片&#10;&#10;AI 產生的內容可能不正確。">
            <a:extLst>
              <a:ext uri="{FF2B5EF4-FFF2-40B4-BE49-F238E27FC236}">
                <a16:creationId xmlns:a16="http://schemas.microsoft.com/office/drawing/2014/main" id="{48C26852-CFDB-45B6-3287-39B4916147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9198" y="1171958"/>
            <a:ext cx="2611692" cy="1958769"/>
          </a:xfrm>
          <a:prstGeom prst="rect">
            <a:avLst/>
          </a:prstGeom>
        </p:spPr>
      </p:pic>
      <p:pic>
        <p:nvPicPr>
          <p:cNvPr id="8" name="圖片 7" descr="一張含有 室內, 天花板, 傢俱, 資料表 的圖片&#10;&#10;AI 產生的內容可能不正確。">
            <a:extLst>
              <a:ext uri="{FF2B5EF4-FFF2-40B4-BE49-F238E27FC236}">
                <a16:creationId xmlns:a16="http://schemas.microsoft.com/office/drawing/2014/main" id="{F90B7979-7D68-E559-B85E-1A7A442666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112" y="1177489"/>
            <a:ext cx="2611692" cy="1958769"/>
          </a:xfrm>
          <a:prstGeom prst="rect">
            <a:avLst/>
          </a:prstGeom>
        </p:spPr>
      </p:pic>
      <p:pic>
        <p:nvPicPr>
          <p:cNvPr id="12" name="圖片 11" descr="一張含有 室內, 展覽會, 傢俱, 天花板 的圖片&#10;&#10;AI 產生的內容可能不正確。">
            <a:extLst>
              <a:ext uri="{FF2B5EF4-FFF2-40B4-BE49-F238E27FC236}">
                <a16:creationId xmlns:a16="http://schemas.microsoft.com/office/drawing/2014/main" id="{F43396D2-47FD-BC98-AD8E-835BEE2F4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6154" y="1171958"/>
            <a:ext cx="2611692" cy="1958769"/>
          </a:xfrm>
          <a:prstGeom prst="rect">
            <a:avLst/>
          </a:prstGeom>
        </p:spPr>
      </p:pic>
    </p:spTree>
    <p:extLst>
      <p:ext uri="{BB962C8B-B14F-4D97-AF65-F5344CB8AC3E}">
        <p14:creationId xmlns:p14="http://schemas.microsoft.com/office/powerpoint/2010/main" val="324585746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7" name="標題 1"/>
          <p:cNvSpPr txBox="1">
            <a:spLocks noGrp="1"/>
          </p:cNvSpPr>
          <p:nvPr>
            <p:ph type="title"/>
          </p:nvPr>
        </p:nvSpPr>
        <p:spPr>
          <a:prstGeom prst="rect">
            <a:avLst/>
          </a:prstGeom>
        </p:spPr>
        <p:txBody>
          <a:bodyPr/>
          <a:lstStyle>
            <a:lvl1pPr>
              <a:defRPr sz="2800" b="1"/>
            </a:lvl1pPr>
          </a:lstStyle>
          <a:p>
            <a:r>
              <a:rPr lang="zh-TW" altLang="en-US" dirty="0"/>
              <a:t>業務</a:t>
            </a:r>
            <a:r>
              <a:rPr dirty="0" err="1"/>
              <a:t>部線上數位行銷</a:t>
            </a:r>
            <a:endParaRPr dirty="0">
              <a:solidFill>
                <a:srgbClr val="00B0F0"/>
              </a:solidFill>
            </a:endParaRPr>
          </a:p>
        </p:txBody>
      </p:sp>
      <p:pic>
        <p:nvPicPr>
          <p:cNvPr id="3" name="圖片 2">
            <a:extLst>
              <a:ext uri="{FF2B5EF4-FFF2-40B4-BE49-F238E27FC236}">
                <a16:creationId xmlns:a16="http://schemas.microsoft.com/office/drawing/2014/main" id="{BF184F23-FF02-4A81-142B-43DEFBE9FD23}"/>
              </a:ext>
            </a:extLst>
          </p:cNvPr>
          <p:cNvPicPr>
            <a:picLocks noChangeAspect="1"/>
          </p:cNvPicPr>
          <p:nvPr/>
        </p:nvPicPr>
        <p:blipFill>
          <a:blip r:embed="rId3"/>
          <a:stretch>
            <a:fillRect/>
          </a:stretch>
        </p:blipFill>
        <p:spPr>
          <a:xfrm>
            <a:off x="662819" y="659379"/>
            <a:ext cx="7818362" cy="4403006"/>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7" name="標題 1"/>
          <p:cNvSpPr txBox="1">
            <a:spLocks noGrp="1"/>
          </p:cNvSpPr>
          <p:nvPr>
            <p:ph type="title"/>
          </p:nvPr>
        </p:nvSpPr>
        <p:spPr>
          <a:prstGeom prst="rect">
            <a:avLst/>
          </a:prstGeom>
        </p:spPr>
        <p:txBody>
          <a:bodyPr/>
          <a:lstStyle>
            <a:lvl1pPr>
              <a:defRPr sz="2800" b="1"/>
            </a:lvl1pPr>
          </a:lstStyle>
          <a:p>
            <a:r>
              <a:rPr lang="zh-TW" altLang="en-US" dirty="0"/>
              <a:t>業務</a:t>
            </a:r>
            <a:r>
              <a:rPr dirty="0" err="1"/>
              <a:t>部線上數位行銷</a:t>
            </a:r>
            <a:endParaRPr dirty="0">
              <a:solidFill>
                <a:srgbClr val="00B0F0"/>
              </a:solidFill>
            </a:endParaRPr>
          </a:p>
        </p:txBody>
      </p:sp>
      <p:pic>
        <p:nvPicPr>
          <p:cNvPr id="6" name="圖片 5">
            <a:extLst>
              <a:ext uri="{FF2B5EF4-FFF2-40B4-BE49-F238E27FC236}">
                <a16:creationId xmlns:a16="http://schemas.microsoft.com/office/drawing/2014/main" id="{F46E1693-4C39-38AC-C722-1F4FAD025C2B}"/>
              </a:ext>
            </a:extLst>
          </p:cNvPr>
          <p:cNvPicPr>
            <a:picLocks noChangeAspect="1"/>
          </p:cNvPicPr>
          <p:nvPr/>
        </p:nvPicPr>
        <p:blipFill>
          <a:blip r:embed="rId3"/>
          <a:stretch>
            <a:fillRect/>
          </a:stretch>
        </p:blipFill>
        <p:spPr>
          <a:xfrm>
            <a:off x="669387" y="657741"/>
            <a:ext cx="7805225" cy="4408330"/>
          </a:xfrm>
          <a:prstGeom prst="rect">
            <a:avLst/>
          </a:prstGeom>
        </p:spPr>
      </p:pic>
    </p:spTree>
    <p:extLst>
      <p:ext uri="{BB962C8B-B14F-4D97-AF65-F5344CB8AC3E}">
        <p14:creationId xmlns:p14="http://schemas.microsoft.com/office/powerpoint/2010/main" val="428516136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4" name="標題 1"/>
          <p:cNvSpPr txBox="1">
            <a:spLocks noGrp="1"/>
          </p:cNvSpPr>
          <p:nvPr>
            <p:ph type="title"/>
          </p:nvPr>
        </p:nvSpPr>
        <p:spPr>
          <a:xfrm>
            <a:off x="2134846" y="1398120"/>
            <a:ext cx="4896545" cy="1952424"/>
          </a:xfrm>
          <a:prstGeom prst="rect">
            <a:avLst/>
          </a:prstGeom>
        </p:spPr>
        <p:txBody>
          <a:bodyPr/>
          <a:lstStyle/>
          <a:p>
            <a:pPr>
              <a:defRPr sz="2800"/>
            </a:pPr>
            <a:r>
              <a:rPr err="1">
                <a:latin typeface="新細明體" panose="02020500000000000000" pitchFamily="18" charset="-120"/>
                <a:ea typeface="新細明體" panose="02020500000000000000" pitchFamily="18" charset="-120"/>
              </a:rPr>
              <a:t>零售部</a:t>
            </a:r>
            <a:br>
              <a:rPr>
                <a:latin typeface="新細明體" panose="02020500000000000000" pitchFamily="18" charset="-120"/>
                <a:ea typeface="新細明體" panose="02020500000000000000" pitchFamily="18" charset="-120"/>
              </a:rPr>
            </a:br>
            <a:br>
              <a:rPr>
                <a:latin typeface="新細明體" panose="02020500000000000000" pitchFamily="18" charset="-120"/>
                <a:ea typeface="新細明體" panose="02020500000000000000" pitchFamily="18" charset="-120"/>
              </a:rPr>
            </a:br>
            <a:r>
              <a:rPr err="1">
                <a:latin typeface="新細明體" panose="02020500000000000000" pitchFamily="18" charset="-120"/>
                <a:ea typeface="新細明體" panose="02020500000000000000" pitchFamily="18" charset="-120"/>
              </a:rPr>
              <a:t>各品牌簡介</a:t>
            </a:r>
            <a:endParaRPr>
              <a:latin typeface="新細明體" panose="02020500000000000000" pitchFamily="18" charset="-120"/>
              <a:ea typeface="新細明體" panose="02020500000000000000" pitchFamily="18" charset="-12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6" name="圖片 5" descr="圖片 5"/>
          <p:cNvPicPr>
            <a:picLocks noChangeAspect="1"/>
          </p:cNvPicPr>
          <p:nvPr/>
        </p:nvPicPr>
        <p:blipFill>
          <a:blip r:embed="rId3"/>
          <a:stretch>
            <a:fillRect/>
          </a:stretch>
        </p:blipFill>
        <p:spPr>
          <a:xfrm>
            <a:off x="3178771" y="601799"/>
            <a:ext cx="2786460" cy="3939903"/>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8" name="標題 1"/>
          <p:cNvSpPr txBox="1">
            <a:spLocks noGrp="1"/>
          </p:cNvSpPr>
          <p:nvPr>
            <p:ph type="title"/>
          </p:nvPr>
        </p:nvSpPr>
        <p:spPr>
          <a:prstGeom prst="rect">
            <a:avLst/>
          </a:prstGeom>
        </p:spPr>
        <p:txBody>
          <a:bodyPr/>
          <a:lstStyle/>
          <a:p>
            <a:r>
              <a:t>品牌簡介</a:t>
            </a:r>
          </a:p>
        </p:txBody>
      </p:sp>
      <p:sp>
        <p:nvSpPr>
          <p:cNvPr id="539" name="矩形 2"/>
          <p:cNvSpPr txBox="1"/>
          <p:nvPr/>
        </p:nvSpPr>
        <p:spPr>
          <a:xfrm>
            <a:off x="1037469" y="915566"/>
            <a:ext cx="7017204" cy="21236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lgn="just">
              <a:defRPr sz="2200">
                <a:latin typeface="Arial"/>
                <a:ea typeface="Arial"/>
                <a:cs typeface="Arial"/>
                <a:sym typeface="Arial"/>
              </a:defRPr>
            </a:pPr>
            <a:r>
              <a:rPr dirty="0">
                <a:latin typeface="Arial" panose="020B0604020202020204" pitchFamily="34" charset="0"/>
                <a:ea typeface="新細明體" panose="02020500000000000000" pitchFamily="18" charset="-120"/>
                <a:cs typeface="Arial" panose="020B0604020202020204" pitchFamily="34" charset="0"/>
              </a:rPr>
              <a:t>ARTIFACTS</a:t>
            </a:r>
            <a:r>
              <a:rPr dirty="0">
                <a:latin typeface="Arial" panose="020B0604020202020204" pitchFamily="34" charset="0"/>
                <a:ea typeface="新細明體" panose="02020500000000000000" pitchFamily="18" charset="-120"/>
                <a:cs typeface="Arial" panose="020B0604020202020204" pitchFamily="34" charset="0"/>
                <a:sym typeface="Helvetica"/>
              </a:rPr>
              <a:t>獨特的生活哲學態度，來自世界各地藝術家巧思作品，它們都擁有最獨一無二的故事，屬於我們現在式的新奇流行，亦是未來式的珍藏逸品。</a:t>
            </a:r>
          </a:p>
          <a:p>
            <a:pPr algn="just">
              <a:defRPr sz="1000">
                <a:latin typeface="Arial"/>
                <a:ea typeface="Arial"/>
                <a:cs typeface="Arial"/>
                <a:sym typeface="Arial"/>
              </a:defRPr>
            </a:pPr>
            <a:br>
              <a:rPr sz="2200" dirty="0">
                <a:latin typeface="Arial" panose="020B0604020202020204" pitchFamily="34" charset="0"/>
                <a:ea typeface="新細明體" panose="02020500000000000000" pitchFamily="18" charset="-120"/>
                <a:cs typeface="Arial" panose="020B0604020202020204" pitchFamily="34" charset="0"/>
              </a:rPr>
            </a:br>
            <a:r>
              <a:rPr sz="2200" dirty="0" err="1">
                <a:latin typeface="Arial" panose="020B0604020202020204" pitchFamily="34" charset="0"/>
                <a:ea typeface="新細明體" panose="02020500000000000000" pitchFamily="18" charset="-120"/>
                <a:cs typeface="Arial" panose="020B0604020202020204" pitchFamily="34" charset="0"/>
              </a:rPr>
              <a:t>ARTIFACTS</a:t>
            </a:r>
            <a:r>
              <a:rPr sz="2200" dirty="0" err="1">
                <a:latin typeface="Arial" panose="020B0604020202020204" pitchFamily="34" charset="0"/>
                <a:ea typeface="新細明體" panose="02020500000000000000" pitchFamily="18" charset="-120"/>
                <a:cs typeface="Arial" panose="020B0604020202020204" pitchFamily="34" charset="0"/>
                <a:sym typeface="Helvetica"/>
              </a:rPr>
              <a:t>分享一種靈感、體驗與思維方式，品項橫跨各種創意與靈感，包含時尚服飾、藝術、設計與創意</a:t>
            </a:r>
            <a:r>
              <a:rPr sz="2200" dirty="0">
                <a:latin typeface="Arial" panose="020B0604020202020204" pitchFamily="34" charset="0"/>
                <a:ea typeface="+mj-ea"/>
                <a:cs typeface="Arial" panose="020B0604020202020204" pitchFamily="34" charset="0"/>
                <a:sym typeface="Helvetica"/>
              </a:rPr>
              <a:t>。</a:t>
            </a:r>
          </a:p>
        </p:txBody>
      </p:sp>
      <p:pic>
        <p:nvPicPr>
          <p:cNvPr id="3" name="圖片 2">
            <a:extLst>
              <a:ext uri="{FF2B5EF4-FFF2-40B4-BE49-F238E27FC236}">
                <a16:creationId xmlns:a16="http://schemas.microsoft.com/office/drawing/2014/main" id="{6C2DB0EF-31F8-0382-81BD-47197DA86157}"/>
              </a:ext>
            </a:extLst>
          </p:cNvPr>
          <p:cNvPicPr>
            <a:picLocks noChangeAspect="1"/>
          </p:cNvPicPr>
          <p:nvPr/>
        </p:nvPicPr>
        <p:blipFill>
          <a:blip r:embed="rId3"/>
          <a:stretch>
            <a:fillRect/>
          </a:stretch>
        </p:blipFill>
        <p:spPr>
          <a:xfrm>
            <a:off x="4006774" y="4679024"/>
            <a:ext cx="1130452" cy="227469"/>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標題 1"/>
          <p:cNvSpPr txBox="1">
            <a:spLocks noGrp="1"/>
          </p:cNvSpPr>
          <p:nvPr>
            <p:ph type="title"/>
          </p:nvPr>
        </p:nvSpPr>
        <p:spPr>
          <a:xfrm>
            <a:off x="467543" y="-20320"/>
            <a:ext cx="8229601" cy="857250"/>
          </a:xfrm>
          <a:prstGeom prst="rect">
            <a:avLst/>
          </a:prstGeom>
          <a:solidFill>
            <a:schemeClr val="bg1"/>
          </a:solidFill>
        </p:spPr>
        <p:txBody>
          <a:bodyPr/>
          <a:lstStyle/>
          <a:p>
            <a:r>
              <a:rPr dirty="0" err="1"/>
              <a:t>門市照片</a:t>
            </a:r>
            <a:endParaRPr dirty="0"/>
          </a:p>
        </p:txBody>
      </p:sp>
      <p:pic>
        <p:nvPicPr>
          <p:cNvPr id="548" name="圖片 20" descr="圖片 20"/>
          <p:cNvPicPr>
            <a:picLocks noChangeAspect="1"/>
          </p:cNvPicPr>
          <p:nvPr/>
        </p:nvPicPr>
        <p:blipFill rotWithShape="1">
          <a:blip r:embed="rId3"/>
          <a:srcRect l="-1" r="2246" b="11656"/>
          <a:stretch/>
        </p:blipFill>
        <p:spPr>
          <a:xfrm>
            <a:off x="5942442" y="2846198"/>
            <a:ext cx="2647808" cy="1703260"/>
          </a:xfrm>
          <a:prstGeom prst="rect">
            <a:avLst/>
          </a:prstGeom>
          <a:ln w="12700">
            <a:miter lim="400000"/>
          </a:ln>
        </p:spPr>
      </p:pic>
      <p:pic>
        <p:nvPicPr>
          <p:cNvPr id="5" name="圖片 4">
            <a:extLst>
              <a:ext uri="{FF2B5EF4-FFF2-40B4-BE49-F238E27FC236}">
                <a16:creationId xmlns:a16="http://schemas.microsoft.com/office/drawing/2014/main" id="{ECFC1E11-7CFC-7DAE-8198-6C685E82778A}"/>
              </a:ext>
            </a:extLst>
          </p:cNvPr>
          <p:cNvPicPr>
            <a:picLocks noChangeAspect="1"/>
          </p:cNvPicPr>
          <p:nvPr/>
        </p:nvPicPr>
        <p:blipFill>
          <a:blip r:embed="rId4"/>
          <a:stretch>
            <a:fillRect/>
          </a:stretch>
        </p:blipFill>
        <p:spPr>
          <a:xfrm>
            <a:off x="4006774" y="4679024"/>
            <a:ext cx="1130452" cy="227469"/>
          </a:xfrm>
          <a:prstGeom prst="rect">
            <a:avLst/>
          </a:prstGeom>
        </p:spPr>
      </p:pic>
      <p:pic>
        <p:nvPicPr>
          <p:cNvPr id="3" name="圖片 2" descr="一張含有 文字, 室內, 地板, 天花板 的圖片&#10;&#10;自動產生的描述">
            <a:extLst>
              <a:ext uri="{FF2B5EF4-FFF2-40B4-BE49-F238E27FC236}">
                <a16:creationId xmlns:a16="http://schemas.microsoft.com/office/drawing/2014/main" id="{6427B31B-AFCF-A5F4-F285-1E9F7C7B2E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5185" y="841406"/>
            <a:ext cx="2825646" cy="1883136"/>
          </a:xfrm>
          <a:prstGeom prst="rect">
            <a:avLst/>
          </a:prstGeom>
        </p:spPr>
      </p:pic>
      <p:pic>
        <p:nvPicPr>
          <p:cNvPr id="4" name="圖片 3" descr="一張含有 室內, 架子, 牆, 室內設計 的圖片&#10;&#10;自動產生的描述">
            <a:extLst>
              <a:ext uri="{FF2B5EF4-FFF2-40B4-BE49-F238E27FC236}">
                <a16:creationId xmlns:a16="http://schemas.microsoft.com/office/drawing/2014/main" id="{9F993934-3E63-6704-1548-1C8BFB0109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0901" y="2846199"/>
            <a:ext cx="2555913" cy="1703260"/>
          </a:xfrm>
          <a:prstGeom prst="rect">
            <a:avLst/>
          </a:prstGeom>
        </p:spPr>
      </p:pic>
      <p:pic>
        <p:nvPicPr>
          <p:cNvPr id="6" name="圖片 5" descr="一張含有 天花板, 室內, 室內設計, 牆 的圖片&#10;&#10;AI 產生的內容可能不正確。">
            <a:extLst>
              <a:ext uri="{FF2B5EF4-FFF2-40B4-BE49-F238E27FC236}">
                <a16:creationId xmlns:a16="http://schemas.microsoft.com/office/drawing/2014/main" id="{48B7DC45-1002-FCCA-A8DA-4D6951600F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3169" y="836931"/>
            <a:ext cx="2825647" cy="1883764"/>
          </a:xfrm>
          <a:prstGeom prst="rect">
            <a:avLst/>
          </a:prstGeom>
        </p:spPr>
      </p:pic>
      <p:pic>
        <p:nvPicPr>
          <p:cNvPr id="14" name="圖片 13" descr="一張含有 室內, 衣架, 傢俱, 天花板 的圖片&#10;&#10;AI 產生的內容可能不正確。">
            <a:extLst>
              <a:ext uri="{FF2B5EF4-FFF2-40B4-BE49-F238E27FC236}">
                <a16:creationId xmlns:a16="http://schemas.microsoft.com/office/drawing/2014/main" id="{8F4E97E4-4A3D-5205-5FF3-E5CBE91986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360" y="2846198"/>
            <a:ext cx="2555913" cy="1702600"/>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標題 1"/>
          <p:cNvSpPr txBox="1">
            <a:spLocks noGrp="1"/>
          </p:cNvSpPr>
          <p:nvPr>
            <p:ph type="title"/>
          </p:nvPr>
        </p:nvSpPr>
        <p:spPr>
          <a:prstGeom prst="rect">
            <a:avLst/>
          </a:prstGeom>
          <a:solidFill>
            <a:schemeClr val="bg1"/>
          </a:solidFill>
        </p:spPr>
        <p:txBody>
          <a:bodyPr/>
          <a:lstStyle/>
          <a:p>
            <a:r>
              <a:rPr dirty="0" err="1"/>
              <a:t>門市資訊</a:t>
            </a:r>
            <a:endParaRPr dirty="0"/>
          </a:p>
        </p:txBody>
      </p:sp>
      <p:sp>
        <p:nvSpPr>
          <p:cNvPr id="542" name="矩形 3"/>
          <p:cNvSpPr txBox="1"/>
          <p:nvPr/>
        </p:nvSpPr>
        <p:spPr>
          <a:xfrm>
            <a:off x="846015" y="1264700"/>
            <a:ext cx="7668249" cy="24006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marL="285750" indent="-285750" algn="just">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忠孝敦化旗艦店</a:t>
            </a:r>
            <a:r>
              <a:rPr dirty="0">
                <a:latin typeface="Arial" panose="020B0604020202020204" pitchFamily="34" charset="0"/>
                <a:ea typeface="新細明體" panose="02020500000000000000" pitchFamily="18" charset="-120"/>
                <a:cs typeface="Arial" panose="020B0604020202020204" pitchFamily="34" charset="0"/>
              </a:rPr>
              <a:t>: </a:t>
            </a:r>
            <a:r>
              <a:rPr dirty="0">
                <a:latin typeface="Arial" panose="020B0604020202020204" pitchFamily="34" charset="0"/>
                <a:ea typeface="新細明體" panose="02020500000000000000" pitchFamily="18" charset="-120"/>
                <a:cs typeface="Arial" panose="020B0604020202020204" pitchFamily="34" charset="0"/>
                <a:sym typeface="Helvetica"/>
              </a:rPr>
              <a:t>台北市大安區敦化南路一段</a:t>
            </a:r>
            <a:r>
              <a:rPr dirty="0">
                <a:latin typeface="Arial" panose="020B0604020202020204" pitchFamily="34" charset="0"/>
                <a:ea typeface="新細明體" panose="02020500000000000000" pitchFamily="18" charset="-120"/>
                <a:cs typeface="Arial" panose="020B0604020202020204" pitchFamily="34" charset="0"/>
              </a:rPr>
              <a:t>177</a:t>
            </a:r>
            <a:r>
              <a:rPr dirty="0">
                <a:latin typeface="Arial" panose="020B0604020202020204" pitchFamily="34" charset="0"/>
                <a:ea typeface="新細明體" panose="02020500000000000000" pitchFamily="18" charset="-120"/>
                <a:cs typeface="Arial" panose="020B0604020202020204" pitchFamily="34" charset="0"/>
                <a:sym typeface="Helvetica"/>
              </a:rPr>
              <a:t>巷</a:t>
            </a:r>
            <a:r>
              <a:rPr dirty="0">
                <a:latin typeface="Arial" panose="020B0604020202020204" pitchFamily="34" charset="0"/>
                <a:ea typeface="新細明體" panose="02020500000000000000" pitchFamily="18" charset="-120"/>
                <a:cs typeface="Arial" panose="020B0604020202020204" pitchFamily="34" charset="0"/>
              </a:rPr>
              <a:t>23</a:t>
            </a:r>
            <a:r>
              <a:rPr dirty="0">
                <a:latin typeface="Arial" panose="020B0604020202020204" pitchFamily="34" charset="0"/>
                <a:ea typeface="新細明體" panose="02020500000000000000" pitchFamily="18" charset="-120"/>
                <a:cs typeface="Arial" panose="020B0604020202020204" pitchFamily="34" charset="0"/>
                <a:sym typeface="Helvetica"/>
              </a:rPr>
              <a:t>號</a:t>
            </a:r>
          </a:p>
          <a:p>
            <a:pPr marL="285750" indent="-285750" algn="just">
              <a:buSzPct val="100000"/>
              <a:buChar char="➢"/>
              <a:defRPr sz="1000">
                <a:latin typeface="Arial"/>
                <a:ea typeface="Arial"/>
                <a:cs typeface="Arial"/>
                <a:sym typeface="Arial"/>
              </a:defRPr>
            </a:pPr>
            <a:endParaRPr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微風廣場店</a:t>
            </a:r>
            <a:r>
              <a:rPr dirty="0">
                <a:latin typeface="Arial" panose="020B0604020202020204" pitchFamily="34" charset="0"/>
                <a:ea typeface="新細明體" panose="02020500000000000000" pitchFamily="18" charset="-120"/>
                <a:cs typeface="Arial" panose="020B0604020202020204" pitchFamily="34" charset="0"/>
              </a:rPr>
              <a:t>:</a:t>
            </a:r>
            <a:r>
              <a:rPr dirty="0">
                <a:latin typeface="Arial" panose="020B0604020202020204" pitchFamily="34" charset="0"/>
                <a:ea typeface="新細明體" panose="02020500000000000000" pitchFamily="18" charset="-120"/>
                <a:cs typeface="Arial" panose="020B0604020202020204" pitchFamily="34" charset="0"/>
                <a:sym typeface="Helvetica"/>
              </a:rPr>
              <a:t> 台北市松山區復興南路一段</a:t>
            </a:r>
            <a:r>
              <a:rPr dirty="0">
                <a:latin typeface="Arial" panose="020B0604020202020204" pitchFamily="34" charset="0"/>
                <a:ea typeface="新細明體" panose="02020500000000000000" pitchFamily="18" charset="-120"/>
                <a:cs typeface="Arial" panose="020B0604020202020204" pitchFamily="34" charset="0"/>
              </a:rPr>
              <a:t>39</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G</a:t>
            </a:r>
            <a:r>
              <a:rPr dirty="0">
                <a:latin typeface="Arial" panose="020B0604020202020204" pitchFamily="34" charset="0"/>
                <a:ea typeface="新細明體" panose="02020500000000000000" pitchFamily="18" charset="-120"/>
                <a:cs typeface="Arial" panose="020B0604020202020204" pitchFamily="34" charset="0"/>
                <a:sym typeface="Helvetica"/>
              </a:rPr>
              <a:t>樓</a:t>
            </a:r>
          </a:p>
          <a:p>
            <a:pPr algn="just">
              <a:defRPr sz="1000">
                <a:latin typeface="Arial"/>
                <a:ea typeface="Arial"/>
                <a:cs typeface="Arial"/>
                <a:sym typeface="Arial"/>
              </a:defRPr>
            </a:pPr>
            <a:endParaRPr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lang="en" dirty="0">
                <a:latin typeface="Arial" panose="020B0604020202020204" pitchFamily="34" charset="0"/>
                <a:ea typeface="新細明體" panose="02020500000000000000" pitchFamily="18" charset="-120"/>
                <a:cs typeface="Arial" panose="020B0604020202020204" pitchFamily="34" charset="0"/>
                <a:sym typeface="Helvetica"/>
              </a:rPr>
              <a:t>Diamond Towers</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店</a:t>
            </a:r>
            <a:r>
              <a:rPr dirty="0">
                <a:latin typeface="Arial" panose="020B0604020202020204" pitchFamily="34" charset="0"/>
                <a:ea typeface="新細明體" panose="02020500000000000000" pitchFamily="18" charset="-120"/>
                <a:cs typeface="Arial" panose="020B0604020202020204" pitchFamily="34" charset="0"/>
              </a:rPr>
              <a:t>:</a:t>
            </a:r>
            <a:r>
              <a:rPr lang="zh-TW" altLang="en-US" dirty="0">
                <a:latin typeface="Arial" panose="020B0604020202020204" pitchFamily="34" charset="0"/>
                <a:ea typeface="新細明體" panose="02020500000000000000" pitchFamily="18" charset="-120"/>
                <a:cs typeface="Arial" panose="020B0604020202020204" pitchFamily="34" charset="0"/>
              </a:rPr>
              <a:t> 台北市大安區忠孝東路三段</a:t>
            </a:r>
            <a:r>
              <a:rPr lang="en-US" altLang="zh-TW" dirty="0">
                <a:latin typeface="Arial" panose="020B0604020202020204" pitchFamily="34" charset="0"/>
                <a:ea typeface="新細明體" panose="02020500000000000000" pitchFamily="18" charset="-120"/>
                <a:cs typeface="Arial" panose="020B0604020202020204" pitchFamily="34" charset="0"/>
              </a:rPr>
              <a:t>268</a:t>
            </a:r>
            <a:r>
              <a:rPr lang="zh-TW" altLang="en-US" dirty="0">
                <a:latin typeface="Arial" panose="020B0604020202020204" pitchFamily="34" charset="0"/>
                <a:ea typeface="新細明體" panose="02020500000000000000" pitchFamily="18" charset="-120"/>
                <a:cs typeface="Arial" panose="020B0604020202020204" pitchFamily="34" charset="0"/>
              </a:rPr>
              <a:t>號</a:t>
            </a:r>
            <a:r>
              <a:rPr lang="en-US" altLang="zh-TW" dirty="0">
                <a:latin typeface="Arial" panose="020B0604020202020204" pitchFamily="34" charset="0"/>
                <a:ea typeface="新細明體" panose="02020500000000000000" pitchFamily="18" charset="-120"/>
                <a:cs typeface="Arial" panose="020B0604020202020204" pitchFamily="34" charset="0"/>
              </a:rPr>
              <a:t>2</a:t>
            </a:r>
            <a:r>
              <a:rPr lang="zh-TW" altLang="en-US" dirty="0">
                <a:latin typeface="Arial" panose="020B0604020202020204" pitchFamily="34" charset="0"/>
                <a:ea typeface="新細明體" panose="02020500000000000000" pitchFamily="18" charset="-120"/>
                <a:cs typeface="Arial" panose="020B0604020202020204" pitchFamily="34" charset="0"/>
              </a:rPr>
              <a:t>樓</a:t>
            </a:r>
            <a:endParaRPr lang="en-US" altLang="zh-TW" dirty="0">
              <a:latin typeface="Arial" panose="020B0604020202020204" pitchFamily="34" charset="0"/>
              <a:ea typeface="新細明體" panose="02020500000000000000" pitchFamily="18" charset="-120"/>
              <a:cs typeface="Arial" panose="020B0604020202020204" pitchFamily="34" charset="0"/>
            </a:endParaRPr>
          </a:p>
          <a:p>
            <a:pPr marL="285750" indent="-285750" algn="just">
              <a:buSzPct val="100000"/>
              <a:buChar char="➢"/>
              <a:defRPr sz="2200">
                <a:latin typeface="Arial"/>
                <a:ea typeface="Arial"/>
                <a:cs typeface="Arial"/>
                <a:sym typeface="Arial"/>
              </a:defRPr>
            </a:pPr>
            <a:endParaRPr sz="1000" dirty="0">
              <a:latin typeface="Arial" panose="020B0604020202020204" pitchFamily="34" charset="0"/>
              <a:ea typeface="新細明體" panose="02020500000000000000" pitchFamily="18" charset="-120"/>
              <a:cs typeface="Arial" panose="020B0604020202020204" pitchFamily="34" charset="0"/>
            </a:endParaRPr>
          </a:p>
          <a:p>
            <a:pPr marL="285750" indent="-285750" algn="just">
              <a:buSzPct val="100000"/>
              <a:buChar char="➢"/>
              <a:defRPr sz="2200">
                <a:latin typeface="Arial"/>
                <a:ea typeface="Arial"/>
                <a:cs typeface="Arial"/>
                <a:sym typeface="Arial"/>
              </a:defRPr>
            </a:pPr>
            <a:r>
              <a:rPr dirty="0">
                <a:latin typeface="Arial" panose="020B0604020202020204" pitchFamily="34" charset="0"/>
                <a:ea typeface="新細明體" panose="02020500000000000000" pitchFamily="18" charset="-120"/>
                <a:cs typeface="Arial" panose="020B0604020202020204" pitchFamily="34" charset="0"/>
                <a:sym typeface="Helvetica"/>
              </a:rPr>
              <a:t>新光三越信義新天地</a:t>
            </a:r>
            <a:r>
              <a:rPr dirty="0">
                <a:latin typeface="Arial" panose="020B0604020202020204" pitchFamily="34" charset="0"/>
                <a:ea typeface="新細明體" panose="02020500000000000000" pitchFamily="18" charset="-120"/>
                <a:cs typeface="Arial" panose="020B0604020202020204" pitchFamily="34" charset="0"/>
              </a:rPr>
              <a:t>A4</a:t>
            </a:r>
            <a:r>
              <a:rPr dirty="0">
                <a:latin typeface="Arial" panose="020B0604020202020204" pitchFamily="34" charset="0"/>
                <a:ea typeface="新細明體" panose="02020500000000000000" pitchFamily="18" charset="-120"/>
                <a:cs typeface="Arial" panose="020B0604020202020204" pitchFamily="34" charset="0"/>
                <a:sym typeface="Helvetica"/>
              </a:rPr>
              <a:t>店</a:t>
            </a:r>
            <a:r>
              <a:rPr dirty="0">
                <a:latin typeface="Arial" panose="020B0604020202020204" pitchFamily="34" charset="0"/>
                <a:ea typeface="新細明體" panose="02020500000000000000" pitchFamily="18" charset="-120"/>
                <a:cs typeface="Arial" panose="020B0604020202020204" pitchFamily="34" charset="0"/>
              </a:rPr>
              <a:t>:</a:t>
            </a:r>
            <a:r>
              <a:rPr dirty="0">
                <a:latin typeface="Arial" panose="020B0604020202020204" pitchFamily="34" charset="0"/>
                <a:ea typeface="新細明體" panose="02020500000000000000" pitchFamily="18" charset="-120"/>
                <a:cs typeface="Arial" panose="020B0604020202020204" pitchFamily="34" charset="0"/>
                <a:sym typeface="Helvetica"/>
              </a:rPr>
              <a:t> 台北市信義區松高路</a:t>
            </a:r>
            <a:r>
              <a:rPr dirty="0">
                <a:latin typeface="Arial" panose="020B0604020202020204" pitchFamily="34" charset="0"/>
                <a:ea typeface="新細明體" panose="02020500000000000000" pitchFamily="18" charset="-120"/>
                <a:cs typeface="Arial" panose="020B0604020202020204" pitchFamily="34" charset="0"/>
              </a:rPr>
              <a:t>19</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3</a:t>
            </a:r>
            <a:r>
              <a:rPr dirty="0">
                <a:latin typeface="Arial" panose="020B0604020202020204" pitchFamily="34" charset="0"/>
                <a:ea typeface="新細明體" panose="02020500000000000000" pitchFamily="18" charset="-120"/>
                <a:cs typeface="Arial" panose="020B0604020202020204" pitchFamily="34" charset="0"/>
                <a:sym typeface="Helvetica"/>
              </a:rPr>
              <a:t>樓</a:t>
            </a:r>
          </a:p>
          <a:p>
            <a:pPr marL="285750" indent="-285750" algn="just">
              <a:buSzPct val="100000"/>
              <a:buChar char="➢"/>
              <a:defRPr sz="1000">
                <a:latin typeface="Arial"/>
                <a:ea typeface="Arial"/>
                <a:cs typeface="Arial"/>
                <a:sym typeface="Arial"/>
              </a:defRPr>
            </a:pPr>
            <a:endParaRPr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新光三越台中店</a:t>
            </a:r>
            <a:r>
              <a:rPr dirty="0">
                <a:latin typeface="Arial" panose="020B0604020202020204" pitchFamily="34" charset="0"/>
                <a:ea typeface="新細明體" panose="02020500000000000000" pitchFamily="18" charset="-120"/>
                <a:cs typeface="Arial" panose="020B0604020202020204" pitchFamily="34" charset="0"/>
              </a:rPr>
              <a:t>:</a:t>
            </a:r>
            <a:r>
              <a:rPr dirty="0">
                <a:latin typeface="Arial" panose="020B0604020202020204" pitchFamily="34" charset="0"/>
                <a:ea typeface="新細明體" panose="02020500000000000000" pitchFamily="18" charset="-120"/>
                <a:cs typeface="Arial" panose="020B0604020202020204" pitchFamily="34" charset="0"/>
                <a:sym typeface="Helvetica"/>
              </a:rPr>
              <a:t> 台中市西屯區台灣大道三段</a:t>
            </a:r>
            <a:r>
              <a:rPr dirty="0">
                <a:latin typeface="Arial" panose="020B0604020202020204" pitchFamily="34" charset="0"/>
                <a:ea typeface="新細明體" panose="02020500000000000000" pitchFamily="18" charset="-120"/>
                <a:cs typeface="Arial" panose="020B0604020202020204" pitchFamily="34" charset="0"/>
              </a:rPr>
              <a:t>301</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3</a:t>
            </a:r>
            <a:r>
              <a:rPr dirty="0">
                <a:latin typeface="Arial" panose="020B0604020202020204" pitchFamily="34" charset="0"/>
                <a:ea typeface="新細明體" panose="02020500000000000000" pitchFamily="18" charset="-120"/>
                <a:cs typeface="Arial" panose="020B0604020202020204" pitchFamily="34" charset="0"/>
                <a:sym typeface="Helvetica"/>
              </a:rPr>
              <a:t>樓</a:t>
            </a:r>
          </a:p>
        </p:txBody>
      </p:sp>
      <p:pic>
        <p:nvPicPr>
          <p:cNvPr id="3" name="圖片 2">
            <a:extLst>
              <a:ext uri="{FF2B5EF4-FFF2-40B4-BE49-F238E27FC236}">
                <a16:creationId xmlns:a16="http://schemas.microsoft.com/office/drawing/2014/main" id="{4EE7F7B3-70D4-FEF2-38B8-47E12002BD43}"/>
              </a:ext>
            </a:extLst>
          </p:cNvPr>
          <p:cNvPicPr>
            <a:picLocks noChangeAspect="1"/>
          </p:cNvPicPr>
          <p:nvPr/>
        </p:nvPicPr>
        <p:blipFill>
          <a:blip r:embed="rId2"/>
          <a:stretch>
            <a:fillRect/>
          </a:stretch>
        </p:blipFill>
        <p:spPr>
          <a:xfrm>
            <a:off x="4006774" y="4679024"/>
            <a:ext cx="1130452" cy="227469"/>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1" name="Picture 2" descr="Picture 2"/>
          <p:cNvPicPr>
            <a:picLocks noChangeAspect="1"/>
          </p:cNvPicPr>
          <p:nvPr/>
        </p:nvPicPr>
        <p:blipFill>
          <a:blip r:embed="rId3"/>
          <a:srcRect l="28400" t="48027" r="45939" b="40032"/>
          <a:stretch>
            <a:fillRect/>
          </a:stretch>
        </p:blipFill>
        <p:spPr>
          <a:xfrm>
            <a:off x="3270734" y="2139701"/>
            <a:ext cx="2602534" cy="756874"/>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3" name="標題 1"/>
          <p:cNvSpPr txBox="1">
            <a:spLocks noGrp="1"/>
          </p:cNvSpPr>
          <p:nvPr>
            <p:ph type="title"/>
          </p:nvPr>
        </p:nvSpPr>
        <p:spPr>
          <a:prstGeom prst="rect">
            <a:avLst/>
          </a:prstGeom>
        </p:spPr>
        <p:txBody>
          <a:bodyPr/>
          <a:lstStyle/>
          <a:p>
            <a:r>
              <a:rPr err="1"/>
              <a:t>品牌簡介</a:t>
            </a:r>
            <a:endParaRPr/>
          </a:p>
        </p:txBody>
      </p:sp>
      <p:pic>
        <p:nvPicPr>
          <p:cNvPr id="554" name="Picture 2" descr="Picture 2"/>
          <p:cNvPicPr>
            <a:picLocks noChangeAspect="1"/>
          </p:cNvPicPr>
          <p:nvPr/>
        </p:nvPicPr>
        <p:blipFill>
          <a:blip r:embed="rId2"/>
          <a:srcRect l="50410" t="68325" r="35572" b="28358"/>
          <a:stretch>
            <a:fillRect/>
          </a:stretch>
        </p:blipFill>
        <p:spPr>
          <a:xfrm>
            <a:off x="3309949" y="4586890"/>
            <a:ext cx="2452093" cy="362638"/>
          </a:xfrm>
          <a:prstGeom prst="rect">
            <a:avLst/>
          </a:prstGeom>
          <a:ln w="12700">
            <a:miter lim="400000"/>
          </a:ln>
        </p:spPr>
      </p:pic>
      <p:sp>
        <p:nvSpPr>
          <p:cNvPr id="555" name="矩形 4"/>
          <p:cNvSpPr txBox="1"/>
          <p:nvPr/>
        </p:nvSpPr>
        <p:spPr>
          <a:xfrm>
            <a:off x="1017319" y="915566"/>
            <a:ext cx="7037353" cy="17851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lvl="0" algn="just" latinLnBrk="1" hangingPunct="1"/>
            <a:r>
              <a:rPr lang="en-US" altLang="zh-TW" sz="2200" kern="1200" dirty="0">
                <a:solidFill>
                  <a:prstClr val="black"/>
                </a:solidFill>
                <a:latin typeface="Arial" panose="020B0604020202020204" pitchFamily="34" charset="0"/>
                <a:ea typeface="新細明體"/>
                <a:cs typeface="Arial" panose="020B0604020202020204" pitchFamily="34" charset="0"/>
              </a:rPr>
              <a:t>ART</a:t>
            </a:r>
            <a:r>
              <a:rPr lang="zh-TW" altLang="en-US" sz="2200" kern="1200" dirty="0">
                <a:solidFill>
                  <a:prstClr val="black"/>
                </a:solidFill>
                <a:latin typeface="Arial" panose="020B0604020202020204" pitchFamily="34" charset="0"/>
                <a:ea typeface="新細明體"/>
                <a:cs typeface="Arial" panose="020B0604020202020204" pitchFamily="34" charset="0"/>
              </a:rPr>
              <a:t> </a:t>
            </a:r>
            <a:r>
              <a:rPr lang="en-US" altLang="zh-TW" sz="2200" kern="1200" dirty="0">
                <a:solidFill>
                  <a:prstClr val="black"/>
                </a:solidFill>
                <a:latin typeface="Arial" panose="020B0604020202020204" pitchFamily="34" charset="0"/>
                <a:ea typeface="新細明體"/>
                <a:cs typeface="Arial" panose="020B0604020202020204" pitchFamily="34" charset="0"/>
              </a:rPr>
              <a:t>HAUS</a:t>
            </a:r>
            <a:r>
              <a:rPr lang="zh-TW" altLang="zh-TW" sz="2200" kern="1200" dirty="0">
                <a:solidFill>
                  <a:prstClr val="black"/>
                </a:solidFill>
                <a:latin typeface="Arial" panose="020B0604020202020204" pitchFamily="34" charset="0"/>
                <a:ea typeface="新細明體"/>
                <a:cs typeface="Arial" panose="020B0604020202020204" pitchFamily="34" charset="0"/>
              </a:rPr>
              <a:t>是一個源於藝術</a:t>
            </a:r>
            <a:r>
              <a:rPr lang="zh-TW" altLang="zh-TW" sz="2200" kern="1200" dirty="0">
                <a:solidFill>
                  <a:schemeClr val="tx1"/>
                </a:solidFill>
                <a:latin typeface="Arial" panose="020B0604020202020204" pitchFamily="34" charset="0"/>
                <a:ea typeface="新細明體"/>
                <a:cs typeface="Arial" panose="020B0604020202020204" pitchFamily="34" charset="0"/>
              </a:rPr>
              <a:t>美學發想的複合式高端精品</a:t>
            </a:r>
            <a:r>
              <a:rPr lang="zh-TW" altLang="zh-TW" sz="2200" kern="1200" dirty="0">
                <a:solidFill>
                  <a:prstClr val="black"/>
                </a:solidFill>
                <a:latin typeface="Arial" panose="020B0604020202020204" pitchFamily="34" charset="0"/>
                <a:ea typeface="新細明體"/>
                <a:cs typeface="Arial" panose="020B0604020202020204" pitchFamily="34" charset="0"/>
              </a:rPr>
              <a:t>品牌，在提供專屬品味的同時，</a:t>
            </a:r>
            <a:r>
              <a:rPr lang="en-US" altLang="zh-TW" sz="2200" kern="1200" dirty="0">
                <a:solidFill>
                  <a:prstClr val="black"/>
                </a:solidFill>
                <a:latin typeface="Arial" panose="020B0604020202020204" pitchFamily="34" charset="0"/>
                <a:ea typeface="新細明體"/>
                <a:cs typeface="Arial" panose="020B0604020202020204" pitchFamily="34" charset="0"/>
              </a:rPr>
              <a:t>ART HAUS</a:t>
            </a:r>
            <a:r>
              <a:rPr lang="zh-TW" altLang="zh-TW" sz="2200" kern="1200" dirty="0">
                <a:solidFill>
                  <a:prstClr val="black"/>
                </a:solidFill>
                <a:latin typeface="Arial" panose="020B0604020202020204" pitchFamily="34" charset="0"/>
                <a:ea typeface="新細明體"/>
                <a:cs typeface="Arial" panose="020B0604020202020204" pitchFamily="34" charset="0"/>
              </a:rPr>
              <a:t>也重視與文化藝術的內在聯繫，融合當代與經典、東方與西方、藝術與時尚、家居生活與文化美學，詮釋新精品的低調文雅風格。</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9" name="標題 1"/>
          <p:cNvSpPr txBox="1">
            <a:spLocks noGrp="1"/>
          </p:cNvSpPr>
          <p:nvPr>
            <p:ph type="title"/>
          </p:nvPr>
        </p:nvSpPr>
        <p:spPr>
          <a:xfrm>
            <a:off x="467543" y="267493"/>
            <a:ext cx="8229601" cy="857251"/>
          </a:xfrm>
          <a:prstGeom prst="rect">
            <a:avLst/>
          </a:prstGeom>
        </p:spPr>
        <p:txBody>
          <a:bodyPr/>
          <a:lstStyle>
            <a:lvl1pPr>
              <a:defRPr sz="2800">
                <a:latin typeface="新細明體 (標題)"/>
                <a:ea typeface="新細明體 (標題)"/>
                <a:cs typeface="新細明體 (標題)"/>
                <a:sym typeface="新細明體 (標題)"/>
              </a:defRPr>
            </a:lvl1pPr>
          </a:lstStyle>
          <a:p>
            <a:r>
              <a:rPr err="1">
                <a:solidFill>
                  <a:srgbClr val="002060"/>
                </a:solidFill>
                <a:latin typeface="新細明體" panose="02020500000000000000" pitchFamily="18" charset="-120"/>
                <a:ea typeface="新細明體" panose="02020500000000000000" pitchFamily="18" charset="-120"/>
              </a:rPr>
              <a:t>會議議程</a:t>
            </a:r>
            <a:endParaRPr>
              <a:solidFill>
                <a:srgbClr val="002060"/>
              </a:solidFill>
              <a:latin typeface="新細明體" panose="02020500000000000000" pitchFamily="18" charset="-120"/>
              <a:ea typeface="新細明體" panose="02020500000000000000" pitchFamily="18" charset="-120"/>
            </a:endParaRPr>
          </a:p>
        </p:txBody>
      </p:sp>
      <p:graphicFrame>
        <p:nvGraphicFramePr>
          <p:cNvPr id="450" name="表格 17"/>
          <p:cNvGraphicFramePr/>
          <p:nvPr>
            <p:extLst>
              <p:ext uri="{D42A27DB-BD31-4B8C-83A1-F6EECF244321}">
                <p14:modId xmlns:p14="http://schemas.microsoft.com/office/powerpoint/2010/main" val="3218477582"/>
              </p:ext>
            </p:extLst>
          </p:nvPr>
        </p:nvGraphicFramePr>
        <p:xfrm>
          <a:off x="3540223" y="1858813"/>
          <a:ext cx="2759968" cy="1495792"/>
        </p:xfrm>
        <a:graphic>
          <a:graphicData uri="http://schemas.openxmlformats.org/drawingml/2006/table">
            <a:tbl>
              <a:tblPr>
                <a:tableStyleId>{4C3C2611-4C71-4FC5-86AE-919BDF0F9419}</a:tableStyleId>
              </a:tblPr>
              <a:tblGrid>
                <a:gridCol w="499739">
                  <a:extLst>
                    <a:ext uri="{9D8B030D-6E8A-4147-A177-3AD203B41FA5}">
                      <a16:colId xmlns:a16="http://schemas.microsoft.com/office/drawing/2014/main" val="20000"/>
                    </a:ext>
                  </a:extLst>
                </a:gridCol>
                <a:gridCol w="2260229">
                  <a:extLst>
                    <a:ext uri="{9D8B030D-6E8A-4147-A177-3AD203B41FA5}">
                      <a16:colId xmlns:a16="http://schemas.microsoft.com/office/drawing/2014/main" val="20001"/>
                    </a:ext>
                  </a:extLst>
                </a:gridCol>
              </a:tblGrid>
              <a:tr h="504056">
                <a:tc>
                  <a:txBody>
                    <a:bodyPr/>
                    <a:lstStyle/>
                    <a:p>
                      <a:pPr algn="l">
                        <a:defRPr sz="2600" b="1">
                          <a:latin typeface="Arial"/>
                          <a:ea typeface="Arial"/>
                          <a:cs typeface="Arial"/>
                          <a:sym typeface="Arial"/>
                        </a:defRPr>
                      </a:pPr>
                      <a:r>
                        <a:rPr b="1">
                          <a:latin typeface="Arial" panose="020B0604020202020204" pitchFamily="34" charset="0"/>
                          <a:cs typeface="Arial" panose="020B0604020202020204" pitchFamily="34" charset="0"/>
                        </a:rPr>
                        <a:t>1. </a:t>
                      </a:r>
                    </a:p>
                  </a:txBody>
                  <a:tcPr marL="45720" marR="45720" horzOverflow="overflow"/>
                </a:tc>
                <a:tc>
                  <a:txBody>
                    <a:bodyPr/>
                    <a:lstStyle/>
                    <a:p>
                      <a:pPr algn="l">
                        <a:defRPr sz="1800"/>
                      </a:pPr>
                      <a:r>
                        <a:rPr sz="2600" b="1" err="1">
                          <a:latin typeface="新細明體" panose="02020500000000000000" pitchFamily="18" charset="-120"/>
                          <a:ea typeface="新細明體" panose="02020500000000000000" pitchFamily="18" charset="-120"/>
                        </a:rPr>
                        <a:t>公司簡介</a:t>
                      </a:r>
                      <a:endParaRPr sz="2600" b="1">
                        <a:latin typeface="新細明體" panose="02020500000000000000" pitchFamily="18" charset="-120"/>
                        <a:ea typeface="新細明體" panose="02020500000000000000" pitchFamily="18" charset="-120"/>
                      </a:endParaRPr>
                    </a:p>
                  </a:txBody>
                  <a:tcPr marL="45720" marR="45720" horzOverflow="overflow"/>
                </a:tc>
                <a:extLst>
                  <a:ext uri="{0D108BD9-81ED-4DB2-BD59-A6C34878D82A}">
                    <a16:rowId xmlns:a16="http://schemas.microsoft.com/office/drawing/2014/main" val="10000"/>
                  </a:ext>
                </a:extLst>
              </a:tr>
              <a:tr h="504056">
                <a:tc>
                  <a:txBody>
                    <a:bodyPr/>
                    <a:lstStyle/>
                    <a:p>
                      <a:pPr algn="l">
                        <a:defRPr sz="2600" b="1">
                          <a:latin typeface="Arial"/>
                          <a:ea typeface="Arial"/>
                          <a:cs typeface="Arial"/>
                          <a:sym typeface="Arial"/>
                        </a:defRPr>
                      </a:pPr>
                      <a:r>
                        <a:rPr b="1">
                          <a:latin typeface="Arial" panose="020B0604020202020204" pitchFamily="34" charset="0"/>
                          <a:cs typeface="Arial" panose="020B0604020202020204" pitchFamily="34" charset="0"/>
                        </a:rPr>
                        <a:t>2. </a:t>
                      </a:r>
                    </a:p>
                  </a:txBody>
                  <a:tcPr marL="45720" marR="45720" horzOverflow="overflow"/>
                </a:tc>
                <a:tc>
                  <a:txBody>
                    <a:bodyPr/>
                    <a:lstStyle/>
                    <a:p>
                      <a:pPr algn="l">
                        <a:defRPr sz="1800"/>
                      </a:pPr>
                      <a:r>
                        <a:rPr sz="2600" b="1" err="1">
                          <a:latin typeface="新細明體" panose="02020500000000000000" pitchFamily="18" charset="-120"/>
                          <a:ea typeface="新細明體" panose="02020500000000000000" pitchFamily="18" charset="-120"/>
                        </a:rPr>
                        <a:t>營運概況</a:t>
                      </a:r>
                      <a:endParaRPr sz="2600" b="1">
                        <a:latin typeface="新細明體" panose="02020500000000000000" pitchFamily="18" charset="-120"/>
                        <a:ea typeface="新細明體" panose="02020500000000000000" pitchFamily="18" charset="-120"/>
                      </a:endParaRPr>
                    </a:p>
                  </a:txBody>
                  <a:tcPr marL="45720" marR="45720" horzOverflow="overflow"/>
                </a:tc>
                <a:extLst>
                  <a:ext uri="{0D108BD9-81ED-4DB2-BD59-A6C34878D82A}">
                    <a16:rowId xmlns:a16="http://schemas.microsoft.com/office/drawing/2014/main" val="10001"/>
                  </a:ext>
                </a:extLst>
              </a:tr>
              <a:tr h="370840">
                <a:tc>
                  <a:txBody>
                    <a:bodyPr/>
                    <a:lstStyle/>
                    <a:p>
                      <a:pPr algn="l">
                        <a:defRPr sz="2600" b="1">
                          <a:latin typeface="Arial"/>
                          <a:ea typeface="Arial"/>
                          <a:cs typeface="Arial"/>
                          <a:sym typeface="Arial"/>
                        </a:defRPr>
                      </a:pPr>
                      <a:r>
                        <a:rPr b="1">
                          <a:latin typeface="Arial" panose="020B0604020202020204" pitchFamily="34" charset="0"/>
                          <a:cs typeface="Arial" panose="020B0604020202020204" pitchFamily="34" charset="0"/>
                        </a:rPr>
                        <a:t>3. </a:t>
                      </a:r>
                    </a:p>
                  </a:txBody>
                  <a:tcPr marL="45720" marR="45720" horzOverflow="overflow"/>
                </a:tc>
                <a:tc>
                  <a:txBody>
                    <a:bodyPr/>
                    <a:lstStyle/>
                    <a:p>
                      <a:pPr algn="l">
                        <a:defRPr sz="1800"/>
                      </a:pPr>
                      <a:r>
                        <a:rPr sz="2600" b="1" dirty="0">
                          <a:latin typeface="Arial" panose="020B0604020202020204" pitchFamily="34" charset="0"/>
                          <a:ea typeface="Arial"/>
                          <a:cs typeface="Arial" panose="020B0604020202020204" pitchFamily="34" charset="0"/>
                          <a:sym typeface="Arial"/>
                        </a:rPr>
                        <a:t>Q&amp;A</a:t>
                      </a:r>
                    </a:p>
                  </a:txBody>
                  <a:tcPr marL="45720" marR="45720" horzOverflow="overflow"/>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 name="Picture 2" descr="Picture 2"/>
          <p:cNvPicPr>
            <a:picLocks noChangeAspect="1"/>
          </p:cNvPicPr>
          <p:nvPr/>
        </p:nvPicPr>
        <p:blipFill>
          <a:blip r:embed="rId3"/>
          <a:srcRect l="50410" t="68325" r="35572" b="28358"/>
          <a:stretch>
            <a:fillRect/>
          </a:stretch>
        </p:blipFill>
        <p:spPr>
          <a:xfrm>
            <a:off x="3309949" y="4586890"/>
            <a:ext cx="2452093" cy="362638"/>
          </a:xfrm>
          <a:prstGeom prst="rect">
            <a:avLst/>
          </a:prstGeom>
          <a:ln w="12700">
            <a:miter lim="400000"/>
          </a:ln>
        </p:spPr>
      </p:pic>
      <p:sp>
        <p:nvSpPr>
          <p:cNvPr id="562" name="標題 1"/>
          <p:cNvSpPr txBox="1">
            <a:spLocks noGrp="1"/>
          </p:cNvSpPr>
          <p:nvPr>
            <p:ph type="title"/>
          </p:nvPr>
        </p:nvSpPr>
        <p:spPr>
          <a:prstGeom prst="rect">
            <a:avLst/>
          </a:prstGeom>
          <a:solidFill>
            <a:schemeClr val="bg1"/>
          </a:solidFill>
        </p:spPr>
        <p:txBody>
          <a:bodyPr/>
          <a:lstStyle>
            <a:lvl1pPr>
              <a:defRPr sz="2800" b="1"/>
            </a:lvl1pPr>
          </a:lstStyle>
          <a:p>
            <a:r>
              <a:rPr dirty="0" err="1"/>
              <a:t>門市照片</a:t>
            </a:r>
            <a:endParaRPr dirty="0"/>
          </a:p>
        </p:txBody>
      </p:sp>
      <p:pic>
        <p:nvPicPr>
          <p:cNvPr id="565" name="Picture 3" descr="Picture 3"/>
          <p:cNvPicPr>
            <a:picLocks noChangeAspect="1"/>
          </p:cNvPicPr>
          <p:nvPr/>
        </p:nvPicPr>
        <p:blipFill rotWithShape="1">
          <a:blip r:embed="rId4"/>
          <a:srcRect t="5323"/>
          <a:stretch/>
        </p:blipFill>
        <p:spPr>
          <a:xfrm>
            <a:off x="4563427" y="819750"/>
            <a:ext cx="3112360" cy="1831086"/>
          </a:xfrm>
          <a:prstGeom prst="rect">
            <a:avLst/>
          </a:prstGeom>
          <a:ln w="12700">
            <a:miter lim="400000"/>
          </a:ln>
        </p:spPr>
      </p:pic>
      <p:pic>
        <p:nvPicPr>
          <p:cNvPr id="3" name="圖片 2" descr="一張含有 地板, 室內, 天花板, 室內設計 的圖片&#10;&#10;自動產生的描述">
            <a:extLst>
              <a:ext uri="{FF2B5EF4-FFF2-40B4-BE49-F238E27FC236}">
                <a16:creationId xmlns:a16="http://schemas.microsoft.com/office/drawing/2014/main" id="{294122D3-7EA5-38AC-9D72-98ACF11C391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444" r="3572"/>
          <a:stretch/>
        </p:blipFill>
        <p:spPr>
          <a:xfrm>
            <a:off x="250132" y="2729922"/>
            <a:ext cx="2667349" cy="1724598"/>
          </a:xfrm>
          <a:prstGeom prst="rect">
            <a:avLst/>
          </a:prstGeom>
        </p:spPr>
      </p:pic>
      <p:pic>
        <p:nvPicPr>
          <p:cNvPr id="5" name="圖片 4" descr="一張含有 室內, 地板, 室內設計, 門 的圖片&#10;&#10;自動產生的描述">
            <a:extLst>
              <a:ext uri="{FF2B5EF4-FFF2-40B4-BE49-F238E27FC236}">
                <a16:creationId xmlns:a16="http://schemas.microsoft.com/office/drawing/2014/main" id="{119AB02D-4AE6-7841-8461-407D282D69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269"/>
          <a:stretch/>
        </p:blipFill>
        <p:spPr>
          <a:xfrm>
            <a:off x="1033964" y="819750"/>
            <a:ext cx="3436943" cy="1831086"/>
          </a:xfrm>
          <a:prstGeom prst="rect">
            <a:avLst/>
          </a:prstGeom>
        </p:spPr>
      </p:pic>
      <p:pic>
        <p:nvPicPr>
          <p:cNvPr id="4" name="圖片 3" descr="一張含有 室內設計, 室內, 天花板, 牆 的圖片&#10;&#10;自動產生的描述">
            <a:extLst>
              <a:ext uri="{FF2B5EF4-FFF2-40B4-BE49-F238E27FC236}">
                <a16:creationId xmlns:a16="http://schemas.microsoft.com/office/drawing/2014/main" id="{F62354FB-B6AB-A641-62C0-7F24BB902E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475"/>
          <a:stretch/>
        </p:blipFill>
        <p:spPr>
          <a:xfrm>
            <a:off x="6024333" y="2735894"/>
            <a:ext cx="2867940" cy="1724598"/>
          </a:xfrm>
          <a:prstGeom prst="rect">
            <a:avLst/>
          </a:prstGeom>
        </p:spPr>
      </p:pic>
      <p:pic>
        <p:nvPicPr>
          <p:cNvPr id="6" name="圖片 5" descr="一張含有 室內, 室內設計, 陳列櫥窗, 精品店 的圖片&#10;&#10;自動產生的描述">
            <a:extLst>
              <a:ext uri="{FF2B5EF4-FFF2-40B4-BE49-F238E27FC236}">
                <a16:creationId xmlns:a16="http://schemas.microsoft.com/office/drawing/2014/main" id="{3AE10424-7CF4-2D32-9EBE-AEF1B4A6BAE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1"/>
          <a:stretch/>
        </p:blipFill>
        <p:spPr>
          <a:xfrm>
            <a:off x="3002031" y="2729922"/>
            <a:ext cx="2937752" cy="1715150"/>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標題 1"/>
          <p:cNvSpPr txBox="1">
            <a:spLocks noGrp="1"/>
          </p:cNvSpPr>
          <p:nvPr>
            <p:ph type="title"/>
          </p:nvPr>
        </p:nvSpPr>
        <p:spPr>
          <a:prstGeom prst="rect">
            <a:avLst/>
          </a:prstGeom>
          <a:solidFill>
            <a:schemeClr val="bg1"/>
          </a:solidFill>
        </p:spPr>
        <p:txBody>
          <a:bodyPr/>
          <a:lstStyle>
            <a:lvl1pPr>
              <a:defRPr sz="2800" b="1"/>
            </a:lvl1pPr>
          </a:lstStyle>
          <a:p>
            <a:r>
              <a:rPr dirty="0" err="1"/>
              <a:t>門市資訊</a:t>
            </a:r>
            <a:endParaRPr dirty="0"/>
          </a:p>
        </p:txBody>
      </p:sp>
      <p:sp>
        <p:nvSpPr>
          <p:cNvPr id="558" name="矩形 4"/>
          <p:cNvSpPr txBox="1"/>
          <p:nvPr/>
        </p:nvSpPr>
        <p:spPr>
          <a:xfrm>
            <a:off x="467542" y="915566"/>
            <a:ext cx="8402137" cy="32242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marL="285750" indent="-285750">
              <a:lnSpc>
                <a:spcPct val="150000"/>
              </a:lnSpc>
              <a:buSzPct val="100000"/>
              <a:buChar char="➢"/>
              <a:defRPr sz="1000">
                <a:latin typeface="Arial"/>
                <a:ea typeface="Arial"/>
                <a:cs typeface="Arial"/>
                <a:sym typeface="Arial"/>
              </a:defRPr>
            </a:pPr>
            <a:endParaRPr dirty="0"/>
          </a:p>
          <a:p>
            <a:pPr marL="285750" indent="-285750">
              <a:lnSpc>
                <a:spcPct val="150000"/>
              </a:lnSpc>
              <a:buSzPct val="100000"/>
              <a:buChar char="➢"/>
              <a:defRPr sz="2200">
                <a:latin typeface="Arial"/>
                <a:ea typeface="Arial"/>
                <a:cs typeface="Arial"/>
                <a:sym typeface="Arial"/>
              </a:defRPr>
            </a:pPr>
            <a:r>
              <a:rPr dirty="0">
                <a:latin typeface="Arial" panose="020B0604020202020204" pitchFamily="34" charset="0"/>
                <a:ea typeface="新細明體" panose="02020500000000000000" pitchFamily="18" charset="-120"/>
                <a:cs typeface="Arial" panose="020B0604020202020204" pitchFamily="34" charset="0"/>
                <a:sym typeface="Helvetica"/>
              </a:rPr>
              <a:t>台北新光三越信義</a:t>
            </a:r>
            <a:r>
              <a:rPr dirty="0">
                <a:latin typeface="Arial" panose="020B0604020202020204" pitchFamily="34" charset="0"/>
                <a:ea typeface="新細明體" panose="02020500000000000000" pitchFamily="18" charset="-120"/>
                <a:cs typeface="Arial" panose="020B0604020202020204" pitchFamily="34" charset="0"/>
              </a:rPr>
              <a:t>A4</a:t>
            </a:r>
            <a:r>
              <a:rPr dirty="0">
                <a:latin typeface="Arial" panose="020B0604020202020204" pitchFamily="34" charset="0"/>
                <a:ea typeface="新細明體" panose="02020500000000000000" pitchFamily="18" charset="-120"/>
                <a:cs typeface="Arial" panose="020B0604020202020204" pitchFamily="34" charset="0"/>
                <a:sym typeface="Helvetica"/>
              </a:rPr>
              <a:t>旗艦店</a:t>
            </a:r>
            <a:r>
              <a:rPr dirty="0">
                <a:latin typeface="Arial" panose="020B0604020202020204" pitchFamily="34" charset="0"/>
                <a:ea typeface="新細明體" panose="02020500000000000000" pitchFamily="18" charset="-120"/>
                <a:cs typeface="Arial" panose="020B0604020202020204" pitchFamily="34" charset="0"/>
              </a:rPr>
              <a:t>: </a:t>
            </a:r>
            <a:r>
              <a:rPr dirty="0">
                <a:latin typeface="Arial" panose="020B0604020202020204" pitchFamily="34" charset="0"/>
                <a:ea typeface="新細明體" panose="02020500000000000000" pitchFamily="18" charset="-120"/>
                <a:cs typeface="Arial" panose="020B0604020202020204" pitchFamily="34" charset="0"/>
                <a:sym typeface="Helvetica"/>
              </a:rPr>
              <a:t>台北市信義區松高路</a:t>
            </a:r>
            <a:r>
              <a:rPr dirty="0">
                <a:latin typeface="Arial" panose="020B0604020202020204" pitchFamily="34" charset="0"/>
                <a:ea typeface="新細明體" panose="02020500000000000000" pitchFamily="18" charset="-120"/>
                <a:cs typeface="Arial" panose="020B0604020202020204" pitchFamily="34" charset="0"/>
              </a:rPr>
              <a:t>19</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2</a:t>
            </a:r>
            <a:r>
              <a:rPr dirty="0">
                <a:latin typeface="Arial" panose="020B0604020202020204" pitchFamily="34" charset="0"/>
                <a:ea typeface="新細明體" panose="02020500000000000000" pitchFamily="18" charset="-120"/>
                <a:cs typeface="Arial" panose="020B0604020202020204" pitchFamily="34" charset="0"/>
                <a:sym typeface="Helvetica"/>
              </a:rPr>
              <a:t>樓</a:t>
            </a:r>
            <a:endParaRPr lang="en-US" altLang="zh-TW"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nSpc>
                <a:spcPct val="150000"/>
              </a:lnSpc>
              <a:buSzPct val="100000"/>
              <a:buFontTx/>
              <a:buChar char="➢"/>
              <a:defRPr sz="2200">
                <a:latin typeface="Arial"/>
                <a:ea typeface="Arial"/>
                <a:cs typeface="Arial"/>
                <a:sym typeface="Arial"/>
              </a:defRPr>
            </a:pP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台北新光三越信義</a:t>
            </a:r>
            <a:r>
              <a:rPr lang="en" altLang="zh-TW" dirty="0">
                <a:latin typeface="Arial" panose="020B0604020202020204" pitchFamily="34" charset="0"/>
                <a:ea typeface="新細明體" panose="02020500000000000000" pitchFamily="18" charset="-120"/>
                <a:cs typeface="Arial" panose="020B0604020202020204" pitchFamily="34" charset="0"/>
                <a:sym typeface="Helvetica"/>
              </a:rPr>
              <a:t>A9</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店</a:t>
            </a:r>
            <a:r>
              <a:rPr lang="en-US" altLang="zh-TW" dirty="0">
                <a:latin typeface="Arial" panose="020B0604020202020204" pitchFamily="34" charset="0"/>
                <a:ea typeface="新細明體" panose="02020500000000000000" pitchFamily="18" charset="-120"/>
                <a:cs typeface="Arial" panose="020B0604020202020204" pitchFamily="34" charset="0"/>
              </a:rPr>
              <a:t>:</a:t>
            </a:r>
            <a:r>
              <a:rPr lang="zh-TW" altLang="en-US" dirty="0">
                <a:latin typeface="Arial" panose="020B0604020202020204" pitchFamily="34" charset="0"/>
                <a:ea typeface="新細明體" panose="02020500000000000000" pitchFamily="18" charset="-120"/>
                <a:cs typeface="Arial" panose="020B0604020202020204" pitchFamily="34" charset="0"/>
              </a:rPr>
              <a:t> 台北市信義區松壽路</a:t>
            </a:r>
            <a:r>
              <a:rPr lang="en-US" altLang="zh-TW" dirty="0">
                <a:latin typeface="Arial" panose="020B0604020202020204" pitchFamily="34" charset="0"/>
                <a:ea typeface="新細明體" panose="02020500000000000000" pitchFamily="18" charset="-120"/>
                <a:cs typeface="Arial" panose="020B0604020202020204" pitchFamily="34" charset="0"/>
              </a:rPr>
              <a:t>9</a:t>
            </a:r>
            <a:r>
              <a:rPr lang="zh-TW" altLang="en-US" dirty="0">
                <a:latin typeface="Arial" panose="020B0604020202020204" pitchFamily="34" charset="0"/>
                <a:ea typeface="新細明體" panose="02020500000000000000" pitchFamily="18" charset="-120"/>
                <a:cs typeface="Arial" panose="020B0604020202020204" pitchFamily="34" charset="0"/>
              </a:rPr>
              <a:t>號</a:t>
            </a:r>
            <a:r>
              <a:rPr lang="en-US" altLang="zh-TW" dirty="0">
                <a:latin typeface="Arial" panose="020B0604020202020204" pitchFamily="34" charset="0"/>
                <a:ea typeface="新細明體" panose="02020500000000000000" pitchFamily="18" charset="-120"/>
                <a:cs typeface="Arial" panose="020B0604020202020204" pitchFamily="34" charset="0"/>
              </a:rPr>
              <a:t>2</a:t>
            </a:r>
            <a:r>
              <a:rPr lang="zh-TW" altLang="en-US" dirty="0">
                <a:latin typeface="Arial" panose="020B0604020202020204" pitchFamily="34" charset="0"/>
                <a:ea typeface="新細明體" panose="02020500000000000000" pitchFamily="18" charset="-120"/>
                <a:cs typeface="Arial" panose="020B0604020202020204" pitchFamily="34" charset="0"/>
              </a:rPr>
              <a:t>樓</a:t>
            </a:r>
            <a:endParaRPr dirty="0">
              <a:latin typeface="Arial" panose="020B0604020202020204" pitchFamily="34" charset="0"/>
              <a:ea typeface="新細明體" panose="02020500000000000000" pitchFamily="18" charset="-120"/>
              <a:cs typeface="Arial" panose="020B0604020202020204" pitchFamily="34" charset="0"/>
            </a:endParaRPr>
          </a:p>
          <a:p>
            <a:pPr marL="285750" indent="-285750">
              <a:lnSpc>
                <a:spcPct val="150000"/>
              </a:lnSpc>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台中新光三越中港店</a:t>
            </a:r>
            <a:r>
              <a:rPr dirty="0">
                <a:latin typeface="Arial" panose="020B0604020202020204" pitchFamily="34" charset="0"/>
                <a:ea typeface="新細明體" panose="02020500000000000000" pitchFamily="18" charset="-120"/>
                <a:cs typeface="Arial" panose="020B0604020202020204" pitchFamily="34" charset="0"/>
              </a:rPr>
              <a:t>: </a:t>
            </a:r>
            <a:r>
              <a:rPr dirty="0">
                <a:latin typeface="Arial" panose="020B0604020202020204" pitchFamily="34" charset="0"/>
                <a:ea typeface="新細明體" panose="02020500000000000000" pitchFamily="18" charset="-120"/>
                <a:cs typeface="Arial" panose="020B0604020202020204" pitchFamily="34" charset="0"/>
                <a:sym typeface="Helvetica"/>
              </a:rPr>
              <a:t>台中市西屯區台灣大道三段</a:t>
            </a:r>
            <a:r>
              <a:rPr dirty="0">
                <a:latin typeface="Arial" panose="020B0604020202020204" pitchFamily="34" charset="0"/>
                <a:ea typeface="新細明體" panose="02020500000000000000" pitchFamily="18" charset="-120"/>
                <a:cs typeface="Arial" panose="020B0604020202020204" pitchFamily="34" charset="0"/>
              </a:rPr>
              <a:t>301</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2</a:t>
            </a:r>
            <a:r>
              <a:rPr dirty="0">
                <a:latin typeface="Arial" panose="020B0604020202020204" pitchFamily="34" charset="0"/>
                <a:ea typeface="新細明體" panose="02020500000000000000" pitchFamily="18" charset="-120"/>
                <a:cs typeface="Arial" panose="020B0604020202020204" pitchFamily="34" charset="0"/>
                <a:sym typeface="Helvetica"/>
              </a:rPr>
              <a:t>樓</a:t>
            </a:r>
            <a:endParaRPr lang="en-US"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nSpc>
                <a:spcPct val="150000"/>
              </a:lnSpc>
              <a:buSzPct val="100000"/>
              <a:buChar char="➢"/>
              <a:defRPr sz="2200">
                <a:latin typeface="Arial"/>
                <a:ea typeface="Arial"/>
                <a:cs typeface="Arial"/>
                <a:sym typeface="Arial"/>
              </a:defRPr>
            </a:pP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台南新光三越西門新天地店</a:t>
            </a:r>
            <a:r>
              <a:rPr lang="en-US" altLang="zh-TW" dirty="0">
                <a:latin typeface="Arial" panose="020B0604020202020204" pitchFamily="34" charset="0"/>
                <a:ea typeface="新細明體" panose="02020500000000000000" pitchFamily="18" charset="-120"/>
                <a:cs typeface="Arial" panose="020B0604020202020204" pitchFamily="34" charset="0"/>
              </a:rPr>
              <a:t>: </a:t>
            </a:r>
            <a:r>
              <a:rPr lang="zh-TW" altLang="en-US" dirty="0">
                <a:latin typeface="Arial" panose="020B0604020202020204" pitchFamily="34" charset="0"/>
                <a:ea typeface="新細明體" panose="02020500000000000000" pitchFamily="18" charset="-120"/>
                <a:cs typeface="Arial" panose="020B0604020202020204" pitchFamily="34" charset="0"/>
              </a:rPr>
              <a:t>台南市中西區西門路一段</a:t>
            </a:r>
            <a:r>
              <a:rPr lang="en-US" altLang="zh-TW" dirty="0">
                <a:latin typeface="Arial" panose="020B0604020202020204" pitchFamily="34" charset="0"/>
                <a:ea typeface="新細明體" panose="02020500000000000000" pitchFamily="18" charset="-120"/>
                <a:cs typeface="Arial" panose="020B0604020202020204" pitchFamily="34" charset="0"/>
              </a:rPr>
              <a:t>658</a:t>
            </a:r>
            <a:r>
              <a:rPr lang="zh-TW" altLang="en-US" dirty="0">
                <a:latin typeface="Arial" panose="020B0604020202020204" pitchFamily="34" charset="0"/>
                <a:ea typeface="新細明體" panose="02020500000000000000" pitchFamily="18" charset="-120"/>
                <a:cs typeface="Arial" panose="020B0604020202020204" pitchFamily="34" charset="0"/>
              </a:rPr>
              <a:t>號</a:t>
            </a:r>
            <a:r>
              <a:rPr lang="en-US" altLang="zh-TW" dirty="0">
                <a:latin typeface="Arial" panose="020B0604020202020204" pitchFamily="34" charset="0"/>
                <a:ea typeface="新細明體" panose="02020500000000000000" pitchFamily="18" charset="-120"/>
                <a:cs typeface="Arial" panose="020B0604020202020204" pitchFamily="34" charset="0"/>
              </a:rPr>
              <a:t>1</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樓</a:t>
            </a:r>
            <a:endParaRPr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nSpc>
                <a:spcPct val="150000"/>
              </a:lnSpc>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高雄漢神巨蛋店</a:t>
            </a:r>
            <a:r>
              <a:rPr dirty="0">
                <a:latin typeface="Arial" panose="020B0604020202020204" pitchFamily="34" charset="0"/>
                <a:ea typeface="新細明體" panose="02020500000000000000" pitchFamily="18" charset="-120"/>
                <a:cs typeface="Arial" panose="020B0604020202020204" pitchFamily="34" charset="0"/>
              </a:rPr>
              <a:t>: </a:t>
            </a:r>
            <a:r>
              <a:rPr dirty="0">
                <a:latin typeface="Arial" panose="020B0604020202020204" pitchFamily="34" charset="0"/>
                <a:ea typeface="新細明體" panose="02020500000000000000" pitchFamily="18" charset="-120"/>
                <a:cs typeface="Arial" panose="020B0604020202020204" pitchFamily="34" charset="0"/>
                <a:sym typeface="Helvetica"/>
              </a:rPr>
              <a:t>高雄市左營區博愛二路</a:t>
            </a:r>
            <a:r>
              <a:rPr dirty="0">
                <a:latin typeface="Arial" panose="020B0604020202020204" pitchFamily="34" charset="0"/>
                <a:ea typeface="新細明體" panose="02020500000000000000" pitchFamily="18" charset="-120"/>
                <a:cs typeface="Arial" panose="020B0604020202020204" pitchFamily="34" charset="0"/>
              </a:rPr>
              <a:t>777</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lang="en-US" dirty="0">
                <a:latin typeface="Arial" panose="020B0604020202020204" pitchFamily="34" charset="0"/>
                <a:ea typeface="新細明體" panose="02020500000000000000" pitchFamily="18" charset="-120"/>
                <a:cs typeface="Arial" panose="020B0604020202020204" pitchFamily="34" charset="0"/>
              </a:rPr>
              <a:t>3</a:t>
            </a:r>
            <a:r>
              <a:rPr dirty="0">
                <a:latin typeface="Arial" panose="020B0604020202020204" pitchFamily="34" charset="0"/>
                <a:ea typeface="新細明體" panose="02020500000000000000" pitchFamily="18" charset="-120"/>
                <a:cs typeface="Arial" panose="020B0604020202020204" pitchFamily="34" charset="0"/>
                <a:sym typeface="Helvetica"/>
              </a:rPr>
              <a:t>樓</a:t>
            </a:r>
            <a:r>
              <a:rPr sz="1800" dirty="0">
                <a:latin typeface="Arial" panose="020B0604020202020204" pitchFamily="34" charset="0"/>
                <a:ea typeface="新細明體" panose="02020500000000000000" pitchFamily="18" charset="-120"/>
                <a:cs typeface="Arial" panose="020B0604020202020204" pitchFamily="34" charset="0"/>
                <a:sym typeface="Helvetica"/>
              </a:rPr>
              <a:t>	</a:t>
            </a:r>
          </a:p>
          <a:p>
            <a:pPr>
              <a:lnSpc>
                <a:spcPct val="150000"/>
              </a:lnSpc>
            </a:pPr>
            <a:r>
              <a:rPr dirty="0"/>
              <a:t>	</a:t>
            </a:r>
          </a:p>
        </p:txBody>
      </p:sp>
      <p:pic>
        <p:nvPicPr>
          <p:cNvPr id="559" name="Picture 2" descr="Picture 2"/>
          <p:cNvPicPr>
            <a:picLocks noChangeAspect="1"/>
          </p:cNvPicPr>
          <p:nvPr/>
        </p:nvPicPr>
        <p:blipFill>
          <a:blip r:embed="rId2"/>
          <a:srcRect l="50410" t="68325" r="35572" b="28358"/>
          <a:stretch>
            <a:fillRect/>
          </a:stretch>
        </p:blipFill>
        <p:spPr>
          <a:xfrm>
            <a:off x="3309949" y="4586890"/>
            <a:ext cx="2452093" cy="362638"/>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0" name="Picture 5" descr="Picture 5"/>
          <p:cNvPicPr>
            <a:picLocks noChangeAspect="1"/>
          </p:cNvPicPr>
          <p:nvPr/>
        </p:nvPicPr>
        <p:blipFill>
          <a:blip r:embed="rId3"/>
          <a:srcRect l="26617" t="46435" r="44030" b="42454"/>
          <a:stretch>
            <a:fillRect/>
          </a:stretch>
        </p:blipFill>
        <p:spPr>
          <a:xfrm>
            <a:off x="3260907" y="2261570"/>
            <a:ext cx="2622186" cy="620362"/>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2" name="標題 1"/>
          <p:cNvSpPr txBox="1">
            <a:spLocks noGrp="1"/>
          </p:cNvSpPr>
          <p:nvPr>
            <p:ph type="title"/>
          </p:nvPr>
        </p:nvSpPr>
        <p:spPr>
          <a:prstGeom prst="rect">
            <a:avLst/>
          </a:prstGeom>
        </p:spPr>
        <p:txBody>
          <a:bodyPr/>
          <a:lstStyle>
            <a:lvl1pPr>
              <a:defRPr sz="2800" b="1"/>
            </a:lvl1pPr>
          </a:lstStyle>
          <a:p>
            <a:r>
              <a:t>品牌簡介</a:t>
            </a:r>
          </a:p>
        </p:txBody>
      </p:sp>
      <p:sp>
        <p:nvSpPr>
          <p:cNvPr id="573" name="矩形 3"/>
          <p:cNvSpPr txBox="1"/>
          <p:nvPr/>
        </p:nvSpPr>
        <p:spPr>
          <a:xfrm>
            <a:off x="1017318" y="915565"/>
            <a:ext cx="7177447" cy="29546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r>
              <a:rPr lang="en-US" altLang="zh-TW" sz="2200" dirty="0">
                <a:latin typeface="Arial" panose="020B0604020202020204" pitchFamily="34" charset="0"/>
                <a:ea typeface="新細明體" panose="02020500000000000000" pitchFamily="18" charset="-120"/>
                <a:cs typeface="Arial" panose="020B0604020202020204" pitchFamily="34" charset="0"/>
              </a:rPr>
              <a:t>ASPORT </a:t>
            </a:r>
            <a:r>
              <a:rPr lang="zh-TW" altLang="zh-TW" sz="2200" dirty="0">
                <a:latin typeface="Arial" panose="020B0604020202020204" pitchFamily="34" charset="0"/>
                <a:ea typeface="新細明體" panose="02020500000000000000" pitchFamily="18" charset="-120"/>
                <a:cs typeface="Arial" panose="020B0604020202020204" pitchFamily="34" charset="0"/>
              </a:rPr>
              <a:t>是源於時尚運動風潮的概念複合式運動精品品牌，致力推廣風靡全球的運動風尚，</a:t>
            </a:r>
            <a:endParaRPr lang="en-US" altLang="zh-TW" sz="2200" dirty="0">
              <a:latin typeface="Arial" panose="020B0604020202020204" pitchFamily="34" charset="0"/>
              <a:ea typeface="新細明體" panose="02020500000000000000" pitchFamily="18" charset="-120"/>
              <a:cs typeface="Arial" panose="020B0604020202020204" pitchFamily="34" charset="0"/>
            </a:endParaRPr>
          </a:p>
          <a:p>
            <a:r>
              <a:rPr lang="zh-TW" altLang="zh-TW" sz="2200" dirty="0">
                <a:latin typeface="Arial" panose="020B0604020202020204" pitchFamily="34" charset="0"/>
                <a:ea typeface="新細明體" panose="02020500000000000000" pitchFamily="18" charset="-120"/>
                <a:cs typeface="Arial" panose="020B0604020202020204" pitchFamily="34" charset="0"/>
              </a:rPr>
              <a:t>以</a:t>
            </a:r>
            <a:r>
              <a:rPr lang="en-US" altLang="zh-TW" sz="2200" dirty="0">
                <a:latin typeface="Arial" panose="020B0604020202020204" pitchFamily="34" charset="0"/>
                <a:ea typeface="新細明體" panose="02020500000000000000" pitchFamily="18" charset="-120"/>
                <a:cs typeface="Arial" panose="020B0604020202020204" pitchFamily="34" charset="0"/>
              </a:rPr>
              <a:t> FASHION</a:t>
            </a:r>
            <a:r>
              <a:rPr lang="zh-TW" altLang="zh-TW" sz="2200" dirty="0">
                <a:latin typeface="Arial" panose="020B0604020202020204" pitchFamily="34" charset="0"/>
                <a:ea typeface="新細明體" panose="02020500000000000000" pitchFamily="18" charset="-120"/>
                <a:cs typeface="Arial" panose="020B0604020202020204" pitchFamily="34" charset="0"/>
              </a:rPr>
              <a:t>、</a:t>
            </a:r>
            <a:r>
              <a:rPr lang="en-US" altLang="zh-TW" sz="2200" dirty="0">
                <a:latin typeface="Arial" panose="020B0604020202020204" pitchFamily="34" charset="0"/>
                <a:ea typeface="新細明體" panose="02020500000000000000" pitchFamily="18" charset="-120"/>
                <a:cs typeface="Arial" panose="020B0604020202020204" pitchFamily="34" charset="0"/>
              </a:rPr>
              <a:t>WELLNESS</a:t>
            </a:r>
            <a:r>
              <a:rPr lang="zh-TW" altLang="zh-TW" sz="2200" dirty="0">
                <a:latin typeface="Arial" panose="020B0604020202020204" pitchFamily="34" charset="0"/>
                <a:ea typeface="新細明體" panose="02020500000000000000" pitchFamily="18" charset="-120"/>
                <a:cs typeface="Arial" panose="020B0604020202020204" pitchFamily="34" charset="0"/>
              </a:rPr>
              <a:t>、</a:t>
            </a:r>
            <a:r>
              <a:rPr lang="en-US" altLang="zh-TW" sz="2200" dirty="0">
                <a:latin typeface="Arial" panose="020B0604020202020204" pitchFamily="34" charset="0"/>
                <a:ea typeface="新細明體" panose="02020500000000000000" pitchFamily="18" charset="-120"/>
                <a:cs typeface="Arial" panose="020B0604020202020204" pitchFamily="34" charset="0"/>
              </a:rPr>
              <a:t>FITNESS </a:t>
            </a:r>
            <a:r>
              <a:rPr lang="zh-TW" altLang="zh-TW" sz="2200" dirty="0">
                <a:latin typeface="Arial" panose="020B0604020202020204" pitchFamily="34" charset="0"/>
                <a:ea typeface="新細明體" panose="02020500000000000000" pitchFamily="18" charset="-120"/>
                <a:cs typeface="Arial" panose="020B0604020202020204" pitchFamily="34" charset="0"/>
              </a:rPr>
              <a:t>三大選品面向塑造兼具自信與活力的生活美學。</a:t>
            </a:r>
          </a:p>
          <a:p>
            <a:endParaRPr lang="en-US" altLang="zh-TW" sz="1000" dirty="0">
              <a:latin typeface="Arial" panose="020B0604020202020204" pitchFamily="34" charset="0"/>
              <a:ea typeface="新細明體" panose="02020500000000000000" pitchFamily="18" charset="-120"/>
              <a:cs typeface="Arial" panose="020B0604020202020204" pitchFamily="34" charset="0"/>
            </a:endParaRPr>
          </a:p>
          <a:p>
            <a:r>
              <a:rPr lang="zh-TW" altLang="zh-TW" sz="2200" dirty="0">
                <a:latin typeface="Arial" panose="020B0604020202020204" pitchFamily="34" charset="0"/>
                <a:ea typeface="新細明體" panose="02020500000000000000" pitchFamily="18" charset="-120"/>
                <a:cs typeface="Arial" panose="020B0604020202020204" pitchFamily="34" charset="0"/>
              </a:rPr>
              <a:t>自</a:t>
            </a:r>
            <a:r>
              <a:rPr lang="en-US" altLang="zh-TW" sz="2200" dirty="0">
                <a:latin typeface="Arial" panose="020B0604020202020204" pitchFamily="34" charset="0"/>
                <a:ea typeface="新細明體" panose="02020500000000000000" pitchFamily="18" charset="-120"/>
                <a:cs typeface="Arial" panose="020B0604020202020204" pitchFamily="34" charset="0"/>
              </a:rPr>
              <a:t> 2016 </a:t>
            </a:r>
            <a:r>
              <a:rPr lang="zh-TW" altLang="zh-TW" sz="2200" dirty="0">
                <a:latin typeface="Arial" panose="020B0604020202020204" pitchFamily="34" charset="0"/>
                <a:ea typeface="新細明體" panose="02020500000000000000" pitchFamily="18" charset="-120"/>
                <a:cs typeface="Arial" panose="020B0604020202020204" pitchFamily="34" charset="0"/>
              </a:rPr>
              <a:t>年大安旗艦店開幕，持續引進歐美潮流前沿的運動時裝，以多元時尚的運動及休閒風格，為消費者帶來更多屬於運動服飾的語境。</a:t>
            </a:r>
          </a:p>
          <a:p>
            <a:pPr>
              <a:defRPr sz="2200">
                <a:latin typeface="Arial"/>
                <a:ea typeface="Arial"/>
                <a:cs typeface="Arial"/>
                <a:sym typeface="Arial"/>
              </a:defRPr>
            </a:pPr>
            <a:endParaRPr sz="2200" dirty="0">
              <a:latin typeface="Arial" panose="020B0604020202020204" pitchFamily="34" charset="0"/>
              <a:ea typeface="新細明體" panose="02020500000000000000" pitchFamily="18" charset="-120"/>
              <a:cs typeface="Arial" panose="020B0604020202020204" pitchFamily="34" charset="0"/>
              <a:sym typeface="Helvetica"/>
            </a:endParaRPr>
          </a:p>
        </p:txBody>
      </p:sp>
      <p:pic>
        <p:nvPicPr>
          <p:cNvPr id="3" name="Picture 5" descr="Picture 5">
            <a:extLst>
              <a:ext uri="{FF2B5EF4-FFF2-40B4-BE49-F238E27FC236}">
                <a16:creationId xmlns:a16="http://schemas.microsoft.com/office/drawing/2014/main" id="{7AB470C9-9D5C-1437-5483-37E043F66775}"/>
              </a:ext>
            </a:extLst>
          </p:cNvPr>
          <p:cNvPicPr>
            <a:picLocks noChangeAspect="1"/>
          </p:cNvPicPr>
          <p:nvPr/>
        </p:nvPicPr>
        <p:blipFill>
          <a:blip r:embed="rId3"/>
          <a:srcRect l="26617" t="46435" r="44030" b="42454"/>
          <a:stretch>
            <a:fillRect/>
          </a:stretch>
        </p:blipFill>
        <p:spPr>
          <a:xfrm>
            <a:off x="4079630" y="4666120"/>
            <a:ext cx="984739" cy="232972"/>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標題 1"/>
          <p:cNvSpPr txBox="1">
            <a:spLocks noGrp="1"/>
          </p:cNvSpPr>
          <p:nvPr>
            <p:ph type="title"/>
          </p:nvPr>
        </p:nvSpPr>
        <p:spPr>
          <a:prstGeom prst="rect">
            <a:avLst/>
          </a:prstGeom>
          <a:solidFill>
            <a:schemeClr val="bg1"/>
          </a:solidFill>
        </p:spPr>
        <p:txBody>
          <a:bodyPr/>
          <a:lstStyle>
            <a:lvl1pPr>
              <a:defRPr sz="2800" b="1"/>
            </a:lvl1pPr>
          </a:lstStyle>
          <a:p>
            <a:r>
              <a:rPr dirty="0" err="1"/>
              <a:t>門市照片</a:t>
            </a:r>
            <a:endParaRPr dirty="0"/>
          </a:p>
        </p:txBody>
      </p:sp>
      <p:pic>
        <p:nvPicPr>
          <p:cNvPr id="580" name="圖片 2" descr="圖片 2"/>
          <p:cNvPicPr>
            <a:picLocks noChangeAspect="1"/>
          </p:cNvPicPr>
          <p:nvPr/>
        </p:nvPicPr>
        <p:blipFill rotWithShape="1">
          <a:blip r:embed="rId3"/>
          <a:srcRect l="11061" r="8513" b="56"/>
          <a:stretch/>
        </p:blipFill>
        <p:spPr>
          <a:xfrm>
            <a:off x="661291" y="2752681"/>
            <a:ext cx="2554047" cy="1505683"/>
          </a:xfrm>
          <a:prstGeom prst="rect">
            <a:avLst/>
          </a:prstGeom>
          <a:ln w="12700">
            <a:miter lim="400000"/>
          </a:ln>
        </p:spPr>
      </p:pic>
      <p:pic>
        <p:nvPicPr>
          <p:cNvPr id="3" name="Picture 5" descr="Picture 5">
            <a:extLst>
              <a:ext uri="{FF2B5EF4-FFF2-40B4-BE49-F238E27FC236}">
                <a16:creationId xmlns:a16="http://schemas.microsoft.com/office/drawing/2014/main" id="{79CEC565-4FFB-7335-C339-FD5EF9F3EE0B}"/>
              </a:ext>
            </a:extLst>
          </p:cNvPr>
          <p:cNvPicPr>
            <a:picLocks noChangeAspect="1"/>
          </p:cNvPicPr>
          <p:nvPr/>
        </p:nvPicPr>
        <p:blipFill>
          <a:blip r:embed="rId4"/>
          <a:srcRect l="26617" t="46435" r="44030" b="42454"/>
          <a:stretch>
            <a:fillRect/>
          </a:stretch>
        </p:blipFill>
        <p:spPr>
          <a:xfrm>
            <a:off x="4079630" y="4666120"/>
            <a:ext cx="984739" cy="232972"/>
          </a:xfrm>
          <a:prstGeom prst="rect">
            <a:avLst/>
          </a:prstGeom>
          <a:ln w="12700">
            <a:miter lim="400000"/>
          </a:ln>
        </p:spPr>
      </p:pic>
      <p:pic>
        <p:nvPicPr>
          <p:cNvPr id="12" name="圖片 11" descr="一張含有 建築, 戶外, 街道, 商店 的圖片&#10;&#10;自動產生的描述">
            <a:extLst>
              <a:ext uri="{FF2B5EF4-FFF2-40B4-BE49-F238E27FC236}">
                <a16:creationId xmlns:a16="http://schemas.microsoft.com/office/drawing/2014/main" id="{5FCFA53B-7A2F-2324-F0B3-ACFF238842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0741" y="1104151"/>
            <a:ext cx="2552137" cy="1548296"/>
          </a:xfrm>
          <a:prstGeom prst="rect">
            <a:avLst/>
          </a:prstGeom>
        </p:spPr>
      </p:pic>
      <p:pic>
        <p:nvPicPr>
          <p:cNvPr id="14" name="圖片 13" descr="一張含有 建築, 門, 文字, 屬性 的圖片&#10;&#10;自動產生的描述">
            <a:extLst>
              <a:ext uri="{FF2B5EF4-FFF2-40B4-BE49-F238E27FC236}">
                <a16:creationId xmlns:a16="http://schemas.microsoft.com/office/drawing/2014/main" id="{D24A7729-8225-83B3-72E2-49291D779C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291" y="1104151"/>
            <a:ext cx="2554046" cy="1549455"/>
          </a:xfrm>
          <a:prstGeom prst="rect">
            <a:avLst/>
          </a:prstGeom>
        </p:spPr>
      </p:pic>
      <p:pic>
        <p:nvPicPr>
          <p:cNvPr id="5" name="圖片 4" descr="一張含有 室內, 牆, 博物館, 服裝 的圖片&#10;&#10;AI 產生的內容可能不正確。">
            <a:extLst>
              <a:ext uri="{FF2B5EF4-FFF2-40B4-BE49-F238E27FC236}">
                <a16:creationId xmlns:a16="http://schemas.microsoft.com/office/drawing/2014/main" id="{2CA6C1A8-CD5B-F5A2-B458-6A703BED1AA7}"/>
              </a:ext>
            </a:extLst>
          </p:cNvPr>
          <p:cNvPicPr>
            <a:picLocks noChangeAspect="1"/>
          </p:cNvPicPr>
          <p:nvPr/>
        </p:nvPicPr>
        <p:blipFill>
          <a:blip r:embed="rId7" cstate="print">
            <a:extLst>
              <a:ext uri="{28A0092B-C50C-407E-A947-70E740481C1C}">
                <a14:useLocalDpi xmlns:a14="http://schemas.microsoft.com/office/drawing/2010/main" val="0"/>
              </a:ext>
            </a:extLst>
          </a:blip>
          <a:srcRect l="2653" t="4908" r="2327" b="4771"/>
          <a:stretch>
            <a:fillRect/>
          </a:stretch>
        </p:blipFill>
        <p:spPr>
          <a:xfrm>
            <a:off x="5998282" y="1097801"/>
            <a:ext cx="2425047" cy="1550662"/>
          </a:xfrm>
          <a:prstGeom prst="rect">
            <a:avLst/>
          </a:prstGeom>
        </p:spPr>
      </p:pic>
      <p:pic>
        <p:nvPicPr>
          <p:cNvPr id="13" name="圖片 12" descr="一張含有 服裝, 室內, 潔淨, 人員 的圖片&#10;&#10;AI 產生的內容可能不正確。">
            <a:extLst>
              <a:ext uri="{FF2B5EF4-FFF2-40B4-BE49-F238E27FC236}">
                <a16:creationId xmlns:a16="http://schemas.microsoft.com/office/drawing/2014/main" id="{1C1D3C6A-D9C2-E60B-E999-7DF4925661DA}"/>
              </a:ext>
            </a:extLst>
          </p:cNvPr>
          <p:cNvPicPr>
            <a:picLocks noChangeAspect="1"/>
          </p:cNvPicPr>
          <p:nvPr/>
        </p:nvPicPr>
        <p:blipFill>
          <a:blip r:embed="rId8" cstate="print">
            <a:extLst>
              <a:ext uri="{28A0092B-C50C-407E-A947-70E740481C1C}">
                <a14:useLocalDpi xmlns:a14="http://schemas.microsoft.com/office/drawing/2010/main" val="0"/>
              </a:ext>
            </a:extLst>
          </a:blip>
          <a:srcRect t="2478" r="2623" b="7726"/>
          <a:stretch>
            <a:fillRect/>
          </a:stretch>
        </p:blipFill>
        <p:spPr>
          <a:xfrm>
            <a:off x="6001995" y="2752681"/>
            <a:ext cx="2425047" cy="1505683"/>
          </a:xfrm>
          <a:prstGeom prst="rect">
            <a:avLst/>
          </a:prstGeom>
        </p:spPr>
      </p:pic>
      <p:pic>
        <p:nvPicPr>
          <p:cNvPr id="16" name="圖片 15" descr="一張含有 室內, 精品店, 足部穿著, 直銷商店 的圖片&#10;&#10;AI 產生的內容可能不正確。">
            <a:extLst>
              <a:ext uri="{FF2B5EF4-FFF2-40B4-BE49-F238E27FC236}">
                <a16:creationId xmlns:a16="http://schemas.microsoft.com/office/drawing/2014/main" id="{D9D93D8A-0525-112E-292C-E65073D3AD41}"/>
              </a:ext>
            </a:extLst>
          </p:cNvPr>
          <p:cNvPicPr>
            <a:picLocks noChangeAspect="1"/>
          </p:cNvPicPr>
          <p:nvPr/>
        </p:nvPicPr>
        <p:blipFill>
          <a:blip r:embed="rId9" cstate="print">
            <a:extLst>
              <a:ext uri="{28A0092B-C50C-407E-A947-70E740481C1C}">
                <a14:useLocalDpi xmlns:a14="http://schemas.microsoft.com/office/drawing/2010/main" val="0"/>
              </a:ext>
            </a:extLst>
          </a:blip>
          <a:srcRect l="-1" t="2236" r="667" b="8697"/>
          <a:stretch>
            <a:fillRect/>
          </a:stretch>
        </p:blipFill>
        <p:spPr>
          <a:xfrm>
            <a:off x="3330742" y="2752681"/>
            <a:ext cx="2552136" cy="1507816"/>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標題 1"/>
          <p:cNvSpPr txBox="1">
            <a:spLocks noGrp="1"/>
          </p:cNvSpPr>
          <p:nvPr>
            <p:ph type="title"/>
          </p:nvPr>
        </p:nvSpPr>
        <p:spPr>
          <a:prstGeom prst="rect">
            <a:avLst/>
          </a:prstGeom>
          <a:solidFill>
            <a:schemeClr val="bg1"/>
          </a:solidFill>
        </p:spPr>
        <p:txBody>
          <a:bodyPr/>
          <a:lstStyle>
            <a:lvl1pPr>
              <a:defRPr sz="2800" b="1"/>
            </a:lvl1pPr>
          </a:lstStyle>
          <a:p>
            <a:r>
              <a:rPr dirty="0" err="1"/>
              <a:t>門市資訊</a:t>
            </a:r>
            <a:endParaRPr dirty="0"/>
          </a:p>
        </p:txBody>
      </p:sp>
      <p:sp>
        <p:nvSpPr>
          <p:cNvPr id="576" name="矩形 4"/>
          <p:cNvSpPr txBox="1"/>
          <p:nvPr/>
        </p:nvSpPr>
        <p:spPr>
          <a:xfrm>
            <a:off x="1092695" y="1140008"/>
            <a:ext cx="7943348" cy="267765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marL="285750" indent="-285750" algn="just">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大安旗艦店</a:t>
            </a:r>
            <a:r>
              <a:rPr dirty="0">
                <a:latin typeface="Arial" panose="020B0604020202020204" pitchFamily="34" charset="0"/>
                <a:ea typeface="新細明體" panose="02020500000000000000" pitchFamily="18" charset="-120"/>
                <a:cs typeface="Arial" panose="020B0604020202020204" pitchFamily="34" charset="0"/>
              </a:rPr>
              <a:t>: </a:t>
            </a:r>
            <a:r>
              <a:rPr dirty="0">
                <a:latin typeface="Arial" panose="020B0604020202020204" pitchFamily="34" charset="0"/>
                <a:ea typeface="新細明體" panose="02020500000000000000" pitchFamily="18" charset="-120"/>
                <a:cs typeface="Arial" panose="020B0604020202020204" pitchFamily="34" charset="0"/>
                <a:sym typeface="Helvetica"/>
              </a:rPr>
              <a:t>台北市大安區仁愛路四段</a:t>
            </a:r>
            <a:r>
              <a:rPr dirty="0">
                <a:latin typeface="Arial" panose="020B0604020202020204" pitchFamily="34" charset="0"/>
                <a:ea typeface="新細明體" panose="02020500000000000000" pitchFamily="18" charset="-120"/>
                <a:cs typeface="Arial" panose="020B0604020202020204" pitchFamily="34" charset="0"/>
              </a:rPr>
              <a:t>71</a:t>
            </a:r>
            <a:r>
              <a:rPr dirty="0">
                <a:latin typeface="Arial" panose="020B0604020202020204" pitchFamily="34" charset="0"/>
                <a:ea typeface="新細明體" panose="02020500000000000000" pitchFamily="18" charset="-120"/>
                <a:cs typeface="Arial" panose="020B0604020202020204" pitchFamily="34" charset="0"/>
                <a:sym typeface="Helvetica"/>
              </a:rPr>
              <a:t>巷</a:t>
            </a:r>
            <a:r>
              <a:rPr dirty="0">
                <a:latin typeface="Arial" panose="020B0604020202020204" pitchFamily="34" charset="0"/>
                <a:ea typeface="新細明體" panose="02020500000000000000" pitchFamily="18" charset="-120"/>
                <a:cs typeface="Arial" panose="020B0604020202020204" pitchFamily="34" charset="0"/>
              </a:rPr>
              <a:t>17</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1</a:t>
            </a:r>
            <a:r>
              <a:rPr dirty="0">
                <a:latin typeface="Arial" panose="020B0604020202020204" pitchFamily="34" charset="0"/>
                <a:ea typeface="新細明體" panose="02020500000000000000" pitchFamily="18" charset="-120"/>
                <a:cs typeface="Arial" panose="020B0604020202020204" pitchFamily="34" charset="0"/>
                <a:sym typeface="Helvetica"/>
              </a:rPr>
              <a:t>樓</a:t>
            </a:r>
          </a:p>
          <a:p>
            <a:pPr marL="285750" indent="-285750" algn="just">
              <a:buSzPct val="100000"/>
              <a:buChar char="➢"/>
              <a:defRPr sz="1000">
                <a:latin typeface="Arial"/>
                <a:ea typeface="Arial"/>
                <a:cs typeface="Arial"/>
                <a:sym typeface="Arial"/>
              </a:defRPr>
            </a:pPr>
            <a:endParaRPr sz="500"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天母忠誠店</a:t>
            </a:r>
            <a:r>
              <a:rPr dirty="0">
                <a:latin typeface="Arial" panose="020B0604020202020204" pitchFamily="34" charset="0"/>
                <a:ea typeface="新細明體" panose="02020500000000000000" pitchFamily="18" charset="-120"/>
                <a:cs typeface="Arial" panose="020B0604020202020204" pitchFamily="34" charset="0"/>
              </a:rPr>
              <a:t>:</a:t>
            </a:r>
            <a:r>
              <a:rPr dirty="0">
                <a:latin typeface="Arial" panose="020B0604020202020204" pitchFamily="34" charset="0"/>
                <a:ea typeface="新細明體" panose="02020500000000000000" pitchFamily="18" charset="-120"/>
                <a:cs typeface="Arial" panose="020B0604020202020204" pitchFamily="34" charset="0"/>
                <a:sym typeface="Helvetica"/>
              </a:rPr>
              <a:t> 台北市士林區忠誠路二段</a:t>
            </a:r>
            <a:r>
              <a:rPr dirty="0">
                <a:latin typeface="Arial" panose="020B0604020202020204" pitchFamily="34" charset="0"/>
                <a:ea typeface="新細明體" panose="02020500000000000000" pitchFamily="18" charset="-120"/>
                <a:cs typeface="Arial" panose="020B0604020202020204" pitchFamily="34" charset="0"/>
              </a:rPr>
              <a:t>188</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1</a:t>
            </a:r>
            <a:r>
              <a:rPr dirty="0">
                <a:latin typeface="Arial" panose="020B0604020202020204" pitchFamily="34" charset="0"/>
                <a:ea typeface="新細明體" panose="02020500000000000000" pitchFamily="18" charset="-120"/>
                <a:cs typeface="Arial" panose="020B0604020202020204" pitchFamily="34" charset="0"/>
                <a:sym typeface="Helvetica"/>
              </a:rPr>
              <a:t>樓</a:t>
            </a:r>
          </a:p>
          <a:p>
            <a:pPr marL="285750" indent="-285750" algn="just">
              <a:buSzPct val="100000"/>
              <a:buChar char="➢"/>
              <a:defRPr sz="1000">
                <a:latin typeface="Arial"/>
                <a:ea typeface="Arial"/>
                <a:cs typeface="Arial"/>
                <a:sym typeface="Arial"/>
              </a:defRPr>
            </a:pPr>
            <a:endParaRPr sz="500"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微風廣場店</a:t>
            </a:r>
            <a:r>
              <a:rPr dirty="0">
                <a:latin typeface="Arial" panose="020B0604020202020204" pitchFamily="34" charset="0"/>
                <a:ea typeface="新細明體" panose="02020500000000000000" pitchFamily="18" charset="-120"/>
                <a:cs typeface="Arial" panose="020B0604020202020204" pitchFamily="34" charset="0"/>
              </a:rPr>
              <a:t>:</a:t>
            </a:r>
            <a:r>
              <a:rPr dirty="0">
                <a:latin typeface="Arial" panose="020B0604020202020204" pitchFamily="34" charset="0"/>
                <a:ea typeface="新細明體" panose="02020500000000000000" pitchFamily="18" charset="-120"/>
                <a:cs typeface="Arial" panose="020B0604020202020204" pitchFamily="34" charset="0"/>
                <a:sym typeface="Helvetica"/>
              </a:rPr>
              <a:t> 台北市松山區復興南路一段</a:t>
            </a:r>
            <a:r>
              <a:rPr dirty="0">
                <a:latin typeface="Arial" panose="020B0604020202020204" pitchFamily="34" charset="0"/>
                <a:ea typeface="新細明體" panose="02020500000000000000" pitchFamily="18" charset="-120"/>
                <a:cs typeface="Arial" panose="020B0604020202020204" pitchFamily="34" charset="0"/>
              </a:rPr>
              <a:t>39</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G</a:t>
            </a:r>
            <a:r>
              <a:rPr dirty="0">
                <a:latin typeface="Arial" panose="020B0604020202020204" pitchFamily="34" charset="0"/>
                <a:ea typeface="新細明體" panose="02020500000000000000" pitchFamily="18" charset="-120"/>
                <a:cs typeface="Arial" panose="020B0604020202020204" pitchFamily="34" charset="0"/>
                <a:sym typeface="Helvetica"/>
              </a:rPr>
              <a:t>樓</a:t>
            </a:r>
          </a:p>
          <a:p>
            <a:pPr algn="just">
              <a:buSzPct val="100000"/>
              <a:defRPr sz="2200">
                <a:latin typeface="Arial"/>
                <a:ea typeface="Arial"/>
                <a:cs typeface="Arial"/>
                <a:sym typeface="Arial"/>
              </a:defRPr>
            </a:pPr>
            <a:endParaRPr lang="zh-TW" altLang="en-US" sz="500"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FontTx/>
              <a:buChar char="➢"/>
              <a:defRPr sz="2200">
                <a:latin typeface="Arial"/>
                <a:ea typeface="Arial"/>
                <a:cs typeface="Arial"/>
                <a:sym typeface="Arial"/>
              </a:defRPr>
            </a:pP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忠泰樂生活店</a:t>
            </a:r>
            <a:r>
              <a:rPr lang="en-US" altLang="zh-TW" dirty="0">
                <a:latin typeface="Arial" panose="020B0604020202020204" pitchFamily="34" charset="0"/>
                <a:ea typeface="新細明體" panose="02020500000000000000" pitchFamily="18" charset="-120"/>
                <a:cs typeface="Arial" panose="020B0604020202020204" pitchFamily="34" charset="0"/>
                <a:sym typeface="Helvetica"/>
              </a:rPr>
              <a:t>:</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 台北市中山區樂群三路</a:t>
            </a:r>
            <a:r>
              <a:rPr lang="en-US" altLang="zh-TW" dirty="0">
                <a:latin typeface="Arial" panose="020B0604020202020204" pitchFamily="34" charset="0"/>
                <a:ea typeface="新細明體" panose="02020500000000000000" pitchFamily="18" charset="-120"/>
                <a:cs typeface="Arial" panose="020B0604020202020204" pitchFamily="34" charset="0"/>
                <a:sym typeface="Helvetica"/>
              </a:rPr>
              <a:t>200</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號</a:t>
            </a:r>
            <a:r>
              <a:rPr lang="en-US" altLang="zh-TW" dirty="0">
                <a:latin typeface="Arial" panose="020B0604020202020204" pitchFamily="34" charset="0"/>
                <a:ea typeface="新細明體" panose="02020500000000000000" pitchFamily="18" charset="-120"/>
                <a:cs typeface="Arial" panose="020B0604020202020204" pitchFamily="34" charset="0"/>
                <a:sym typeface="Helvetica"/>
              </a:rPr>
              <a:t>1</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樓</a:t>
            </a:r>
          </a:p>
          <a:p>
            <a:pPr algn="just">
              <a:buSzPct val="100000"/>
              <a:defRPr sz="2200">
                <a:latin typeface="Arial"/>
                <a:ea typeface="Arial"/>
                <a:cs typeface="Arial"/>
                <a:sym typeface="Arial"/>
              </a:defRPr>
            </a:pPr>
            <a:endParaRPr sz="500"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新光三越信義</a:t>
            </a:r>
            <a:r>
              <a:rPr lang="en-US" altLang="zh-TW" dirty="0">
                <a:latin typeface="Arial" panose="020B0604020202020204" pitchFamily="34" charset="0"/>
                <a:ea typeface="新細明體" panose="02020500000000000000" pitchFamily="18" charset="-120"/>
                <a:cs typeface="Arial" panose="020B0604020202020204" pitchFamily="34" charset="0"/>
              </a:rPr>
              <a:t>A11</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店</a:t>
            </a:r>
            <a:r>
              <a:rPr lang="en-US" altLang="zh-TW" dirty="0">
                <a:latin typeface="Arial" panose="020B0604020202020204" pitchFamily="34" charset="0"/>
                <a:ea typeface="新細明體" panose="02020500000000000000" pitchFamily="18" charset="-120"/>
                <a:cs typeface="Arial" panose="020B0604020202020204" pitchFamily="34" charset="0"/>
              </a:rPr>
              <a:t>: </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台北市信義區松壽路</a:t>
            </a:r>
            <a:r>
              <a:rPr lang="en-US" altLang="zh-TW" dirty="0">
                <a:latin typeface="Arial" panose="020B0604020202020204" pitchFamily="34" charset="0"/>
                <a:ea typeface="新細明體" panose="02020500000000000000" pitchFamily="18" charset="-120"/>
                <a:cs typeface="Arial" panose="020B0604020202020204" pitchFamily="34" charset="0"/>
              </a:rPr>
              <a:t>11</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號</a:t>
            </a:r>
            <a:r>
              <a:rPr lang="en-US" altLang="zh-TW" dirty="0">
                <a:latin typeface="Arial" panose="020B0604020202020204" pitchFamily="34" charset="0"/>
                <a:ea typeface="新細明體" panose="02020500000000000000" pitchFamily="18" charset="-120"/>
                <a:cs typeface="Arial" panose="020B0604020202020204" pitchFamily="34" charset="0"/>
              </a:rPr>
              <a:t>1</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樓</a:t>
            </a:r>
          </a:p>
          <a:p>
            <a:pPr marL="285750" indent="-285750" algn="just">
              <a:buSzPct val="100000"/>
              <a:buChar char="➢"/>
              <a:defRPr sz="1000">
                <a:latin typeface="Arial"/>
                <a:ea typeface="Arial"/>
                <a:cs typeface="Arial"/>
                <a:sym typeface="Arial"/>
              </a:defRPr>
            </a:pPr>
            <a:endParaRPr sz="500"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新光三越台中店</a:t>
            </a:r>
            <a:r>
              <a:rPr dirty="0">
                <a:latin typeface="Arial" panose="020B0604020202020204" pitchFamily="34" charset="0"/>
                <a:ea typeface="新細明體" panose="02020500000000000000" pitchFamily="18" charset="-120"/>
                <a:cs typeface="Arial" panose="020B0604020202020204" pitchFamily="34" charset="0"/>
              </a:rPr>
              <a:t>:</a:t>
            </a:r>
            <a:r>
              <a:rPr dirty="0">
                <a:latin typeface="Arial" panose="020B0604020202020204" pitchFamily="34" charset="0"/>
                <a:ea typeface="新細明體" panose="02020500000000000000" pitchFamily="18" charset="-120"/>
                <a:cs typeface="Arial" panose="020B0604020202020204" pitchFamily="34" charset="0"/>
                <a:sym typeface="Helvetica"/>
              </a:rPr>
              <a:t> 台中市西屯區台灣大道三段</a:t>
            </a:r>
            <a:r>
              <a:rPr dirty="0">
                <a:latin typeface="Arial" panose="020B0604020202020204" pitchFamily="34" charset="0"/>
                <a:ea typeface="新細明體" panose="02020500000000000000" pitchFamily="18" charset="-120"/>
                <a:cs typeface="Arial" panose="020B0604020202020204" pitchFamily="34" charset="0"/>
              </a:rPr>
              <a:t>301</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3</a:t>
            </a:r>
            <a:r>
              <a:rPr dirty="0">
                <a:latin typeface="Arial" panose="020B0604020202020204" pitchFamily="34" charset="0"/>
                <a:ea typeface="新細明體" panose="02020500000000000000" pitchFamily="18" charset="-120"/>
                <a:cs typeface="Arial" panose="020B0604020202020204" pitchFamily="34" charset="0"/>
                <a:sym typeface="Helvetica"/>
              </a:rPr>
              <a:t>樓</a:t>
            </a:r>
          </a:p>
          <a:p>
            <a:pPr marL="285750" indent="-285750" algn="just">
              <a:buSzPct val="100000"/>
              <a:buChar char="➢"/>
              <a:defRPr sz="1000">
                <a:latin typeface="Arial"/>
                <a:ea typeface="Arial"/>
                <a:cs typeface="Arial"/>
                <a:sym typeface="Arial"/>
              </a:defRPr>
            </a:pPr>
            <a:endParaRPr lang="zh-TW" altLang="en-US" sz="500" dirty="0">
              <a:latin typeface="Arial" panose="020B0604020202020204" pitchFamily="34" charset="0"/>
              <a:ea typeface="新細明體" panose="02020500000000000000" pitchFamily="18" charset="-120"/>
              <a:cs typeface="Arial" panose="020B0604020202020204" pitchFamily="34" charset="0"/>
              <a:sym typeface="Helvetica"/>
            </a:endParaRPr>
          </a:p>
          <a:p>
            <a:pPr algn="just">
              <a:buSzPct val="100000"/>
              <a:defRPr sz="600">
                <a:latin typeface="Arial"/>
                <a:ea typeface="Arial"/>
                <a:cs typeface="Arial"/>
                <a:sym typeface="Arial"/>
              </a:defRPr>
            </a:pPr>
            <a:endParaRPr dirty="0">
              <a:latin typeface="+mj-lt"/>
              <a:ea typeface="+mj-ea"/>
              <a:cs typeface="+mj-cs"/>
              <a:sym typeface="Helvetica"/>
            </a:endParaRPr>
          </a:p>
        </p:txBody>
      </p:sp>
      <p:pic>
        <p:nvPicPr>
          <p:cNvPr id="3" name="Picture 5" descr="Picture 5">
            <a:extLst>
              <a:ext uri="{FF2B5EF4-FFF2-40B4-BE49-F238E27FC236}">
                <a16:creationId xmlns:a16="http://schemas.microsoft.com/office/drawing/2014/main" id="{A877F47E-2F60-FC20-A3D2-BD03B8A638C0}"/>
              </a:ext>
            </a:extLst>
          </p:cNvPr>
          <p:cNvPicPr>
            <a:picLocks noChangeAspect="1"/>
          </p:cNvPicPr>
          <p:nvPr/>
        </p:nvPicPr>
        <p:blipFill>
          <a:blip r:embed="rId2"/>
          <a:srcRect l="26617" t="46435" r="44030" b="42454"/>
          <a:stretch>
            <a:fillRect/>
          </a:stretch>
        </p:blipFill>
        <p:spPr>
          <a:xfrm>
            <a:off x="4079630" y="4666120"/>
            <a:ext cx="984739" cy="232972"/>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0" name="Picture 2" descr="Picture 2"/>
          <p:cNvPicPr>
            <a:picLocks noChangeAspect="1"/>
          </p:cNvPicPr>
          <p:nvPr/>
        </p:nvPicPr>
        <p:blipFill>
          <a:blip r:embed="rId3"/>
          <a:srcRect l="19652" t="45639" r="36235" b="24643"/>
          <a:stretch>
            <a:fillRect/>
          </a:stretch>
        </p:blipFill>
        <p:spPr>
          <a:xfrm>
            <a:off x="2726796" y="1923677"/>
            <a:ext cx="3933437" cy="1656185"/>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2" name="標題 1"/>
          <p:cNvSpPr txBox="1">
            <a:spLocks noGrp="1"/>
          </p:cNvSpPr>
          <p:nvPr>
            <p:ph type="title"/>
          </p:nvPr>
        </p:nvSpPr>
        <p:spPr>
          <a:prstGeom prst="rect">
            <a:avLst/>
          </a:prstGeom>
        </p:spPr>
        <p:txBody>
          <a:bodyPr/>
          <a:lstStyle/>
          <a:p>
            <a:r>
              <a:rPr err="1">
                <a:latin typeface="新細明體" panose="02020500000000000000" pitchFamily="18" charset="-120"/>
                <a:ea typeface="新細明體" panose="02020500000000000000" pitchFamily="18" charset="-120"/>
              </a:rPr>
              <a:t>品牌簡介</a:t>
            </a:r>
            <a:endParaRPr>
              <a:latin typeface="新細明體" panose="02020500000000000000" pitchFamily="18" charset="-120"/>
              <a:ea typeface="新細明體" panose="02020500000000000000" pitchFamily="18" charset="-120"/>
            </a:endParaRPr>
          </a:p>
        </p:txBody>
      </p:sp>
      <p:sp>
        <p:nvSpPr>
          <p:cNvPr id="593" name="矩形 2"/>
          <p:cNvSpPr txBox="1"/>
          <p:nvPr/>
        </p:nvSpPr>
        <p:spPr>
          <a:xfrm>
            <a:off x="1008894" y="929569"/>
            <a:ext cx="7017204" cy="28623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defRPr>
                <a:latin typeface="Arial"/>
                <a:ea typeface="Arial"/>
                <a:cs typeface="Arial"/>
                <a:sym typeface="Arial"/>
              </a:defRPr>
            </a:pPr>
            <a:r>
              <a:rPr sz="2000" dirty="0">
                <a:solidFill>
                  <a:schemeClr val="tx1"/>
                </a:solidFill>
                <a:latin typeface="Arial" panose="020B0604020202020204" pitchFamily="34" charset="0"/>
                <a:ea typeface="新細明體" panose="02020500000000000000" pitchFamily="18" charset="-120"/>
                <a:cs typeface="Arial" panose="020B0604020202020204" pitchFamily="34" charset="0"/>
              </a:rPr>
              <a:t>SUPER GOLF </a:t>
            </a:r>
            <a:r>
              <a:rPr sz="2000" dirty="0" err="1">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rPr>
              <a:t>的創立是新光紡織零售事業在專業高爾夫領域的一大核心事業，專門提供喜愛高爾夫者專業服飾的品牌，滿足顧客於球場上及擊球後的需求</a:t>
            </a:r>
            <a:r>
              <a:rPr sz="2000" dirty="0">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rPr>
              <a:t>。</a:t>
            </a:r>
          </a:p>
          <a:p>
            <a:pPr>
              <a:defRPr sz="1000">
                <a:latin typeface="Arial"/>
                <a:ea typeface="Arial"/>
                <a:cs typeface="Arial"/>
                <a:sym typeface="Arial"/>
              </a:defRPr>
            </a:pPr>
            <a:endParaRPr sz="1000" dirty="0">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endParaRPr>
          </a:p>
          <a:p>
            <a:pPr>
              <a:defRPr>
                <a:latin typeface="Arial"/>
                <a:ea typeface="Arial"/>
                <a:cs typeface="Arial"/>
                <a:sym typeface="Arial"/>
              </a:defRPr>
            </a:pPr>
            <a:r>
              <a:rPr sz="2000" dirty="0" err="1">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rPr>
              <a:t>我們以在</a:t>
            </a:r>
            <a:r>
              <a:rPr sz="2000" dirty="0">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rPr>
              <a:t> </a:t>
            </a:r>
            <a:r>
              <a:rPr sz="2000" dirty="0">
                <a:solidFill>
                  <a:schemeClr val="tx1"/>
                </a:solidFill>
                <a:latin typeface="Arial" panose="020B0604020202020204" pitchFamily="34" charset="0"/>
                <a:ea typeface="新細明體" panose="02020500000000000000" pitchFamily="18" charset="-120"/>
                <a:cs typeface="Arial" panose="020B0604020202020204" pitchFamily="34" charset="0"/>
              </a:rPr>
              <a:t>PGA TOUR </a:t>
            </a:r>
            <a:r>
              <a:rPr sz="2000" dirty="0" err="1">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rPr>
              <a:t>過去累積的高爾夫休閒服飾豐富經驗為基石，進而延攬各大知名專業高爾夫運動品牌，為發展成為台灣唯一大型複合式專業高爾夫百貨專櫃</a:t>
            </a:r>
            <a:r>
              <a:rPr sz="2000" dirty="0">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rPr>
              <a:t>。</a:t>
            </a:r>
            <a:endParaRPr lang="en-US" sz="2000" dirty="0">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endParaRPr>
          </a:p>
          <a:p>
            <a:pPr>
              <a:defRPr>
                <a:latin typeface="Arial"/>
                <a:ea typeface="Arial"/>
                <a:cs typeface="Arial"/>
                <a:sym typeface="Arial"/>
              </a:defRPr>
            </a:pPr>
            <a:endParaRPr lang="en-US" sz="1000" dirty="0">
              <a:latin typeface="Arial" panose="020B0604020202020204" pitchFamily="34" charset="0"/>
              <a:ea typeface="新細明體" panose="02020500000000000000" pitchFamily="18" charset="-120"/>
              <a:cs typeface="Arial" panose="020B0604020202020204" pitchFamily="34" charset="0"/>
              <a:sym typeface="Helvetica"/>
            </a:endParaRPr>
          </a:p>
          <a:p>
            <a:pPr>
              <a:defRPr>
                <a:latin typeface="Arial"/>
                <a:ea typeface="Arial"/>
                <a:cs typeface="Arial"/>
                <a:sym typeface="Arial"/>
              </a:defRPr>
            </a:pPr>
            <a:r>
              <a:rPr sz="2000" dirty="0" err="1">
                <a:latin typeface="Arial" panose="020B0604020202020204" pitchFamily="34" charset="0"/>
                <a:ea typeface="新細明體" panose="02020500000000000000" pitchFamily="18" charset="-120"/>
                <a:cs typeface="Arial" panose="020B0604020202020204" pitchFamily="34" charset="0"/>
                <a:sym typeface="Helvetica"/>
              </a:rPr>
              <a:t>如今</a:t>
            </a:r>
            <a:r>
              <a:rPr sz="2000" dirty="0">
                <a:latin typeface="Arial" panose="020B0604020202020204" pitchFamily="34" charset="0"/>
                <a:ea typeface="新細明體" panose="02020500000000000000" pitchFamily="18" charset="-120"/>
                <a:cs typeface="Arial" panose="020B0604020202020204" pitchFamily="34" charset="0"/>
                <a:sym typeface="Helvetica"/>
              </a:rPr>
              <a:t> </a:t>
            </a:r>
            <a:r>
              <a:rPr sz="2000" dirty="0">
                <a:latin typeface="Arial" panose="020B0604020202020204" pitchFamily="34" charset="0"/>
                <a:ea typeface="新細明體" panose="02020500000000000000" pitchFamily="18" charset="-120"/>
                <a:cs typeface="Arial" panose="020B0604020202020204" pitchFamily="34" charset="0"/>
              </a:rPr>
              <a:t>SUPER GOLF </a:t>
            </a:r>
            <a:r>
              <a:rPr sz="2000" dirty="0" err="1">
                <a:latin typeface="Arial" panose="020B0604020202020204" pitchFamily="34" charset="0"/>
                <a:ea typeface="新細明體" panose="02020500000000000000" pitchFamily="18" charset="-120"/>
                <a:cs typeface="Arial" panose="020B0604020202020204" pitchFamily="34" charset="0"/>
                <a:sym typeface="Helvetica"/>
              </a:rPr>
              <a:t>專注在</a:t>
            </a:r>
            <a:r>
              <a:rPr sz="2000" dirty="0">
                <a:latin typeface="Arial" panose="020B0604020202020204" pitchFamily="34" charset="0"/>
                <a:ea typeface="新細明體" panose="02020500000000000000" pitchFamily="18" charset="-120"/>
                <a:cs typeface="Arial" panose="020B0604020202020204" pitchFamily="34" charset="0"/>
                <a:sym typeface="Helvetica"/>
              </a:rPr>
              <a:t> </a:t>
            </a:r>
            <a:r>
              <a:rPr sz="2000" dirty="0">
                <a:latin typeface="Arial" panose="020B0604020202020204" pitchFamily="34" charset="0"/>
                <a:ea typeface="新細明體" panose="02020500000000000000" pitchFamily="18" charset="-120"/>
                <a:cs typeface="Arial" panose="020B0604020202020204" pitchFamily="34" charset="0"/>
              </a:rPr>
              <a:t>Golf </a:t>
            </a:r>
            <a:r>
              <a:rPr sz="2000" dirty="0" err="1">
                <a:latin typeface="Arial" panose="020B0604020202020204" pitchFamily="34" charset="0"/>
                <a:ea typeface="新細明體" panose="02020500000000000000" pitchFamily="18" charset="-120"/>
                <a:cs typeface="Arial" panose="020B0604020202020204" pitchFamily="34" charset="0"/>
                <a:sym typeface="Helvetica"/>
              </a:rPr>
              <a:t>專業的品牌形象，更由點、線以至一個完整面的結構，在台灣成為大型複合式百貨專櫃</a:t>
            </a:r>
            <a:r>
              <a:rPr sz="2000" dirty="0">
                <a:latin typeface="Arial" panose="020B0604020202020204" pitchFamily="34" charset="0"/>
                <a:ea typeface="新細明體" panose="02020500000000000000" pitchFamily="18" charset="-120"/>
                <a:cs typeface="Arial" panose="020B0604020202020204" pitchFamily="34" charset="0"/>
                <a:sym typeface="Helvetica"/>
              </a:rPr>
              <a:t>。</a:t>
            </a:r>
          </a:p>
        </p:txBody>
      </p:sp>
      <p:pic>
        <p:nvPicPr>
          <p:cNvPr id="3" name="圖片 28" descr="圖片 28">
            <a:extLst>
              <a:ext uri="{FF2B5EF4-FFF2-40B4-BE49-F238E27FC236}">
                <a16:creationId xmlns:a16="http://schemas.microsoft.com/office/drawing/2014/main" id="{2A107C7B-DF2A-2531-CC6C-706E699A2E35}"/>
              </a:ext>
            </a:extLst>
          </p:cNvPr>
          <p:cNvPicPr>
            <a:picLocks noChangeAspect="1"/>
          </p:cNvPicPr>
          <p:nvPr/>
        </p:nvPicPr>
        <p:blipFill>
          <a:blip r:embed="rId3"/>
          <a:stretch>
            <a:fillRect/>
          </a:stretch>
        </p:blipFill>
        <p:spPr>
          <a:xfrm>
            <a:off x="3715432" y="4586097"/>
            <a:ext cx="1823722" cy="396829"/>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8097" y="1128396"/>
            <a:ext cx="972364" cy="972364"/>
          </a:xfrm>
          <a:prstGeom prst="rect">
            <a:avLst/>
          </a:prstGeom>
        </p:spPr>
      </p:pic>
      <p:pic>
        <p:nvPicPr>
          <p:cNvPr id="8" name="圖片 7"/>
          <p:cNvPicPr>
            <a:picLocks noChangeAspect="1"/>
          </p:cNvPicPr>
          <p:nvPr/>
        </p:nvPicPr>
        <p:blipFill rotWithShape="1">
          <a:blip r:embed="rId3" cstate="print">
            <a:extLst>
              <a:ext uri="{28A0092B-C50C-407E-A947-70E740481C1C}">
                <a14:useLocalDpi xmlns:a14="http://schemas.microsoft.com/office/drawing/2010/main" val="0"/>
              </a:ext>
            </a:extLst>
          </a:blip>
          <a:srcRect t="26973" r="53361" b="29783"/>
          <a:stretch/>
        </p:blipFill>
        <p:spPr>
          <a:xfrm>
            <a:off x="3129044" y="1394405"/>
            <a:ext cx="1293845" cy="440346"/>
          </a:xfrm>
          <a:prstGeom prst="rect">
            <a:avLst/>
          </a:prstGeom>
        </p:spPr>
      </p:pic>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1709" y="1359153"/>
            <a:ext cx="436137" cy="510851"/>
          </a:xfrm>
          <a:prstGeom prst="rect">
            <a:avLst/>
          </a:prstGeom>
        </p:spPr>
      </p:pic>
      <p:pic>
        <p:nvPicPr>
          <p:cNvPr id="17" name="圖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233" y="2790520"/>
            <a:ext cx="1584092" cy="306040"/>
          </a:xfrm>
          <a:prstGeom prst="rect">
            <a:avLst/>
          </a:prstGeom>
        </p:spPr>
      </p:pic>
      <p:pic>
        <p:nvPicPr>
          <p:cNvPr id="18" name="圖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9227" y="3795036"/>
            <a:ext cx="948066" cy="471027"/>
          </a:xfrm>
          <a:prstGeom prst="rect">
            <a:avLst/>
          </a:prstGeom>
        </p:spPr>
      </p:pic>
      <p:sp>
        <p:nvSpPr>
          <p:cNvPr id="3" name="標題 1">
            <a:extLst>
              <a:ext uri="{FF2B5EF4-FFF2-40B4-BE49-F238E27FC236}">
                <a16:creationId xmlns:a16="http://schemas.microsoft.com/office/drawing/2014/main" id="{6928011B-5ADC-88CB-B3BE-009166A2B4D0}"/>
              </a:ext>
            </a:extLst>
          </p:cNvPr>
          <p:cNvSpPr txBox="1">
            <a:spLocks/>
          </p:cNvSpPr>
          <p:nvPr/>
        </p:nvSpPr>
        <p:spPr>
          <a:xfrm>
            <a:off x="457200" y="202222"/>
            <a:ext cx="8229601" cy="655027"/>
          </a:xfrm>
          <a:prstGeom prst="rect">
            <a:avLst/>
          </a:prstGeom>
        </p:spPr>
        <p:txBody>
          <a:bodyPr/>
          <a:lstStyle>
            <a:lvl1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9pPr>
          </a:lstStyle>
          <a:p>
            <a:pPr hangingPunct="1"/>
            <a:r>
              <a:rPr lang="zh-TW" altLang="en-US" sz="2800" dirty="0">
                <a:solidFill>
                  <a:srgbClr val="002060"/>
                </a:solidFill>
                <a:latin typeface="新細明體" panose="02020500000000000000" pitchFamily="18" charset="-120"/>
                <a:ea typeface="新細明體" panose="02020500000000000000" pitchFamily="18" charset="-120"/>
              </a:rPr>
              <a:t>品牌介紹</a:t>
            </a:r>
          </a:p>
        </p:txBody>
      </p:sp>
      <p:pic>
        <p:nvPicPr>
          <p:cNvPr id="12" name="圖片 11" descr="一張含有 圖形, 平面設計, 螢幕擷取畫面, 字型 的圖片&#10;&#10;自動產生的描述">
            <a:extLst>
              <a:ext uri="{FF2B5EF4-FFF2-40B4-BE49-F238E27FC236}">
                <a16:creationId xmlns:a16="http://schemas.microsoft.com/office/drawing/2014/main" id="{EDD14132-2F1A-A6BE-6938-18B89E7CCD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26130" y="2350066"/>
            <a:ext cx="499673" cy="413116"/>
          </a:xfrm>
          <a:prstGeom prst="rect">
            <a:avLst/>
          </a:prstGeom>
        </p:spPr>
      </p:pic>
      <p:pic>
        <p:nvPicPr>
          <p:cNvPr id="35" name="圖片 34">
            <a:extLst>
              <a:ext uri="{FF2B5EF4-FFF2-40B4-BE49-F238E27FC236}">
                <a16:creationId xmlns:a16="http://schemas.microsoft.com/office/drawing/2014/main" id="{E1409D38-B6A5-F24C-DBF4-684050C925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42233" y="3496367"/>
            <a:ext cx="1067466" cy="1068364"/>
          </a:xfrm>
          <a:prstGeom prst="rect">
            <a:avLst/>
          </a:prstGeom>
        </p:spPr>
      </p:pic>
      <p:pic>
        <p:nvPicPr>
          <p:cNvPr id="37" name="圖片 36" descr="一張含有 黑色, 黑暗 的圖片&#10;&#10;自動產生的描述">
            <a:extLst>
              <a:ext uri="{FF2B5EF4-FFF2-40B4-BE49-F238E27FC236}">
                <a16:creationId xmlns:a16="http://schemas.microsoft.com/office/drawing/2014/main" id="{4A3E38CF-DD9B-603F-92B6-5B77AA9275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49500" y="2705951"/>
            <a:ext cx="1652932" cy="1169020"/>
          </a:xfrm>
          <a:prstGeom prst="rect">
            <a:avLst/>
          </a:prstGeom>
        </p:spPr>
      </p:pic>
      <p:pic>
        <p:nvPicPr>
          <p:cNvPr id="23" name="圖片 22" descr="一張含有 黑色, 黑暗 的圖片&#10;&#10;AI 產生的內容可能不正確。">
            <a:extLst>
              <a:ext uri="{FF2B5EF4-FFF2-40B4-BE49-F238E27FC236}">
                <a16:creationId xmlns:a16="http://schemas.microsoft.com/office/drawing/2014/main" id="{ECD71B97-4E1B-C2F5-AA8D-EBCC8FBF9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15946" y="3799008"/>
            <a:ext cx="736667" cy="463082"/>
          </a:xfrm>
          <a:prstGeom prst="rect">
            <a:avLst/>
          </a:prstGeom>
        </p:spPr>
      </p:pic>
      <p:pic>
        <p:nvPicPr>
          <p:cNvPr id="25" name="圖片 24" descr="一張含有 頭骨, 圓形 的圖片&#10;&#10;AI 產生的內容可能不正確。">
            <a:extLst>
              <a:ext uri="{FF2B5EF4-FFF2-40B4-BE49-F238E27FC236}">
                <a16:creationId xmlns:a16="http://schemas.microsoft.com/office/drawing/2014/main" id="{E841A9DF-51B4-5FE3-48D0-775530E893C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68035" y="1219353"/>
            <a:ext cx="790451" cy="790451"/>
          </a:xfrm>
          <a:prstGeom prst="rect">
            <a:avLst/>
          </a:prstGeom>
        </p:spPr>
      </p:pic>
      <p:pic>
        <p:nvPicPr>
          <p:cNvPr id="27" name="圖片 26" descr="一張含有 螢幕擷取畫面, 字型, 圖形, 標誌 的圖片&#10;&#10;AI 產生的內容可能不正確。">
            <a:extLst>
              <a:ext uri="{FF2B5EF4-FFF2-40B4-BE49-F238E27FC236}">
                <a16:creationId xmlns:a16="http://schemas.microsoft.com/office/drawing/2014/main" id="{5D1108DC-C8F0-D5DC-172B-011786FFA0F7}"/>
              </a:ext>
            </a:extLst>
          </p:cNvPr>
          <p:cNvPicPr>
            <a:picLocks noChangeAspect="1"/>
          </p:cNvPicPr>
          <p:nvPr/>
        </p:nvPicPr>
        <p:blipFill>
          <a:blip r:embed="rId12" cstate="print">
            <a:extLst>
              <a:ext uri="{28A0092B-C50C-407E-A947-70E740481C1C}">
                <a14:useLocalDpi xmlns:a14="http://schemas.microsoft.com/office/drawing/2010/main" val="0"/>
              </a:ext>
            </a:extLst>
          </a:blip>
          <a:srcRect l="28047" t="19829" r="24492" b="19173"/>
          <a:stretch>
            <a:fillRect/>
          </a:stretch>
        </p:blipFill>
        <p:spPr>
          <a:xfrm>
            <a:off x="5394652" y="2365192"/>
            <a:ext cx="737216" cy="947472"/>
          </a:xfrm>
          <a:prstGeom prst="rect">
            <a:avLst/>
          </a:prstGeom>
        </p:spPr>
      </p:pic>
      <p:pic>
        <p:nvPicPr>
          <p:cNvPr id="30" name="圖片 29" descr="一張含有 字型, 文字, 圖形, 黑色 的圖片&#10;&#10;AI 產生的內容可能不正確。">
            <a:extLst>
              <a:ext uri="{FF2B5EF4-FFF2-40B4-BE49-F238E27FC236}">
                <a16:creationId xmlns:a16="http://schemas.microsoft.com/office/drawing/2014/main" id="{76E015D8-A3E8-5B15-0361-6D6FC12837C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03640" y="2665853"/>
            <a:ext cx="1032275" cy="281215"/>
          </a:xfrm>
          <a:prstGeom prst="rect">
            <a:avLst/>
          </a:prstGeom>
        </p:spPr>
      </p:pic>
      <p:pic>
        <p:nvPicPr>
          <p:cNvPr id="32" name="圖片 31" descr="一張含有 黑色, 黑暗 的圖片&#10;&#10;AI 產生的內容可能不正確。">
            <a:extLst>
              <a:ext uri="{FF2B5EF4-FFF2-40B4-BE49-F238E27FC236}">
                <a16:creationId xmlns:a16="http://schemas.microsoft.com/office/drawing/2014/main" id="{EE5CF387-57B7-B268-C82F-83617CC0568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01297" y="3612069"/>
            <a:ext cx="836960" cy="836960"/>
          </a:xfrm>
          <a:prstGeom prst="rect">
            <a:avLst/>
          </a:prstGeom>
        </p:spPr>
      </p:pic>
      <p:pic>
        <p:nvPicPr>
          <p:cNvPr id="36" name="圖片 35" descr="一張含有 黑色, 黑暗 的圖片&#10;&#10;自動產生的描述">
            <a:extLst>
              <a:ext uri="{FF2B5EF4-FFF2-40B4-BE49-F238E27FC236}">
                <a16:creationId xmlns:a16="http://schemas.microsoft.com/office/drawing/2014/main" id="{C5AF20EA-A60B-7819-6EE3-381E3F19A4F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25777" y="4680408"/>
            <a:ext cx="1292446" cy="160533"/>
          </a:xfrm>
          <a:prstGeom prst="rect">
            <a:avLst/>
          </a:prstGeom>
        </p:spPr>
      </p:pic>
    </p:spTree>
    <p:extLst>
      <p:ext uri="{BB962C8B-B14F-4D97-AF65-F5344CB8AC3E}">
        <p14:creationId xmlns:p14="http://schemas.microsoft.com/office/powerpoint/2010/main" val="1879055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1" name="標題 1"/>
          <p:cNvSpPr txBox="1">
            <a:spLocks noGrp="1"/>
          </p:cNvSpPr>
          <p:nvPr>
            <p:ph type="title"/>
          </p:nvPr>
        </p:nvSpPr>
        <p:spPr>
          <a:prstGeom prst="rect">
            <a:avLst/>
          </a:prstGeom>
        </p:spPr>
        <p:txBody>
          <a:bodyPr/>
          <a:lstStyle/>
          <a:p>
            <a:r>
              <a:rPr dirty="0" err="1"/>
              <a:t>門市照片</a:t>
            </a:r>
            <a:endParaRPr dirty="0"/>
          </a:p>
        </p:txBody>
      </p:sp>
      <p:pic>
        <p:nvPicPr>
          <p:cNvPr id="602" name="圖片 28" descr="圖片 28"/>
          <p:cNvPicPr>
            <a:picLocks noChangeAspect="1"/>
          </p:cNvPicPr>
          <p:nvPr/>
        </p:nvPicPr>
        <p:blipFill>
          <a:blip r:embed="rId3"/>
          <a:stretch>
            <a:fillRect/>
          </a:stretch>
        </p:blipFill>
        <p:spPr>
          <a:xfrm>
            <a:off x="3715432" y="4586097"/>
            <a:ext cx="1823722" cy="396829"/>
          </a:xfrm>
          <a:prstGeom prst="rect">
            <a:avLst/>
          </a:prstGeom>
          <a:ln w="12700">
            <a:miter lim="400000"/>
          </a:ln>
        </p:spPr>
      </p:pic>
      <p:pic>
        <p:nvPicPr>
          <p:cNvPr id="2" name="圖片 1">
            <a:extLst>
              <a:ext uri="{FF2B5EF4-FFF2-40B4-BE49-F238E27FC236}">
                <a16:creationId xmlns:a16="http://schemas.microsoft.com/office/drawing/2014/main" id="{2B572214-444A-69E8-475F-81EFCB8DC3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1" t="-353" r="23866" b="-335"/>
          <a:stretch/>
        </p:blipFill>
        <p:spPr>
          <a:xfrm>
            <a:off x="7060970" y="2661433"/>
            <a:ext cx="1729067" cy="1803073"/>
          </a:xfrm>
          <a:prstGeom prst="rect">
            <a:avLst/>
          </a:prstGeom>
        </p:spPr>
      </p:pic>
      <p:grpSp>
        <p:nvGrpSpPr>
          <p:cNvPr id="4" name="群組 3">
            <a:extLst>
              <a:ext uri="{FF2B5EF4-FFF2-40B4-BE49-F238E27FC236}">
                <a16:creationId xmlns:a16="http://schemas.microsoft.com/office/drawing/2014/main" id="{8CE32FC2-BCC4-E4B2-C2EB-0FD0F1B2A11B}"/>
              </a:ext>
            </a:extLst>
          </p:cNvPr>
          <p:cNvGrpSpPr/>
          <p:nvPr/>
        </p:nvGrpSpPr>
        <p:grpSpPr>
          <a:xfrm>
            <a:off x="2834956" y="2661434"/>
            <a:ext cx="1266992" cy="1804553"/>
            <a:chOff x="2657545" y="2661434"/>
            <a:chExt cx="1310049" cy="1865878"/>
          </a:xfrm>
        </p:grpSpPr>
        <p:pic>
          <p:nvPicPr>
            <p:cNvPr id="5" name="圖片 4">
              <a:extLst>
                <a:ext uri="{FF2B5EF4-FFF2-40B4-BE49-F238E27FC236}">
                  <a16:creationId xmlns:a16="http://schemas.microsoft.com/office/drawing/2014/main" id="{3704A663-6CB7-10E7-DDF7-8397C73053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73" t="14148" r="29545" b="29165"/>
            <a:stretch/>
          </p:blipFill>
          <p:spPr>
            <a:xfrm>
              <a:off x="2657545" y="2661434"/>
              <a:ext cx="1310049" cy="865537"/>
            </a:xfrm>
            <a:prstGeom prst="rect">
              <a:avLst/>
            </a:prstGeom>
          </p:spPr>
        </p:pic>
        <p:pic>
          <p:nvPicPr>
            <p:cNvPr id="6" name="圖片 5">
              <a:extLst>
                <a:ext uri="{FF2B5EF4-FFF2-40B4-BE49-F238E27FC236}">
                  <a16:creationId xmlns:a16="http://schemas.microsoft.com/office/drawing/2014/main" id="{FD94CAA2-0662-97F2-8A43-BE14D339BE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49" t="13704" r="25966" b="15765"/>
            <a:stretch/>
          </p:blipFill>
          <p:spPr>
            <a:xfrm>
              <a:off x="2670767" y="3561796"/>
              <a:ext cx="1296827" cy="965516"/>
            </a:xfrm>
            <a:prstGeom prst="rect">
              <a:avLst/>
            </a:prstGeom>
          </p:spPr>
        </p:pic>
      </p:grpSp>
      <p:pic>
        <p:nvPicPr>
          <p:cNvPr id="7" name="圖片 6">
            <a:extLst>
              <a:ext uri="{FF2B5EF4-FFF2-40B4-BE49-F238E27FC236}">
                <a16:creationId xmlns:a16="http://schemas.microsoft.com/office/drawing/2014/main" id="{E85FF3CF-0460-4CD6-7267-7ADC3A470D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963" y="819557"/>
            <a:ext cx="2431851" cy="1807053"/>
          </a:xfrm>
          <a:prstGeom prst="rect">
            <a:avLst/>
          </a:prstGeom>
        </p:spPr>
      </p:pic>
      <p:pic>
        <p:nvPicPr>
          <p:cNvPr id="8" name="圖片 7">
            <a:extLst>
              <a:ext uri="{FF2B5EF4-FFF2-40B4-BE49-F238E27FC236}">
                <a16:creationId xmlns:a16="http://schemas.microsoft.com/office/drawing/2014/main" id="{7669B818-3BA7-7544-3BD0-DC16592509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3963" y="2661434"/>
            <a:ext cx="2431851" cy="1807053"/>
          </a:xfrm>
          <a:prstGeom prst="rect">
            <a:avLst/>
          </a:prstGeom>
        </p:spPr>
      </p:pic>
      <p:pic>
        <p:nvPicPr>
          <p:cNvPr id="10" name="圖片 9">
            <a:extLst>
              <a:ext uri="{FF2B5EF4-FFF2-40B4-BE49-F238E27FC236}">
                <a16:creationId xmlns:a16="http://schemas.microsoft.com/office/drawing/2014/main" id="{58B515EE-E2D4-361A-961C-CE8E2B874C3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775" t="16296" r="27355" b="10470"/>
          <a:stretch/>
        </p:blipFill>
        <p:spPr>
          <a:xfrm>
            <a:off x="7399640" y="829236"/>
            <a:ext cx="1390397" cy="1807052"/>
          </a:xfrm>
          <a:prstGeom prst="rect">
            <a:avLst/>
          </a:prstGeom>
        </p:spPr>
      </p:pic>
      <p:pic>
        <p:nvPicPr>
          <p:cNvPr id="12" name="圖片 11">
            <a:extLst>
              <a:ext uri="{FF2B5EF4-FFF2-40B4-BE49-F238E27FC236}">
                <a16:creationId xmlns:a16="http://schemas.microsoft.com/office/drawing/2014/main" id="{9FD0A18F-A6A0-6438-A163-062B1F74C46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364" r="2320"/>
          <a:stretch/>
        </p:blipFill>
        <p:spPr>
          <a:xfrm>
            <a:off x="5104783" y="819555"/>
            <a:ext cx="2220685" cy="1807053"/>
          </a:xfrm>
          <a:prstGeom prst="rect">
            <a:avLst/>
          </a:prstGeom>
        </p:spPr>
      </p:pic>
      <p:pic>
        <p:nvPicPr>
          <p:cNvPr id="14" name="圖片 13">
            <a:extLst>
              <a:ext uri="{FF2B5EF4-FFF2-40B4-BE49-F238E27FC236}">
                <a16:creationId xmlns:a16="http://schemas.microsoft.com/office/drawing/2014/main" id="{C5986B6A-E68C-D707-86DF-AAD132A3B46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690" r="3994"/>
          <a:stretch/>
        </p:blipFill>
        <p:spPr>
          <a:xfrm>
            <a:off x="2834956" y="819556"/>
            <a:ext cx="2220685" cy="1807053"/>
          </a:xfrm>
          <a:prstGeom prst="rect">
            <a:avLst/>
          </a:prstGeom>
        </p:spPr>
      </p:pic>
      <p:pic>
        <p:nvPicPr>
          <p:cNvPr id="16" name="圖片 15">
            <a:extLst>
              <a:ext uri="{FF2B5EF4-FFF2-40B4-BE49-F238E27FC236}">
                <a16:creationId xmlns:a16="http://schemas.microsoft.com/office/drawing/2014/main" id="{33598827-A7A4-8338-5A5C-5E5A9F7BFB4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320" b="11860"/>
          <a:stretch/>
        </p:blipFill>
        <p:spPr>
          <a:xfrm>
            <a:off x="4151090" y="2662914"/>
            <a:ext cx="2860739" cy="1803073"/>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2" name="標題 1"/>
          <p:cNvSpPr txBox="1">
            <a:spLocks noGrp="1"/>
          </p:cNvSpPr>
          <p:nvPr>
            <p:ph type="title"/>
          </p:nvPr>
        </p:nvSpPr>
        <p:spPr>
          <a:xfrm>
            <a:off x="467543" y="267493"/>
            <a:ext cx="8229601" cy="857251"/>
          </a:xfrm>
          <a:prstGeom prst="rect">
            <a:avLst/>
          </a:prstGeom>
        </p:spPr>
        <p:txBody>
          <a:bodyPr/>
          <a:lstStyle>
            <a:lvl1pPr>
              <a:defRPr sz="2800"/>
            </a:lvl1pPr>
          </a:lstStyle>
          <a:p>
            <a:r>
              <a:rPr err="1">
                <a:solidFill>
                  <a:srgbClr val="002060"/>
                </a:solidFill>
                <a:latin typeface="新細明體 (標題)"/>
                <a:ea typeface="細明體" panose="02020509000000000000" pitchFamily="49" charset="-120"/>
              </a:rPr>
              <a:t>免責聲明</a:t>
            </a:r>
            <a:endParaRPr>
              <a:solidFill>
                <a:srgbClr val="002060"/>
              </a:solidFill>
              <a:latin typeface="新細明體 (標題)"/>
              <a:ea typeface="細明體" panose="02020509000000000000" pitchFamily="49" charset="-120"/>
            </a:endParaRPr>
          </a:p>
        </p:txBody>
      </p:sp>
      <p:sp>
        <p:nvSpPr>
          <p:cNvPr id="453" name="矩形 3"/>
          <p:cNvSpPr txBox="1"/>
          <p:nvPr/>
        </p:nvSpPr>
        <p:spPr>
          <a:xfrm>
            <a:off x="657279" y="1131589"/>
            <a:ext cx="7842485" cy="329320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marL="285750" indent="-285750">
              <a:buSzPct val="100000"/>
              <a:buChar char="➢"/>
              <a:defRPr sz="2200"/>
            </a:pPr>
            <a:r>
              <a:rPr dirty="0">
                <a:latin typeface="新細明體" panose="02020500000000000000" pitchFamily="18" charset="-120"/>
                <a:ea typeface="新細明體" panose="02020500000000000000" pitchFamily="18" charset="-120"/>
              </a:rPr>
              <a:t>本公司並未發佈財務預測，但本簡報所作有關本公司業務面、財務面及Q&amp;A之說明，若涉及本公司對未來公司經營與產業發展上之見解，可能與未來實際結果存有差距。此差距其造成之原因可能包括市場需求變化、價格波動、競爭行為、國際經濟狀況、匯率波動、上下游供應鏈等其他各種本公司所不能掌握之風險因素。</a:t>
            </a:r>
            <a:r>
              <a:rPr dirty="0">
                <a:latin typeface="細明體" panose="02020509000000000000" pitchFamily="49" charset="-120"/>
                <a:ea typeface="細明體" panose="02020509000000000000" pitchFamily="49" charset="-120"/>
              </a:rPr>
              <a:t> </a:t>
            </a:r>
          </a:p>
          <a:p>
            <a:pPr>
              <a:defRPr sz="1000"/>
            </a:pPr>
            <a:endParaRPr dirty="0"/>
          </a:p>
          <a:p>
            <a:pPr marL="285750" indent="-285750">
              <a:buSzPct val="100000"/>
              <a:buChar char="➢"/>
              <a:defRPr sz="2200"/>
            </a:pPr>
            <a:r>
              <a:rPr dirty="0" err="1">
                <a:latin typeface="新細明體" panose="02020500000000000000" pitchFamily="18" charset="-120"/>
                <a:ea typeface="新細明體" panose="02020500000000000000" pitchFamily="18" charset="-120"/>
              </a:rPr>
              <a:t>本簡報中對未來的展望，反應本公司迄今對未來之觀點。當這些觀點有任何改變或調整時，本公司並不負調整或更新之責</a:t>
            </a:r>
            <a:r>
              <a:rPr dirty="0">
                <a:latin typeface="新細明體" panose="02020500000000000000" pitchFamily="18" charset="-120"/>
                <a:ea typeface="新細明體" panose="02020500000000000000" pitchFamily="18" charset="-120"/>
              </a:rPr>
              <a:t>。 </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矩形 5"/>
          <p:cNvSpPr txBox="1"/>
          <p:nvPr/>
        </p:nvSpPr>
        <p:spPr>
          <a:xfrm>
            <a:off x="6158117" y="758063"/>
            <a:ext cx="2528683" cy="481041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a:buSzPct val="100000"/>
              <a:defRPr sz="1100">
                <a:latin typeface="Arial"/>
                <a:ea typeface="Arial"/>
                <a:cs typeface="Arial"/>
                <a:sym typeface="Arial"/>
              </a:defRPr>
            </a:pPr>
            <a:r>
              <a:rPr lang="en-US" altLang="zh-TW" sz="1200" dirty="0">
                <a:latin typeface="Microsoft JhengHei" panose="020B0604030504040204" pitchFamily="34" charset="-120"/>
                <a:ea typeface="Microsoft JhengHei" panose="020B0604030504040204" pitchFamily="34" charset="-120"/>
                <a:cs typeface="Arial" panose="020B0604020202020204" pitchFamily="34" charset="0"/>
                <a:sym typeface="Helvetica"/>
              </a:rPr>
              <a:t>【</a:t>
            </a:r>
            <a:r>
              <a:rPr lang="zh-TW" altLang="en-US" sz="1200" dirty="0">
                <a:latin typeface="新細明體" panose="02020500000000000000" pitchFamily="18" charset="-120"/>
                <a:ea typeface="新細明體" panose="02020500000000000000" pitchFamily="18" charset="-120"/>
                <a:cs typeface="Arial" panose="020B0604020202020204" pitchFamily="34" charset="0"/>
              </a:rPr>
              <a:t>獨立櫃</a:t>
            </a:r>
            <a:r>
              <a:rPr lang="en-US" altLang="zh-TW" sz="1200" dirty="0">
                <a:latin typeface="Microsoft JhengHei" panose="020B0604030504040204" pitchFamily="34" charset="-120"/>
                <a:ea typeface="Microsoft JhengHei" panose="020B0604030504040204" pitchFamily="34" charset="-120"/>
                <a:cs typeface="Arial" panose="020B0604020202020204" pitchFamily="34" charset="0"/>
                <a:sym typeface="Helvetica"/>
              </a:rPr>
              <a:t>】</a:t>
            </a:r>
          </a:p>
          <a:p>
            <a:pPr>
              <a:buSzPct val="100000"/>
              <a:defRPr sz="1100">
                <a:latin typeface="Arial"/>
                <a:ea typeface="Arial"/>
                <a:cs typeface="Arial"/>
                <a:sym typeface="Arial"/>
              </a:defRPr>
            </a:pPr>
            <a:endParaRPr lang="en-US" altLang="zh-TW" sz="1200" dirty="0">
              <a:latin typeface="Microsoft JhengHei" panose="020B0604030504040204" pitchFamily="34" charset="-120"/>
              <a:ea typeface="Microsoft JhengHei" panose="020B0604030504040204" pitchFamily="34" charset="-120"/>
              <a:cs typeface="Arial" panose="020B0604020202020204" pitchFamily="34" charset="0"/>
              <a:sym typeface="Helvetica"/>
            </a:endParaRPr>
          </a:p>
          <a:p>
            <a:pPr>
              <a:buSzPct val="100000"/>
              <a:defRPr sz="1100">
                <a:latin typeface="Arial"/>
                <a:ea typeface="Arial"/>
                <a:cs typeface="Arial"/>
                <a:sym typeface="Arial"/>
              </a:defRPr>
            </a:pPr>
            <a:endParaRPr lang="en-US" altLang="zh-TW" sz="1200" dirty="0">
              <a:latin typeface="Microsoft JhengHei" panose="020B0604030504040204" pitchFamily="34" charset="-120"/>
              <a:ea typeface="Microsoft JhengHei" panose="020B0604030504040204" pitchFamily="34"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新光三越 信義新天地 </a:t>
            </a:r>
            <a:r>
              <a:rPr lang="en-US" sz="1300" dirty="0">
                <a:latin typeface="Arial" panose="020B0604020202020204" pitchFamily="34" charset="0"/>
                <a:ea typeface="新細明體" panose="02020500000000000000" pitchFamily="18" charset="-120"/>
                <a:cs typeface="Arial" panose="020B0604020202020204" pitchFamily="34" charset="0"/>
                <a:sym typeface="Helvetica"/>
              </a:rPr>
              <a:t>A9</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館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5</a:t>
            </a:r>
            <a:r>
              <a:rPr lang="en-US" sz="1300" dirty="0">
                <a:latin typeface="Arial" panose="020B0604020202020204" pitchFamily="34" charset="0"/>
                <a:ea typeface="新細明體" panose="02020500000000000000" pitchFamily="18" charset="-120"/>
                <a:cs typeface="Arial" panose="020B0604020202020204" pitchFamily="34" charset="0"/>
                <a:sym typeface="Helvetica"/>
              </a:rPr>
              <a:t>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遠東</a:t>
            </a:r>
            <a:r>
              <a:rPr lang="en-US" altLang="zh-TW" sz="1300" dirty="0">
                <a:latin typeface="Arial" panose="020B0604020202020204" pitchFamily="34" charset="0"/>
                <a:ea typeface="新細明體" panose="02020500000000000000" pitchFamily="18" charset="-120"/>
                <a:cs typeface="Arial" panose="020B0604020202020204" pitchFamily="34" charset="0"/>
              </a:rPr>
              <a:t>SOGO</a:t>
            </a:r>
            <a:r>
              <a:rPr lang="zh-TW" altLang="en-US" sz="1300" dirty="0">
                <a:latin typeface="Arial" panose="020B0604020202020204" pitchFamily="34" charset="0"/>
                <a:ea typeface="新細明體" panose="02020500000000000000" pitchFamily="18" charset="-120"/>
                <a:cs typeface="Arial" panose="020B0604020202020204" pitchFamily="34" charset="0"/>
              </a:rPr>
              <a:t> 復興館</a:t>
            </a:r>
            <a:r>
              <a:rPr lang="en-US" altLang="zh-TW" sz="1300" dirty="0">
                <a:latin typeface="Arial" panose="020B0604020202020204" pitchFamily="34" charset="0"/>
                <a:ea typeface="新細明體" panose="02020500000000000000" pitchFamily="18" charset="-120"/>
                <a:cs typeface="Arial" panose="020B0604020202020204" pitchFamily="34" charset="0"/>
              </a:rPr>
              <a:t>7F</a:t>
            </a:r>
          </a:p>
          <a:p>
            <a:pPr>
              <a:lnSpc>
                <a:spcPct val="110000"/>
              </a:lnSpc>
              <a:buSzPct val="100000"/>
              <a:defRPr sz="1100">
                <a:latin typeface="Arial"/>
                <a:ea typeface="Arial"/>
                <a:cs typeface="Arial"/>
                <a:sym typeface="Arial"/>
              </a:defRPr>
            </a:pPr>
            <a:endParaRPr lang="en-US" sz="1300" dirty="0">
              <a:latin typeface="Arial" panose="020B0604020202020204" pitchFamily="34" charset="0"/>
              <a:ea typeface="新細明體" panose="02020500000000000000" pitchFamily="18" charset="-120"/>
              <a:cs typeface="Arial" panose="020B0604020202020204" pitchFamily="34" charset="0"/>
              <a:sym typeface="Helvetica"/>
            </a:endParaRPr>
          </a:p>
          <a:p>
            <a:pPr>
              <a:lnSpc>
                <a:spcPct val="110000"/>
              </a:lnSpc>
              <a:buSzPct val="100000"/>
              <a:defRPr sz="1100">
                <a:latin typeface="Arial"/>
                <a:ea typeface="Arial"/>
                <a:cs typeface="Arial"/>
                <a:sym typeface="Arial"/>
              </a:defRPr>
            </a:pPr>
            <a:endParaRPr lang="en-US"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新光三越 信義新天地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A9</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館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4F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新光三越 台中店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5F</a:t>
            </a:r>
            <a:r>
              <a:rPr lang="en-US" altLang="zh-TW" sz="1300" dirty="0">
                <a:latin typeface="Arial" panose="020B0604020202020204" pitchFamily="34" charset="0"/>
                <a:ea typeface="新細明體" panose="02020500000000000000" pitchFamily="18" charset="-120"/>
                <a:cs typeface="Arial" panose="020B0604020202020204" pitchFamily="34" charset="0"/>
              </a:rPr>
              <a:t>(</a:t>
            </a:r>
            <a:r>
              <a:rPr lang="zh-TW" altLang="en-US" sz="1300" dirty="0">
                <a:latin typeface="Arial" panose="020B0604020202020204" pitchFamily="34" charset="0"/>
                <a:ea typeface="新細明體" panose="02020500000000000000" pitchFamily="18" charset="-120"/>
                <a:cs typeface="Arial" panose="020B0604020202020204" pitchFamily="34" charset="0"/>
              </a:rPr>
              <a:t>暫停營業</a:t>
            </a:r>
            <a:r>
              <a:rPr lang="en-US" altLang="zh-TW" sz="1300" dirty="0">
                <a:latin typeface="Arial" panose="020B0604020202020204" pitchFamily="34" charset="0"/>
                <a:ea typeface="新細明體" panose="02020500000000000000" pitchFamily="18" charset="-120"/>
                <a:cs typeface="Arial" panose="020B0604020202020204" pitchFamily="34" charset="0"/>
              </a:rPr>
              <a:t>)</a:t>
            </a:r>
            <a:endPar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遠東</a:t>
            </a:r>
            <a:r>
              <a:rPr lang="en-US" altLang="zh-TW" sz="1300" dirty="0">
                <a:latin typeface="Arial" panose="020B0604020202020204" pitchFamily="34" charset="0"/>
                <a:ea typeface="新細明體" panose="02020500000000000000" pitchFamily="18" charset="-120"/>
                <a:cs typeface="Arial" panose="020B0604020202020204" pitchFamily="34" charset="0"/>
              </a:rPr>
              <a:t>SOGO</a:t>
            </a:r>
            <a:r>
              <a:rPr lang="zh-TW" altLang="en-US" sz="1300" dirty="0">
                <a:latin typeface="Arial" panose="020B0604020202020204" pitchFamily="34" charset="0"/>
                <a:ea typeface="新細明體" panose="02020500000000000000" pitchFamily="18" charset="-120"/>
                <a:cs typeface="Arial" panose="020B0604020202020204" pitchFamily="34" charset="0"/>
              </a:rPr>
              <a:t> 忠孝館 </a:t>
            </a:r>
            <a:r>
              <a:rPr lang="en-US" altLang="zh-TW" sz="1300" dirty="0">
                <a:latin typeface="Arial" panose="020B0604020202020204" pitchFamily="34" charset="0"/>
                <a:ea typeface="新細明體" panose="02020500000000000000" pitchFamily="18" charset="-120"/>
                <a:cs typeface="Arial" panose="020B0604020202020204" pitchFamily="34" charset="0"/>
              </a:rPr>
              <a:t>7F</a:t>
            </a:r>
          </a:p>
          <a:p>
            <a:pPr marL="171450" indent="-180000">
              <a:lnSpc>
                <a:spcPct val="110000"/>
              </a:lnSpc>
              <a:buSzPct val="100000"/>
              <a:buFont typeface="Wingdings" pitchFamily="2" charset="2"/>
              <a:buChar char="Ø"/>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新光三越 信義新天地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A9</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館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5F</a:t>
            </a:r>
          </a:p>
          <a:p>
            <a:pPr marL="171450" indent="-180000">
              <a:lnSpc>
                <a:spcPct val="110000"/>
              </a:lnSpc>
              <a:buSzPct val="100000"/>
              <a:buFont typeface="Wingdings" pitchFamily="2" charset="2"/>
              <a:buChar char="Ø"/>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a:lnSpc>
                <a:spcPct val="110000"/>
              </a:lnSpc>
              <a:buSzPct val="100000"/>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遠東</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SOGO</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忠孝館</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7F </a:t>
            </a:r>
          </a:p>
          <a:p>
            <a:pPr marL="171450" indent="-180000">
              <a:lnSpc>
                <a:spcPct val="110000"/>
              </a:lnSpc>
              <a:buSzPct val="100000"/>
              <a:buFont typeface="Wingdings" pitchFamily="2" charset="2"/>
              <a:buChar char="Ø"/>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endParaRP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新光三越 </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信義新天地 </a:t>
            </a:r>
            <a:r>
              <a:rPr lang="en-US" altLang="zh-TW" sz="1300" dirty="0">
                <a:latin typeface="Arial" panose="020B0604020202020204" pitchFamily="34" charset="0"/>
                <a:ea typeface="新細明體" panose="02020500000000000000" pitchFamily="18" charset="-120"/>
                <a:cs typeface="Arial" panose="020B0604020202020204" pitchFamily="34" charset="0"/>
              </a:rPr>
              <a:t>A9</a:t>
            </a:r>
            <a:r>
              <a:rPr lang="zh-TW" altLang="en-US" sz="1300" dirty="0">
                <a:latin typeface="Arial" panose="020B0604020202020204" pitchFamily="34" charset="0"/>
                <a:ea typeface="新細明體" panose="02020500000000000000" pitchFamily="18" charset="-120"/>
                <a:cs typeface="Arial" panose="020B0604020202020204" pitchFamily="34" charset="0"/>
              </a:rPr>
              <a:t>館 </a:t>
            </a:r>
            <a:r>
              <a:rPr lang="en-US" altLang="zh-TW" sz="1300" dirty="0">
                <a:latin typeface="Arial" panose="020B0604020202020204" pitchFamily="34" charset="0"/>
                <a:ea typeface="新細明體" panose="02020500000000000000" pitchFamily="18" charset="-120"/>
                <a:cs typeface="Arial" panose="020B0604020202020204" pitchFamily="34" charset="0"/>
              </a:rPr>
              <a:t>4F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新光三越 台中店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5F</a:t>
            </a:r>
            <a:r>
              <a:rPr lang="en-US" altLang="zh-TW" sz="1300" dirty="0">
                <a:latin typeface="Arial" panose="020B0604020202020204" pitchFamily="34" charset="0"/>
                <a:ea typeface="新細明體" panose="02020500000000000000" pitchFamily="18" charset="-120"/>
                <a:cs typeface="Arial" panose="020B0604020202020204" pitchFamily="34" charset="0"/>
              </a:rPr>
              <a:t>(</a:t>
            </a:r>
            <a:r>
              <a:rPr lang="zh-TW" altLang="en-US" sz="1300" dirty="0">
                <a:latin typeface="Arial" panose="020B0604020202020204" pitchFamily="34" charset="0"/>
                <a:ea typeface="新細明體" panose="02020500000000000000" pitchFamily="18" charset="-120"/>
                <a:cs typeface="Arial" panose="020B0604020202020204" pitchFamily="34" charset="0"/>
              </a:rPr>
              <a:t>暫停營業</a:t>
            </a:r>
            <a:r>
              <a:rPr lang="en-US" altLang="zh-TW" sz="1300" dirty="0">
                <a:latin typeface="Arial" panose="020B0604020202020204" pitchFamily="34" charset="0"/>
                <a:ea typeface="新細明體" panose="02020500000000000000" pitchFamily="18" charset="-120"/>
                <a:cs typeface="Arial" panose="020B0604020202020204" pitchFamily="34" charset="0"/>
              </a:rPr>
              <a:t>)</a:t>
            </a:r>
            <a:endPar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p:txBody>
      </p:sp>
      <p:sp>
        <p:nvSpPr>
          <p:cNvPr id="2" name="文字方塊 1">
            <a:extLst>
              <a:ext uri="{FF2B5EF4-FFF2-40B4-BE49-F238E27FC236}">
                <a16:creationId xmlns:a16="http://schemas.microsoft.com/office/drawing/2014/main" id="{7955DB05-C163-1A6E-0B4C-4E9C1CB41CE4}"/>
              </a:ext>
            </a:extLst>
          </p:cNvPr>
          <p:cNvSpPr txBox="1"/>
          <p:nvPr/>
        </p:nvSpPr>
        <p:spPr>
          <a:xfrm>
            <a:off x="377090" y="1047809"/>
            <a:ext cx="2618985" cy="40534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新光三越 信義新天地 </a:t>
            </a:r>
            <a:r>
              <a:rPr lang="en-US" altLang="zh-TW" sz="1300" dirty="0">
                <a:latin typeface="Arial" panose="020B0604020202020204" pitchFamily="34" charset="0"/>
                <a:ea typeface="新細明體" panose="02020500000000000000" pitchFamily="18" charset="-120"/>
                <a:cs typeface="Arial" panose="020B0604020202020204" pitchFamily="34" charset="0"/>
              </a:rPr>
              <a:t>A9</a:t>
            </a:r>
            <a:r>
              <a:rPr lang="zh-TW" altLang="en-US" sz="1300" dirty="0">
                <a:latin typeface="Arial" panose="020B0604020202020204" pitchFamily="34" charset="0"/>
                <a:ea typeface="新細明體" panose="02020500000000000000" pitchFamily="18" charset="-120"/>
                <a:cs typeface="Arial" panose="020B0604020202020204" pitchFamily="34" charset="0"/>
              </a:rPr>
              <a:t>館 </a:t>
            </a:r>
            <a:r>
              <a:rPr lang="en-US" altLang="zh-TW" sz="1300" dirty="0">
                <a:latin typeface="Arial" panose="020B0604020202020204" pitchFamily="34" charset="0"/>
                <a:ea typeface="新細明體" panose="02020500000000000000" pitchFamily="18" charset="-120"/>
                <a:cs typeface="Arial" panose="020B0604020202020204" pitchFamily="34" charset="0"/>
              </a:rPr>
              <a:t>5F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新光三越 信義新天地 </a:t>
            </a:r>
            <a:r>
              <a:rPr lang="en-US" altLang="zh-TW" sz="1300" dirty="0">
                <a:latin typeface="Arial" panose="020B0604020202020204" pitchFamily="34" charset="0"/>
                <a:ea typeface="新細明體" panose="02020500000000000000" pitchFamily="18" charset="-120"/>
                <a:cs typeface="Arial" panose="020B0604020202020204" pitchFamily="34" charset="0"/>
              </a:rPr>
              <a:t>A8</a:t>
            </a:r>
            <a:r>
              <a:rPr lang="zh-TW" altLang="en-US" sz="1300" dirty="0">
                <a:latin typeface="Arial" panose="020B0604020202020204" pitchFamily="34" charset="0"/>
                <a:ea typeface="新細明體" panose="02020500000000000000" pitchFamily="18" charset="-120"/>
                <a:cs typeface="Arial" panose="020B0604020202020204" pitchFamily="34" charset="0"/>
              </a:rPr>
              <a:t>館 </a:t>
            </a:r>
            <a:r>
              <a:rPr lang="en-US" altLang="zh-TW" sz="1300" dirty="0">
                <a:latin typeface="Arial" panose="020B0604020202020204" pitchFamily="34" charset="0"/>
                <a:ea typeface="新細明體" panose="02020500000000000000" pitchFamily="18" charset="-120"/>
                <a:cs typeface="Arial" panose="020B0604020202020204" pitchFamily="34" charset="0"/>
              </a:rPr>
              <a:t>3F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新光三越 南西店 本館 </a:t>
            </a:r>
            <a:r>
              <a:rPr lang="en-US" altLang="zh-TW" sz="1300" dirty="0">
                <a:latin typeface="Arial" panose="020B0604020202020204" pitchFamily="34" charset="0"/>
                <a:ea typeface="新細明體" panose="02020500000000000000" pitchFamily="18" charset="-120"/>
                <a:cs typeface="Arial" panose="020B0604020202020204" pitchFamily="34" charset="0"/>
              </a:rPr>
              <a:t>5F </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遠東</a:t>
            </a:r>
            <a:r>
              <a:rPr lang="en-US" altLang="zh-TW" sz="1300" dirty="0">
                <a:latin typeface="Arial" panose="020B0604020202020204" pitchFamily="34" charset="0"/>
                <a:ea typeface="新細明體" panose="02020500000000000000" pitchFamily="18" charset="-120"/>
                <a:cs typeface="Arial" panose="020B0604020202020204" pitchFamily="34" charset="0"/>
              </a:rPr>
              <a:t>SOGO</a:t>
            </a:r>
            <a:r>
              <a:rPr lang="zh-TW" altLang="en-US" sz="1300" dirty="0">
                <a:latin typeface="Arial" panose="020B0604020202020204" pitchFamily="34" charset="0"/>
                <a:ea typeface="新細明體" panose="02020500000000000000" pitchFamily="18" charset="-120"/>
                <a:cs typeface="Arial" panose="020B0604020202020204" pitchFamily="34" charset="0"/>
              </a:rPr>
              <a:t> 忠孝館 </a:t>
            </a:r>
            <a:r>
              <a:rPr lang="en-US" altLang="zh-TW" sz="1300" dirty="0">
                <a:latin typeface="Arial" panose="020B0604020202020204" pitchFamily="34" charset="0"/>
                <a:ea typeface="新細明體" panose="02020500000000000000" pitchFamily="18" charset="-120"/>
                <a:cs typeface="Arial" panose="020B0604020202020204" pitchFamily="34" charset="0"/>
              </a:rPr>
              <a:t>7F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美麗華百樂園 本館 </a:t>
            </a:r>
            <a:r>
              <a:rPr lang="en-US" altLang="zh-TW" sz="1300" dirty="0">
                <a:latin typeface="Arial" panose="020B0604020202020204" pitchFamily="34" charset="0"/>
                <a:ea typeface="新細明體" panose="02020500000000000000" pitchFamily="18" charset="-120"/>
                <a:cs typeface="Arial" panose="020B0604020202020204" pitchFamily="34" charset="0"/>
              </a:rPr>
              <a:t>3F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大葉高島屋 </a:t>
            </a:r>
            <a:r>
              <a:rPr lang="en-US" altLang="zh-TW" sz="1300" dirty="0">
                <a:latin typeface="Arial" panose="020B0604020202020204" pitchFamily="34" charset="0"/>
                <a:ea typeface="新細明體" panose="02020500000000000000" pitchFamily="18" charset="-120"/>
                <a:cs typeface="Arial" panose="020B0604020202020204" pitchFamily="34" charset="0"/>
              </a:rPr>
              <a:t>3F</a:t>
            </a:r>
          </a:p>
          <a:p>
            <a:pPr marL="171450" indent="-180000">
              <a:lnSpc>
                <a:spcPct val="110000"/>
              </a:lnSpc>
              <a:buSzPct val="100000"/>
              <a:buFont typeface="Wingdings" pitchFamily="2" charset="2"/>
              <a:buChar char="Ø"/>
              <a:defRPr sz="1100">
                <a:latin typeface="Arial"/>
                <a:ea typeface="Arial"/>
                <a:cs typeface="Arial"/>
                <a:sym typeface="Arial"/>
              </a:defRPr>
            </a:pPr>
            <a:r>
              <a:rPr lang="en-US" altLang="zh-TW" sz="1300" dirty="0" err="1">
                <a:latin typeface="Arial" panose="020B0604020202020204" pitchFamily="34" charset="0"/>
                <a:ea typeface="新細明體" panose="02020500000000000000" pitchFamily="18" charset="-120"/>
                <a:cs typeface="Arial" panose="020B0604020202020204" pitchFamily="34" charset="0"/>
              </a:rPr>
              <a:t>MegaCity</a:t>
            </a:r>
            <a:r>
              <a:rPr lang="en-US" altLang="zh-TW" sz="1300" dirty="0">
                <a:latin typeface="Arial" panose="020B0604020202020204" pitchFamily="34" charset="0"/>
                <a:ea typeface="新細明體" panose="02020500000000000000" pitchFamily="18" charset="-120"/>
                <a:cs typeface="Arial" panose="020B0604020202020204" pitchFamily="34" charset="0"/>
              </a:rPr>
              <a:t> </a:t>
            </a:r>
            <a:r>
              <a:rPr lang="zh-TW" altLang="en-US" sz="1300" dirty="0">
                <a:latin typeface="Arial" panose="020B0604020202020204" pitchFamily="34" charset="0"/>
                <a:ea typeface="新細明體" panose="02020500000000000000" pitchFamily="18" charset="-120"/>
                <a:cs typeface="Arial" panose="020B0604020202020204" pitchFamily="34" charset="0"/>
              </a:rPr>
              <a:t>板橋大遠百 </a:t>
            </a:r>
            <a:r>
              <a:rPr lang="en-US" altLang="zh-TW" sz="1300" dirty="0">
                <a:latin typeface="Arial" panose="020B0604020202020204" pitchFamily="34" charset="0"/>
                <a:ea typeface="新細明體" panose="02020500000000000000" pitchFamily="18" charset="-120"/>
                <a:cs typeface="Arial" panose="020B0604020202020204" pitchFamily="34" charset="0"/>
              </a:rPr>
              <a:t>6F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遠東</a:t>
            </a:r>
            <a:r>
              <a:rPr lang="en-US" altLang="zh-TW" sz="1300" dirty="0">
                <a:latin typeface="Arial" panose="020B0604020202020204" pitchFamily="34" charset="0"/>
                <a:ea typeface="新細明體" panose="02020500000000000000" pitchFamily="18" charset="-120"/>
                <a:cs typeface="Arial" panose="020B0604020202020204" pitchFamily="34" charset="0"/>
              </a:rPr>
              <a:t>SOGO</a:t>
            </a:r>
            <a:r>
              <a:rPr lang="zh-TW" altLang="en-US" sz="1300" dirty="0">
                <a:latin typeface="Arial" panose="020B0604020202020204" pitchFamily="34" charset="0"/>
                <a:ea typeface="新細明體" panose="02020500000000000000" pitchFamily="18" charset="-120"/>
                <a:cs typeface="Arial" panose="020B0604020202020204" pitchFamily="34" charset="0"/>
              </a:rPr>
              <a:t> 新竹巨城店 </a:t>
            </a:r>
            <a:r>
              <a:rPr lang="en-US" altLang="zh-TW" sz="1300" dirty="0">
                <a:latin typeface="Arial" panose="020B0604020202020204" pitchFamily="34" charset="0"/>
                <a:ea typeface="新細明體" panose="02020500000000000000" pitchFamily="18" charset="-120"/>
                <a:cs typeface="Arial" panose="020B0604020202020204" pitchFamily="34" charset="0"/>
              </a:rPr>
              <a:t>5F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台茂購物中心 </a:t>
            </a:r>
            <a:r>
              <a:rPr lang="en-US" altLang="zh-TW" sz="1300" dirty="0">
                <a:latin typeface="Arial" panose="020B0604020202020204" pitchFamily="34" charset="0"/>
                <a:ea typeface="新細明體" panose="02020500000000000000" pitchFamily="18" charset="-120"/>
                <a:cs typeface="Arial" panose="020B0604020202020204" pitchFamily="34" charset="0"/>
              </a:rPr>
              <a:t>5F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新光三越 ​台中店 </a:t>
            </a:r>
            <a:r>
              <a:rPr lang="en-US" altLang="zh-TW" sz="1300" dirty="0">
                <a:latin typeface="Arial" panose="020B0604020202020204" pitchFamily="34" charset="0"/>
                <a:ea typeface="新細明體" panose="02020500000000000000" pitchFamily="18" charset="-120"/>
                <a:cs typeface="Arial" panose="020B0604020202020204" pitchFamily="34" charset="0"/>
              </a:rPr>
              <a:t>5F(</a:t>
            </a:r>
            <a:r>
              <a:rPr lang="zh-TW" altLang="en-US" sz="1300" dirty="0">
                <a:latin typeface="Arial" panose="020B0604020202020204" pitchFamily="34" charset="0"/>
                <a:ea typeface="新細明體" panose="02020500000000000000" pitchFamily="18" charset="-120"/>
                <a:cs typeface="Arial" panose="020B0604020202020204" pitchFamily="34" charset="0"/>
              </a:rPr>
              <a:t>暫停營業</a:t>
            </a:r>
            <a:r>
              <a:rPr lang="en-US" altLang="zh-TW" sz="1300" dirty="0">
                <a:latin typeface="Arial" panose="020B0604020202020204" pitchFamily="34" charset="0"/>
                <a:ea typeface="新細明體" panose="02020500000000000000" pitchFamily="18" charset="-120"/>
                <a:cs typeface="Arial" panose="020B0604020202020204" pitchFamily="34" charset="0"/>
              </a:rPr>
              <a:t>)</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廣三 </a:t>
            </a:r>
            <a:r>
              <a:rPr lang="en-US" altLang="zh-TW" sz="1300" dirty="0">
                <a:latin typeface="Arial" panose="020B0604020202020204" pitchFamily="34" charset="0"/>
                <a:ea typeface="新細明體" panose="02020500000000000000" pitchFamily="18" charset="-120"/>
                <a:cs typeface="Arial" panose="020B0604020202020204" pitchFamily="34" charset="0"/>
              </a:rPr>
              <a:t>SOGO</a:t>
            </a:r>
            <a:r>
              <a:rPr lang="zh-TW" altLang="en-US" sz="1300" dirty="0">
                <a:latin typeface="Arial" panose="020B0604020202020204" pitchFamily="34" charset="0"/>
                <a:ea typeface="新細明體" panose="02020500000000000000" pitchFamily="18" charset="-120"/>
                <a:cs typeface="Arial" panose="020B0604020202020204" pitchFamily="34" charset="0"/>
              </a:rPr>
              <a:t> </a:t>
            </a:r>
            <a:r>
              <a:rPr lang="en-US" altLang="zh-TW" sz="1300" dirty="0">
                <a:latin typeface="Arial" panose="020B0604020202020204" pitchFamily="34" charset="0"/>
                <a:ea typeface="新細明體" panose="02020500000000000000" pitchFamily="18" charset="-120"/>
                <a:cs typeface="Arial" panose="020B0604020202020204" pitchFamily="34" charset="0"/>
              </a:rPr>
              <a:t>6F</a:t>
            </a:r>
          </a:p>
          <a:p>
            <a:pPr marL="171450" indent="-180000">
              <a:lnSpc>
                <a:spcPct val="110000"/>
              </a:lnSpc>
              <a:buSzPct val="100000"/>
              <a:buFont typeface="Wingdings" pitchFamily="2" charset="2"/>
              <a:buChar char="Ø"/>
              <a:defRPr sz="1100">
                <a:latin typeface="Arial"/>
                <a:ea typeface="Arial"/>
                <a:cs typeface="Arial"/>
                <a:sym typeface="Arial"/>
              </a:defRPr>
            </a:pPr>
            <a:r>
              <a:rPr lang="en-US" altLang="zh-TW" sz="1300" dirty="0" err="1">
                <a:latin typeface="Arial" panose="020B0604020202020204" pitchFamily="34" charset="0"/>
                <a:ea typeface="新細明體" panose="02020500000000000000" pitchFamily="18" charset="-120"/>
                <a:cs typeface="Arial" panose="020B0604020202020204" pitchFamily="34" charset="0"/>
              </a:rPr>
              <a:t>Lalaport</a:t>
            </a:r>
            <a:r>
              <a:rPr lang="zh-TW" altLang="en-US" sz="1300" dirty="0">
                <a:latin typeface="Arial" panose="020B0604020202020204" pitchFamily="34" charset="0"/>
                <a:ea typeface="新細明體" panose="02020500000000000000" pitchFamily="18" charset="-120"/>
                <a:cs typeface="Arial" panose="020B0604020202020204" pitchFamily="34" charset="0"/>
              </a:rPr>
              <a:t>購物中心</a:t>
            </a:r>
            <a:r>
              <a:rPr lang="en-US" altLang="zh-TW" sz="1300" dirty="0">
                <a:latin typeface="Arial" panose="020B0604020202020204" pitchFamily="34" charset="0"/>
                <a:ea typeface="新細明體" panose="02020500000000000000" pitchFamily="18" charset="-120"/>
                <a:cs typeface="Arial" panose="020B0604020202020204" pitchFamily="34" charset="0"/>
              </a:rPr>
              <a:t>C</a:t>
            </a:r>
            <a:r>
              <a:rPr lang="zh-TW" altLang="en-US" sz="1300" dirty="0">
                <a:latin typeface="Arial" panose="020B0604020202020204" pitchFamily="34" charset="0"/>
                <a:ea typeface="新細明體" panose="02020500000000000000" pitchFamily="18" charset="-120"/>
                <a:cs typeface="Arial" panose="020B0604020202020204" pitchFamily="34" charset="0"/>
              </a:rPr>
              <a:t>區</a:t>
            </a:r>
            <a:r>
              <a:rPr lang="en-US" altLang="zh-TW" sz="1300" dirty="0">
                <a:latin typeface="Arial" panose="020B0604020202020204" pitchFamily="34" charset="0"/>
                <a:ea typeface="新細明體" panose="02020500000000000000" pitchFamily="18" charset="-120"/>
                <a:cs typeface="Arial" panose="020B0604020202020204" pitchFamily="34" charset="0"/>
              </a:rPr>
              <a:t>4F</a:t>
            </a:r>
            <a:r>
              <a:rPr lang="zh-TW" altLang="en-US" sz="1300" dirty="0">
                <a:latin typeface="Arial" panose="020B0604020202020204" pitchFamily="34" charset="0"/>
                <a:ea typeface="新細明體" panose="02020500000000000000" pitchFamily="18" charset="-120"/>
                <a:cs typeface="Arial" panose="020B0604020202020204" pitchFamily="34" charset="0"/>
              </a:rPr>
              <a:t>北館</a:t>
            </a:r>
            <a:endParaRPr lang="en-US" altLang="zh-TW" sz="1300" dirty="0">
              <a:latin typeface="Arial" panose="020B0604020202020204" pitchFamily="34" charset="0"/>
              <a:ea typeface="新細明體" panose="02020500000000000000" pitchFamily="18" charset="-120"/>
              <a:cs typeface="Arial" panose="020B0604020202020204" pitchFamily="34" charset="0"/>
            </a:endParaRP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新光三越 新天地西門店 </a:t>
            </a:r>
            <a:r>
              <a:rPr lang="en-US" altLang="zh-TW" sz="1300" dirty="0">
                <a:latin typeface="Arial" panose="020B0604020202020204" pitchFamily="34" charset="0"/>
                <a:ea typeface="新細明體" panose="02020500000000000000" pitchFamily="18" charset="-120"/>
                <a:cs typeface="Arial" panose="020B0604020202020204" pitchFamily="34" charset="0"/>
              </a:rPr>
              <a:t>A</a:t>
            </a:r>
            <a:r>
              <a:rPr lang="zh-TW" altLang="en-US" sz="1300" dirty="0">
                <a:latin typeface="Arial" panose="020B0604020202020204" pitchFamily="34" charset="0"/>
                <a:ea typeface="新細明體" panose="02020500000000000000" pitchFamily="18" charset="-120"/>
                <a:cs typeface="Arial" panose="020B0604020202020204" pitchFamily="34" charset="0"/>
              </a:rPr>
              <a:t>區 </a:t>
            </a:r>
            <a:r>
              <a:rPr lang="en-US" altLang="zh-TW" sz="1300" dirty="0">
                <a:latin typeface="Arial" panose="020B0604020202020204" pitchFamily="34" charset="0"/>
                <a:ea typeface="新細明體" panose="02020500000000000000" pitchFamily="18" charset="-120"/>
                <a:cs typeface="Arial" panose="020B0604020202020204" pitchFamily="34" charset="0"/>
              </a:rPr>
              <a:t>2F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義享天地 </a:t>
            </a:r>
            <a:r>
              <a:rPr lang="en-US" altLang="zh-TW" sz="1300" dirty="0">
                <a:latin typeface="Arial" panose="020B0604020202020204" pitchFamily="34" charset="0"/>
                <a:ea typeface="新細明體" panose="02020500000000000000" pitchFamily="18" charset="-120"/>
                <a:cs typeface="Arial" panose="020B0604020202020204" pitchFamily="34" charset="0"/>
              </a:rPr>
              <a:t>A</a:t>
            </a:r>
            <a:r>
              <a:rPr lang="zh-TW" altLang="en-US" sz="1300" dirty="0">
                <a:latin typeface="Arial" panose="020B0604020202020204" pitchFamily="34" charset="0"/>
                <a:ea typeface="新細明體" panose="02020500000000000000" pitchFamily="18" charset="-120"/>
                <a:cs typeface="Arial" panose="020B0604020202020204" pitchFamily="34" charset="0"/>
              </a:rPr>
              <a:t>館 </a:t>
            </a:r>
            <a:r>
              <a:rPr lang="en-US" altLang="zh-TW" sz="1300" dirty="0">
                <a:latin typeface="Arial" panose="020B0604020202020204" pitchFamily="34" charset="0"/>
                <a:ea typeface="新細明體" panose="02020500000000000000" pitchFamily="18" charset="-120"/>
                <a:cs typeface="Arial" panose="020B0604020202020204" pitchFamily="34" charset="0"/>
              </a:rPr>
              <a:t>6F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遠東</a:t>
            </a:r>
            <a:r>
              <a:rPr lang="en-US" altLang="zh-TW" sz="1300" dirty="0">
                <a:latin typeface="Arial" panose="020B0604020202020204" pitchFamily="34" charset="0"/>
                <a:ea typeface="新細明體" panose="02020500000000000000" pitchFamily="18" charset="-120"/>
                <a:cs typeface="Arial" panose="020B0604020202020204" pitchFamily="34" charset="0"/>
              </a:rPr>
              <a:t>SOGO</a:t>
            </a:r>
            <a:r>
              <a:rPr lang="zh-TW" altLang="en-US" sz="1300" dirty="0">
                <a:latin typeface="Arial" panose="020B0604020202020204" pitchFamily="34" charset="0"/>
                <a:ea typeface="新細明體" panose="02020500000000000000" pitchFamily="18" charset="-120"/>
                <a:cs typeface="Arial" panose="020B0604020202020204" pitchFamily="34" charset="0"/>
              </a:rPr>
              <a:t> 高雄店 </a:t>
            </a:r>
            <a:r>
              <a:rPr lang="en-US" altLang="zh-TW" sz="1300" dirty="0">
                <a:latin typeface="Arial" panose="020B0604020202020204" pitchFamily="34" charset="0"/>
                <a:ea typeface="新細明體" panose="02020500000000000000" pitchFamily="18" charset="-120"/>
                <a:cs typeface="Arial" panose="020B0604020202020204" pitchFamily="34" charset="0"/>
              </a:rPr>
              <a:t>5F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遠東</a:t>
            </a:r>
            <a:r>
              <a:rPr lang="en-US" altLang="zh-TW" sz="1300" dirty="0">
                <a:latin typeface="Arial" panose="020B0604020202020204" pitchFamily="34" charset="0"/>
                <a:ea typeface="新細明體" panose="02020500000000000000" pitchFamily="18" charset="-120"/>
                <a:cs typeface="Arial" panose="020B0604020202020204" pitchFamily="34" charset="0"/>
              </a:rPr>
              <a:t>SOGO</a:t>
            </a:r>
            <a:r>
              <a:rPr lang="zh-TW" altLang="en-US" sz="1300" dirty="0">
                <a:latin typeface="Arial" panose="020B0604020202020204" pitchFamily="34" charset="0"/>
                <a:ea typeface="新細明體" panose="02020500000000000000" pitchFamily="18" charset="-120"/>
                <a:cs typeface="Arial" panose="020B0604020202020204" pitchFamily="34" charset="0"/>
              </a:rPr>
              <a:t> 中壢店 </a:t>
            </a:r>
            <a:r>
              <a:rPr lang="en-US" altLang="zh-TW" sz="1300" dirty="0">
                <a:latin typeface="Arial" panose="020B0604020202020204" pitchFamily="34" charset="0"/>
                <a:ea typeface="新細明體" panose="02020500000000000000" pitchFamily="18" charset="-120"/>
                <a:cs typeface="Arial" panose="020B0604020202020204" pitchFamily="34" charset="0"/>
              </a:rPr>
              <a:t>5F</a:t>
            </a:r>
          </a:p>
          <a:p>
            <a:pPr>
              <a:lnSpc>
                <a:spcPct val="110000"/>
              </a:lnSpc>
              <a:buSzPct val="100000"/>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endParaRPr>
          </a:p>
          <a:p>
            <a:pPr marL="171450" indent="-180000">
              <a:lnSpc>
                <a:spcPct val="110000"/>
              </a:lnSpc>
              <a:buSzPct val="100000"/>
              <a:buFont typeface="Wingdings" pitchFamily="2" charset="2"/>
              <a:buChar char="Ø"/>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endParaRPr>
          </a:p>
        </p:txBody>
      </p:sp>
      <p:pic>
        <p:nvPicPr>
          <p:cNvPr id="5" name="圖片 4">
            <a:extLst>
              <a:ext uri="{FF2B5EF4-FFF2-40B4-BE49-F238E27FC236}">
                <a16:creationId xmlns:a16="http://schemas.microsoft.com/office/drawing/2014/main" id="{1E59BEF5-F1E6-425D-1848-FD9FE4C041C4}"/>
              </a:ext>
            </a:extLst>
          </p:cNvPr>
          <p:cNvPicPr>
            <a:picLocks noChangeAspect="1"/>
          </p:cNvPicPr>
          <p:nvPr/>
        </p:nvPicPr>
        <p:blipFill>
          <a:blip r:embed="rId2"/>
          <a:stretch>
            <a:fillRect/>
          </a:stretch>
        </p:blipFill>
        <p:spPr>
          <a:xfrm>
            <a:off x="6210225" y="1137518"/>
            <a:ext cx="1109385" cy="208010"/>
          </a:xfrm>
          <a:prstGeom prst="rect">
            <a:avLst/>
          </a:prstGeom>
        </p:spPr>
      </p:pic>
      <p:pic>
        <p:nvPicPr>
          <p:cNvPr id="6" name="圖片 5">
            <a:extLst>
              <a:ext uri="{FF2B5EF4-FFF2-40B4-BE49-F238E27FC236}">
                <a16:creationId xmlns:a16="http://schemas.microsoft.com/office/drawing/2014/main" id="{23583B79-C992-57EA-3B83-DAC04023D354}"/>
              </a:ext>
            </a:extLst>
          </p:cNvPr>
          <p:cNvPicPr>
            <a:picLocks noChangeAspect="1"/>
          </p:cNvPicPr>
          <p:nvPr/>
        </p:nvPicPr>
        <p:blipFill>
          <a:blip r:embed="rId3"/>
          <a:stretch>
            <a:fillRect/>
          </a:stretch>
        </p:blipFill>
        <p:spPr>
          <a:xfrm>
            <a:off x="6285846" y="2917130"/>
            <a:ext cx="681011" cy="332937"/>
          </a:xfrm>
          <a:prstGeom prst="rect">
            <a:avLst/>
          </a:prstGeom>
        </p:spPr>
      </p:pic>
      <p:pic>
        <p:nvPicPr>
          <p:cNvPr id="7" name="圖片 6">
            <a:extLst>
              <a:ext uri="{FF2B5EF4-FFF2-40B4-BE49-F238E27FC236}">
                <a16:creationId xmlns:a16="http://schemas.microsoft.com/office/drawing/2014/main" id="{A68E90AA-82AC-43F9-A78A-39279B0C19FF}"/>
              </a:ext>
            </a:extLst>
          </p:cNvPr>
          <p:cNvPicPr>
            <a:picLocks noChangeAspect="1"/>
          </p:cNvPicPr>
          <p:nvPr/>
        </p:nvPicPr>
        <p:blipFill>
          <a:blip r:embed="rId4"/>
          <a:stretch>
            <a:fillRect/>
          </a:stretch>
        </p:blipFill>
        <p:spPr>
          <a:xfrm>
            <a:off x="6180819" y="1936456"/>
            <a:ext cx="750291" cy="210609"/>
          </a:xfrm>
          <a:prstGeom prst="rect">
            <a:avLst/>
          </a:prstGeom>
        </p:spPr>
      </p:pic>
      <p:sp>
        <p:nvSpPr>
          <p:cNvPr id="10" name="文字方塊 9">
            <a:extLst>
              <a:ext uri="{FF2B5EF4-FFF2-40B4-BE49-F238E27FC236}">
                <a16:creationId xmlns:a16="http://schemas.microsoft.com/office/drawing/2014/main" id="{67018C6E-67A8-C128-77AC-71F413DC5660}"/>
              </a:ext>
            </a:extLst>
          </p:cNvPr>
          <p:cNvSpPr txBox="1"/>
          <p:nvPr/>
        </p:nvSpPr>
        <p:spPr>
          <a:xfrm>
            <a:off x="3277532" y="758063"/>
            <a:ext cx="2778964" cy="38164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nSpc>
                <a:spcPct val="110000"/>
              </a:lnSpc>
              <a:buSzPct val="100000"/>
              <a:defRPr sz="1100">
                <a:latin typeface="Arial"/>
                <a:ea typeface="Arial"/>
                <a:cs typeface="Arial"/>
                <a:sym typeface="Arial"/>
              </a:defRPr>
            </a:pPr>
            <a:r>
              <a:rPr lang="en-US" altLang="zh-TW" sz="1300" dirty="0">
                <a:latin typeface="Microsoft JhengHei" panose="020B0604030504040204" pitchFamily="34" charset="-120"/>
                <a:ea typeface="Microsoft JhengHei" panose="020B0604030504040204" pitchFamily="34" charset="-120"/>
                <a:cs typeface="Arial" panose="020B0604020202020204" pitchFamily="34" charset="0"/>
                <a:sym typeface="Helvetica"/>
              </a:rPr>
              <a:t>【</a:t>
            </a:r>
            <a:r>
              <a:rPr lang="en-US" altLang="zh-TW" sz="1300" dirty="0">
                <a:latin typeface="Arial" panose="020B0604020202020204" pitchFamily="34" charset="0"/>
                <a:ea typeface="Microsoft JhengHei" panose="020B0604030504040204" pitchFamily="34" charset="-120"/>
                <a:cs typeface="Arial" panose="020B0604020202020204" pitchFamily="34" charset="0"/>
              </a:rPr>
              <a:t>OUTLET</a:t>
            </a:r>
            <a:r>
              <a:rPr lang="en-US" altLang="zh-TW" sz="1300" dirty="0">
                <a:latin typeface="Microsoft JhengHei" panose="020B0604030504040204" pitchFamily="34" charset="-120"/>
                <a:ea typeface="Microsoft JhengHei" panose="020B0604030504040204" pitchFamily="34" charset="-120"/>
                <a:cs typeface="Arial" panose="020B0604020202020204" pitchFamily="34" charset="0"/>
                <a:sym typeface="Helvetica"/>
              </a:rPr>
              <a:t>】</a:t>
            </a:r>
          </a:p>
          <a:p>
            <a:pPr>
              <a:lnSpc>
                <a:spcPct val="110000"/>
              </a:lnSpc>
              <a:buSzPct val="100000"/>
              <a:defRPr sz="1100">
                <a:latin typeface="Arial"/>
                <a:ea typeface="Arial"/>
                <a:cs typeface="Arial"/>
                <a:sym typeface="Arial"/>
              </a:defRPr>
            </a:pPr>
            <a:endParaRPr lang="en-US" altLang="zh-TW" sz="800" dirty="0">
              <a:latin typeface="Microsoft JhengHei" panose="020B0604030504040204" pitchFamily="34" charset="-120"/>
              <a:ea typeface="Microsoft JhengHei" panose="020B0604030504040204" pitchFamily="34" charset="-120"/>
              <a:cs typeface="Arial" panose="020B0604020202020204" pitchFamily="34" charset="0"/>
              <a:sym typeface="Helvetica"/>
            </a:endParaRPr>
          </a:p>
          <a:p>
            <a:pPr marL="171450" indent="-17145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林口三井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Outlet Park 2F(</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戶外區）</a:t>
            </a:r>
          </a:p>
          <a:p>
            <a:pPr marL="171450" indent="-17145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台中三井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Outlet Park 1F(</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戶外區</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a:t>
            </a:r>
          </a:p>
          <a:p>
            <a:pPr marL="171450" indent="-17145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台南三井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Outlet Park 2F</a:t>
            </a:r>
            <a:endPar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7145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義大世界購物廣場</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B</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區</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B1</a:t>
            </a:r>
          </a:p>
          <a:p>
            <a:pPr marL="171450" indent="-17145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禮客</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OUTLET-</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內湖一店</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4F</a:t>
            </a:r>
          </a:p>
          <a:p>
            <a:pPr marL="171450" indent="-17145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高雄</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SKM PART Outlet mall 2</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樓</a:t>
            </a:r>
            <a:endPar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71450">
              <a:lnSpc>
                <a:spcPct val="110000"/>
              </a:lnSpc>
              <a:buSzPct val="100000"/>
              <a:buFont typeface="Wingdings" pitchFamily="2" charset="2"/>
              <a:buChar char="Ø"/>
              <a:defRPr sz="1100">
                <a:latin typeface="Arial"/>
                <a:ea typeface="Arial"/>
                <a:cs typeface="Arial"/>
                <a:sym typeface="Arial"/>
              </a:defRPr>
            </a:pPr>
            <a:endParaRPr lang="en-US" altLang="zh-TW"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71450">
              <a:lnSpc>
                <a:spcPct val="110000"/>
              </a:lnSpc>
              <a:buSzPct val="100000"/>
              <a:buFont typeface="Wingdings" pitchFamily="2" charset="2"/>
              <a:buChar char="Ø"/>
              <a:defRPr sz="1100">
                <a:latin typeface="Arial"/>
                <a:ea typeface="Arial"/>
                <a:cs typeface="Arial"/>
                <a:sym typeface="Arial"/>
              </a:defRPr>
            </a:pPr>
            <a:endParaRPr lang="en-US" altLang="zh-TW" dirty="0">
              <a:latin typeface="Arial" panose="020B0604020202020204" pitchFamily="34" charset="0"/>
              <a:ea typeface="新細明體" panose="02020500000000000000" pitchFamily="18" charset="-120"/>
              <a:cs typeface="Arial" panose="020B0604020202020204" pitchFamily="34" charset="0"/>
              <a:sym typeface="Helvetica"/>
            </a:endParaRPr>
          </a:p>
          <a:p>
            <a:pPr>
              <a:lnSpc>
                <a:spcPct val="110000"/>
              </a:lnSpc>
              <a:buSzPct val="100000"/>
              <a:defRPr sz="1100">
                <a:latin typeface="Arial"/>
                <a:ea typeface="Arial"/>
                <a:cs typeface="Arial"/>
                <a:sym typeface="Arial"/>
              </a:defRPr>
            </a:pPr>
            <a:endParaRPr lang="en-US" altLang="zh-TW" dirty="0">
              <a:latin typeface="Arial" panose="020B0604020202020204" pitchFamily="34" charset="0"/>
              <a:ea typeface="新細明體" panose="02020500000000000000" pitchFamily="18" charset="-120"/>
              <a:cs typeface="Arial" panose="020B0604020202020204" pitchFamily="34" charset="0"/>
              <a:sym typeface="Helvetica"/>
            </a:endParaRPr>
          </a:p>
          <a:p>
            <a:pPr>
              <a:lnSpc>
                <a:spcPct val="110000"/>
              </a:lnSpc>
              <a:buSzPct val="100000"/>
              <a:defRPr sz="1100">
                <a:latin typeface="Arial"/>
                <a:ea typeface="Arial"/>
                <a:cs typeface="Arial"/>
                <a:sym typeface="Arial"/>
              </a:defRPr>
            </a:pPr>
            <a:endParaRPr lang="en-US" altLang="zh-TW" dirty="0">
              <a:latin typeface="Arial" panose="020B0604020202020204" pitchFamily="34" charset="0"/>
              <a:ea typeface="新細明體" panose="02020500000000000000" pitchFamily="18" charset="-120"/>
              <a:cs typeface="Arial" panose="020B0604020202020204" pitchFamily="34" charset="0"/>
              <a:sym typeface="Helvetica"/>
            </a:endParaRPr>
          </a:p>
          <a:p>
            <a:pPr>
              <a:lnSpc>
                <a:spcPct val="110000"/>
              </a:lnSpc>
              <a:buSzPct val="100000"/>
              <a:defRPr sz="1100">
                <a:latin typeface="Arial"/>
                <a:ea typeface="Arial"/>
                <a:cs typeface="Arial"/>
                <a:sym typeface="Arial"/>
              </a:defRPr>
            </a:pPr>
            <a:endParaRPr lang="en-US" altLang="zh-TW" dirty="0">
              <a:latin typeface="Arial" panose="020B0604020202020204" pitchFamily="34" charset="0"/>
              <a:ea typeface="新細明體" panose="02020500000000000000" pitchFamily="18" charset="-120"/>
              <a:cs typeface="Arial" panose="020B0604020202020204" pitchFamily="34" charset="0"/>
              <a:sym typeface="Helvetica"/>
            </a:endParaRPr>
          </a:p>
          <a:p>
            <a:pPr>
              <a:lnSpc>
                <a:spcPct val="110000"/>
              </a:lnSpc>
              <a:buSzPct val="100000"/>
              <a:defRPr sz="1100">
                <a:latin typeface="Arial"/>
                <a:ea typeface="Arial"/>
                <a:cs typeface="Arial"/>
                <a:sym typeface="Arial"/>
              </a:defRPr>
            </a:pPr>
            <a:endParaRPr lang="en-US" altLang="zh-TW"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marR="0" indent="-171450" algn="l" defTabSz="914400" rtl="0" fontAlgn="auto" latinLnBrk="0" hangingPunct="0">
              <a:lnSpc>
                <a:spcPct val="110000"/>
              </a:lnSpc>
              <a:spcBef>
                <a:spcPts val="0"/>
              </a:spcBef>
              <a:spcAft>
                <a:spcPts val="0"/>
              </a:spcAft>
              <a:buClrTx/>
              <a:buSzTx/>
              <a:buFont typeface="Wingdings" pitchFamily="2" charset="2"/>
              <a:buChar char="Ø"/>
              <a:tabLst/>
            </a:pPr>
            <a:r>
              <a:rPr kumimoji="0" lang="zh-TW" altLang="en-US" sz="1300" b="0" i="0" u="none" strike="noStrike" cap="none" spc="0" normalizeH="0" baseline="0" dirty="0">
                <a:ln>
                  <a:noFill/>
                </a:ln>
                <a:solidFill>
                  <a:srgbClr val="000000"/>
                </a:solidFill>
                <a:effectLst/>
                <a:uFillTx/>
                <a:latin typeface="Arial" panose="020B0604020202020204" pitchFamily="34" charset="0"/>
                <a:ea typeface="新細明體" panose="02020500000000000000" pitchFamily="18" charset="-120"/>
                <a:cs typeface="Arial" panose="020B0604020202020204" pitchFamily="34" charset="0"/>
                <a:sym typeface="맑은 고딕"/>
              </a:rPr>
              <a:t>新光三越 台北站前店</a:t>
            </a:r>
            <a:r>
              <a:rPr kumimoji="0" lang="en-US" altLang="zh-TW" sz="1300" b="0" i="0" u="none" strike="noStrike" cap="none" spc="0" normalizeH="0" baseline="0" dirty="0">
                <a:ln>
                  <a:noFill/>
                </a:ln>
                <a:solidFill>
                  <a:srgbClr val="000000"/>
                </a:solidFill>
                <a:effectLst/>
                <a:uFillTx/>
                <a:latin typeface="Arial" panose="020B0604020202020204" pitchFamily="34" charset="0"/>
                <a:ea typeface="新細明體" panose="02020500000000000000" pitchFamily="18" charset="-120"/>
                <a:cs typeface="Arial" panose="020B0604020202020204" pitchFamily="34" charset="0"/>
                <a:sym typeface="맑은 고딕"/>
              </a:rPr>
              <a:t>6</a:t>
            </a:r>
            <a:r>
              <a:rPr kumimoji="0" lang="en" altLang="zh-TW" sz="1300" b="0" i="0" u="none" strike="noStrike" cap="none" spc="0" normalizeH="0" baseline="0" dirty="0">
                <a:ln>
                  <a:noFill/>
                </a:ln>
                <a:solidFill>
                  <a:srgbClr val="000000"/>
                </a:solidFill>
                <a:effectLst/>
                <a:uFillTx/>
                <a:latin typeface="Arial" panose="020B0604020202020204" pitchFamily="34" charset="0"/>
                <a:ea typeface="新細明體" panose="02020500000000000000" pitchFamily="18" charset="-120"/>
                <a:cs typeface="Arial" panose="020B0604020202020204" pitchFamily="34" charset="0"/>
                <a:sym typeface="맑은 고딕"/>
              </a:rPr>
              <a:t>F</a:t>
            </a:r>
            <a:endParaRPr lang="en" altLang="zh-TW" sz="1300" dirty="0">
              <a:latin typeface="Arial" panose="020B0604020202020204" pitchFamily="34" charset="0"/>
              <a:ea typeface="新細明體" panose="02020500000000000000" pitchFamily="18" charset="-120"/>
              <a:cs typeface="Arial" panose="020B0604020202020204" pitchFamily="34" charset="0"/>
            </a:endParaRPr>
          </a:p>
          <a:p>
            <a:pPr marL="171450" indent="-171450">
              <a:lnSpc>
                <a:spcPct val="110000"/>
              </a:lnSpc>
              <a:buFont typeface="Wingdings" pitchFamily="2" charset="2"/>
              <a:buChar char="Ø"/>
            </a:pPr>
            <a:r>
              <a:rPr kumimoji="0" lang="zh-TW" altLang="en-US" sz="1300" b="0" i="0" u="none" strike="noStrike" cap="none" spc="0" normalizeH="0" baseline="0" dirty="0">
                <a:ln>
                  <a:noFill/>
                </a:ln>
                <a:solidFill>
                  <a:srgbClr val="000000"/>
                </a:solidFill>
                <a:effectLst/>
                <a:uFillTx/>
                <a:latin typeface="Arial" panose="020B0604020202020204" pitchFamily="34" charset="0"/>
                <a:ea typeface="新細明體" panose="02020500000000000000" pitchFamily="18" charset="-120"/>
                <a:cs typeface="Arial" panose="020B0604020202020204" pitchFamily="34" charset="0"/>
                <a:sym typeface="맑은 고딕"/>
              </a:rPr>
              <a:t>新光三越 高雄左營 二館</a:t>
            </a:r>
            <a:r>
              <a:rPr kumimoji="0" lang="en-US" altLang="zh-TW" sz="1300" b="0" i="0" u="none" strike="noStrike" cap="none" spc="0" normalizeH="0" baseline="0" dirty="0">
                <a:ln>
                  <a:noFill/>
                </a:ln>
                <a:solidFill>
                  <a:srgbClr val="000000"/>
                </a:solidFill>
                <a:effectLst/>
                <a:uFillTx/>
                <a:latin typeface="Arial" panose="020B0604020202020204" pitchFamily="34" charset="0"/>
                <a:ea typeface="新細明體" panose="02020500000000000000" pitchFamily="18" charset="-120"/>
                <a:cs typeface="Arial" panose="020B0604020202020204" pitchFamily="34" charset="0"/>
                <a:sym typeface="맑은 고딕"/>
              </a:rPr>
              <a:t>6</a:t>
            </a:r>
            <a:r>
              <a:rPr kumimoji="0" lang="en" altLang="zh-TW" sz="1300" b="0" i="0" u="none" strike="noStrike" cap="none" spc="0" normalizeH="0" baseline="0" dirty="0">
                <a:ln>
                  <a:noFill/>
                </a:ln>
                <a:solidFill>
                  <a:srgbClr val="000000"/>
                </a:solidFill>
                <a:effectLst/>
                <a:uFillTx/>
                <a:latin typeface="Arial" panose="020B0604020202020204" pitchFamily="34" charset="0"/>
                <a:ea typeface="新細明體" panose="02020500000000000000" pitchFamily="18" charset="-120"/>
                <a:cs typeface="Arial" panose="020B0604020202020204" pitchFamily="34" charset="0"/>
                <a:sym typeface="맑은 고딕"/>
              </a:rPr>
              <a:t>F</a:t>
            </a:r>
            <a:endParaRPr lang="en"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a:lnSpc>
                <a:spcPct val="110000"/>
              </a:lnSpc>
              <a:buSzPct val="100000"/>
              <a:defRPr sz="1100">
                <a:latin typeface="Arial"/>
                <a:ea typeface="Arial"/>
                <a:cs typeface="Arial"/>
                <a:sym typeface="Arial"/>
              </a:defRPr>
            </a:pPr>
            <a:endParaRPr lang="en-US" altLang="zh-TW" dirty="0">
              <a:latin typeface="Microsoft JhengHei" panose="020B0604030504040204" pitchFamily="34" charset="-120"/>
              <a:ea typeface="Microsoft JhengHei" panose="020B0604030504040204" pitchFamily="34" charset="-120"/>
              <a:cs typeface="Arial" panose="020B0604020202020204" pitchFamily="34" charset="0"/>
              <a:sym typeface="Helvetica"/>
            </a:endParaRPr>
          </a:p>
          <a:p>
            <a:pPr marL="0" marR="0" indent="0" algn="l" defTabSz="914400" rtl="0" fontAlgn="auto" latinLnBrk="0" hangingPunct="0">
              <a:lnSpc>
                <a:spcPct val="110000"/>
              </a:lnSpc>
              <a:spcBef>
                <a:spcPts val="0"/>
              </a:spcBef>
              <a:spcAft>
                <a:spcPts val="0"/>
              </a:spcAft>
              <a:buClrTx/>
              <a:buSzTx/>
              <a:buFontTx/>
              <a:buNone/>
              <a:tabLst/>
            </a:pPr>
            <a:endParaRPr kumimoji="0" lang="zh-TW" altLang="en-US" sz="1800" b="0" i="0" u="none" strike="noStrike" cap="none" spc="0" normalizeH="0" baseline="0" dirty="0">
              <a:ln>
                <a:noFill/>
              </a:ln>
              <a:solidFill>
                <a:srgbClr val="000000"/>
              </a:solidFill>
              <a:effectLst/>
              <a:uFillTx/>
              <a:latin typeface="맑은 고딕"/>
              <a:ea typeface="맑은 고딕"/>
              <a:cs typeface="맑은 고딕"/>
              <a:sym typeface="맑은 고딕"/>
            </a:endParaRPr>
          </a:p>
        </p:txBody>
      </p:sp>
      <p:pic>
        <p:nvPicPr>
          <p:cNvPr id="9" name="圖片 8">
            <a:extLst>
              <a:ext uri="{FF2B5EF4-FFF2-40B4-BE49-F238E27FC236}">
                <a16:creationId xmlns:a16="http://schemas.microsoft.com/office/drawing/2014/main" id="{4BA8F15F-C230-476E-F67C-376ED93CE3F7}"/>
              </a:ext>
            </a:extLst>
          </p:cNvPr>
          <p:cNvPicPr>
            <a:picLocks noChangeAspect="1"/>
          </p:cNvPicPr>
          <p:nvPr/>
        </p:nvPicPr>
        <p:blipFill>
          <a:blip r:embed="rId5"/>
          <a:stretch>
            <a:fillRect/>
          </a:stretch>
        </p:blipFill>
        <p:spPr>
          <a:xfrm>
            <a:off x="3394486" y="3068140"/>
            <a:ext cx="441409" cy="565004"/>
          </a:xfrm>
          <a:prstGeom prst="rect">
            <a:avLst/>
          </a:prstGeom>
        </p:spPr>
      </p:pic>
      <p:sp>
        <p:nvSpPr>
          <p:cNvPr id="18" name="標題 1">
            <a:extLst>
              <a:ext uri="{FF2B5EF4-FFF2-40B4-BE49-F238E27FC236}">
                <a16:creationId xmlns:a16="http://schemas.microsoft.com/office/drawing/2014/main" id="{92515B80-B60C-389D-BE81-1B31E643C193}"/>
              </a:ext>
            </a:extLst>
          </p:cNvPr>
          <p:cNvSpPr txBox="1">
            <a:spLocks/>
          </p:cNvSpPr>
          <p:nvPr/>
        </p:nvSpPr>
        <p:spPr>
          <a:xfrm>
            <a:off x="457199" y="183182"/>
            <a:ext cx="8229601" cy="655027"/>
          </a:xfrm>
          <a:prstGeom prst="rect">
            <a:avLst/>
          </a:prstGeom>
        </p:spPr>
        <p:txBody>
          <a:bodyPr/>
          <a:lstStyle>
            <a:lvl1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9pPr>
          </a:lstStyle>
          <a:p>
            <a:pPr hangingPunct="1"/>
            <a:r>
              <a:rPr lang="zh-TW" altLang="en-US" sz="2800" dirty="0">
                <a:solidFill>
                  <a:srgbClr val="002060"/>
                </a:solidFill>
                <a:latin typeface="新細明體" panose="02020500000000000000" pitchFamily="18" charset="-120"/>
                <a:ea typeface="新細明體" panose="02020500000000000000" pitchFamily="18" charset="-120"/>
              </a:rPr>
              <a:t>門市資訊</a:t>
            </a:r>
          </a:p>
        </p:txBody>
      </p:sp>
      <p:pic>
        <p:nvPicPr>
          <p:cNvPr id="3" name="圖片 2">
            <a:extLst>
              <a:ext uri="{FF2B5EF4-FFF2-40B4-BE49-F238E27FC236}">
                <a16:creationId xmlns:a16="http://schemas.microsoft.com/office/drawing/2014/main" id="{ED211BD9-D59F-9DDF-2D73-97685E4A89E9}"/>
              </a:ext>
            </a:extLst>
          </p:cNvPr>
          <p:cNvPicPr>
            <a:picLocks noChangeAspect="1"/>
          </p:cNvPicPr>
          <p:nvPr/>
        </p:nvPicPr>
        <p:blipFill>
          <a:blip r:embed="rId6"/>
          <a:stretch>
            <a:fillRect/>
          </a:stretch>
        </p:blipFill>
        <p:spPr>
          <a:xfrm>
            <a:off x="6238736" y="3648116"/>
            <a:ext cx="526182" cy="353663"/>
          </a:xfrm>
          <a:prstGeom prst="rect">
            <a:avLst/>
          </a:prstGeom>
        </p:spPr>
      </p:pic>
      <p:pic>
        <p:nvPicPr>
          <p:cNvPr id="12" name="圖片 11">
            <a:extLst>
              <a:ext uri="{FF2B5EF4-FFF2-40B4-BE49-F238E27FC236}">
                <a16:creationId xmlns:a16="http://schemas.microsoft.com/office/drawing/2014/main" id="{5094638C-9B32-A55C-C9DB-AA8B82D74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23468" y="2604395"/>
            <a:ext cx="3578359" cy="396241"/>
          </a:xfrm>
          <a:prstGeom prst="rect">
            <a:avLst/>
          </a:prstGeom>
        </p:spPr>
      </p:pic>
      <p:pic>
        <p:nvPicPr>
          <p:cNvPr id="14" name="圖片 13">
            <a:extLst>
              <a:ext uri="{FF2B5EF4-FFF2-40B4-BE49-F238E27FC236}">
                <a16:creationId xmlns:a16="http://schemas.microsoft.com/office/drawing/2014/main" id="{B10F3545-A05E-5C92-4FC6-C05207F20260}"/>
              </a:ext>
            </a:extLst>
          </p:cNvPr>
          <p:cNvPicPr>
            <a:picLocks noChangeAspect="1"/>
          </p:cNvPicPr>
          <p:nvPr/>
        </p:nvPicPr>
        <p:blipFill>
          <a:blip r:embed="rId8"/>
          <a:stretch>
            <a:fillRect/>
          </a:stretch>
        </p:blipFill>
        <p:spPr>
          <a:xfrm>
            <a:off x="6083095" y="4422472"/>
            <a:ext cx="1572846" cy="177881"/>
          </a:xfrm>
          <a:prstGeom prst="rect">
            <a:avLst/>
          </a:prstGeom>
        </p:spPr>
      </p:pic>
      <p:pic>
        <p:nvPicPr>
          <p:cNvPr id="11" name="圖片 10" descr="一張含有 黑色, 黑暗 的圖片&#10;&#10;自動產生的描述">
            <a:extLst>
              <a:ext uri="{FF2B5EF4-FFF2-40B4-BE49-F238E27FC236}">
                <a16:creationId xmlns:a16="http://schemas.microsoft.com/office/drawing/2014/main" id="{C2A6DD12-EA91-D993-6C4C-A0C8C84912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0708" y="811632"/>
            <a:ext cx="1119512" cy="139053"/>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0" name="副標題 2"/>
          <p:cNvSpPr txBox="1">
            <a:spLocks noGrp="1"/>
          </p:cNvSpPr>
          <p:nvPr>
            <p:ph type="body" sz="quarter" idx="1"/>
          </p:nvPr>
        </p:nvSpPr>
        <p:spPr>
          <a:xfrm>
            <a:off x="2267743" y="2571749"/>
            <a:ext cx="4968554" cy="636644"/>
          </a:xfrm>
          <a:prstGeom prst="rect">
            <a:avLst/>
          </a:prstGeom>
        </p:spPr>
        <p:txBody>
          <a:bodyPr/>
          <a:lstStyle>
            <a:lvl1pPr>
              <a:spcBef>
                <a:spcPts val="400"/>
              </a:spcBef>
              <a:defRPr sz="2000"/>
            </a:lvl1pPr>
          </a:lstStyle>
          <a:p>
            <a:r>
              <a:t>http://www.skuniform.com.tw</a:t>
            </a:r>
          </a:p>
        </p:txBody>
      </p:sp>
      <p:pic>
        <p:nvPicPr>
          <p:cNvPr id="611" name="Picture 2" descr="Picture 2"/>
          <p:cNvPicPr>
            <a:picLocks noChangeAspect="1"/>
          </p:cNvPicPr>
          <p:nvPr/>
        </p:nvPicPr>
        <p:blipFill>
          <a:blip r:embed="rId3"/>
          <a:srcRect b="21204"/>
          <a:stretch>
            <a:fillRect/>
          </a:stretch>
        </p:blipFill>
        <p:spPr>
          <a:xfrm>
            <a:off x="2353573" y="1851669"/>
            <a:ext cx="4378668" cy="775003"/>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3" name="標題 1"/>
          <p:cNvSpPr txBox="1">
            <a:spLocks noGrp="1"/>
          </p:cNvSpPr>
          <p:nvPr>
            <p:ph type="title"/>
          </p:nvPr>
        </p:nvSpPr>
        <p:spPr>
          <a:prstGeom prst="rect">
            <a:avLst/>
          </a:prstGeom>
        </p:spPr>
        <p:txBody>
          <a:bodyPr/>
          <a:lstStyle>
            <a:lvl1pPr>
              <a:defRPr sz="2800" b="1"/>
            </a:lvl1pPr>
          </a:lstStyle>
          <a:p>
            <a:r>
              <a:rPr err="1"/>
              <a:t>部門簡介</a:t>
            </a:r>
            <a:endParaRPr/>
          </a:p>
        </p:txBody>
      </p:sp>
      <p:sp>
        <p:nvSpPr>
          <p:cNvPr id="614" name="矩形 3"/>
          <p:cNvSpPr txBox="1"/>
          <p:nvPr/>
        </p:nvSpPr>
        <p:spPr>
          <a:xfrm>
            <a:off x="945311" y="915566"/>
            <a:ext cx="7217373" cy="2616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a:defRPr sz="2200"/>
            </a:pPr>
            <a:r>
              <a:rPr dirty="0">
                <a:solidFill>
                  <a:schemeClr val="tx1"/>
                </a:solidFill>
                <a:latin typeface="新細明體" panose="02020500000000000000" pitchFamily="18" charset="-120"/>
                <a:ea typeface="新細明體" panose="02020500000000000000" pitchFamily="18" charset="-120"/>
                <a:cs typeface="Arial" panose="020B0604020202020204" pitchFamily="34" charset="0"/>
              </a:rPr>
              <a:t>新光團體制服業務隸屬於新光紡織品牌零售部，擁有專業紡製技術及進口品牌的優良基礎，充分運用歐、美、日流行資訊與資源，在承辦各機關團體的相關業務上，能充分溝通、掌握客戶需求、提供量身訂製的最佳採購建議。</a:t>
            </a:r>
          </a:p>
          <a:p>
            <a:pPr>
              <a:defRPr sz="1000"/>
            </a:pPr>
            <a:endParaRPr dirty="0">
              <a:solidFill>
                <a:schemeClr val="tx1"/>
              </a:solidFill>
              <a:latin typeface="新細明體" panose="02020500000000000000" pitchFamily="18" charset="-120"/>
              <a:ea typeface="新細明體" panose="02020500000000000000" pitchFamily="18" charset="-120"/>
              <a:cs typeface="Arial" panose="020B0604020202020204" pitchFamily="34" charset="0"/>
            </a:endParaRPr>
          </a:p>
          <a:p>
            <a:pPr>
              <a:defRPr sz="2200"/>
            </a:pPr>
            <a:r>
              <a:rPr dirty="0" err="1">
                <a:solidFill>
                  <a:schemeClr val="tx1"/>
                </a:solidFill>
                <a:latin typeface="新細明體" panose="02020500000000000000" pitchFamily="18" charset="-120"/>
                <a:ea typeface="新細明體" panose="02020500000000000000" pitchFamily="18" charset="-120"/>
                <a:cs typeface="Arial" panose="020B0604020202020204" pitchFamily="34" charset="0"/>
              </a:rPr>
              <a:t>由專人負責並統籌從企劃、溝通、設計、生產、交貨到售後服務的每段流程，以永續經營的理念創造出客戶滿意的品質與服務</a:t>
            </a:r>
            <a:r>
              <a:rPr dirty="0">
                <a:latin typeface="新細明體" panose="02020500000000000000" pitchFamily="18" charset="-120"/>
                <a:ea typeface="新細明體" panose="02020500000000000000" pitchFamily="18" charset="-120"/>
                <a:cs typeface="Arial" panose="020B0604020202020204" pitchFamily="34" charset="0"/>
              </a:rPr>
              <a:t>。</a:t>
            </a:r>
          </a:p>
        </p:txBody>
      </p:sp>
      <p:pic>
        <p:nvPicPr>
          <p:cNvPr id="615" name="Picture 2" descr="Picture 2"/>
          <p:cNvPicPr>
            <a:picLocks noChangeAspect="1"/>
          </p:cNvPicPr>
          <p:nvPr/>
        </p:nvPicPr>
        <p:blipFill>
          <a:blip r:embed="rId3"/>
          <a:stretch>
            <a:fillRect/>
          </a:stretch>
        </p:blipFill>
        <p:spPr>
          <a:xfrm>
            <a:off x="3347863" y="4606039"/>
            <a:ext cx="2392705" cy="537461"/>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 name="Picture 2" descr="Picture 2"/>
          <p:cNvPicPr>
            <a:picLocks noChangeAspect="1"/>
          </p:cNvPicPr>
          <p:nvPr/>
        </p:nvPicPr>
        <p:blipFill>
          <a:blip r:embed="rId3"/>
          <a:stretch>
            <a:fillRect/>
          </a:stretch>
        </p:blipFill>
        <p:spPr>
          <a:xfrm>
            <a:off x="3347863" y="4606039"/>
            <a:ext cx="2392705" cy="537461"/>
          </a:xfrm>
          <a:prstGeom prst="rect">
            <a:avLst/>
          </a:prstGeom>
          <a:ln w="12700">
            <a:miter lim="400000"/>
          </a:ln>
        </p:spPr>
      </p:pic>
      <p:sp>
        <p:nvSpPr>
          <p:cNvPr id="619" name="休閒服"/>
          <p:cNvSpPr txBox="1"/>
          <p:nvPr/>
        </p:nvSpPr>
        <p:spPr>
          <a:xfrm>
            <a:off x="1192634" y="1020243"/>
            <a:ext cx="784828" cy="36933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tIns="45719" rIns="45719" bIns="45719" numCol="1" anchor="t">
            <a:spAutoFit/>
          </a:bodyPr>
          <a:lstStyle/>
          <a:p>
            <a:r>
              <a:rPr dirty="0" err="1">
                <a:latin typeface="新細明體" panose="02020500000000000000" pitchFamily="18" charset="-120"/>
                <a:ea typeface="新細明體" panose="02020500000000000000" pitchFamily="18" charset="-120"/>
              </a:rPr>
              <a:t>休閒服</a:t>
            </a:r>
            <a:endParaRPr dirty="0">
              <a:latin typeface="新細明體" panose="02020500000000000000" pitchFamily="18" charset="-120"/>
              <a:ea typeface="新細明體" panose="02020500000000000000" pitchFamily="18" charset="-120"/>
            </a:endParaRPr>
          </a:p>
        </p:txBody>
      </p:sp>
      <p:sp>
        <p:nvSpPr>
          <p:cNvPr id="623" name="運動服"/>
          <p:cNvSpPr txBox="1"/>
          <p:nvPr/>
        </p:nvSpPr>
        <p:spPr>
          <a:xfrm>
            <a:off x="4236982" y="1020243"/>
            <a:ext cx="784828" cy="3693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r>
              <a:rPr dirty="0" err="1">
                <a:latin typeface="新細明體" panose="02020500000000000000" pitchFamily="18" charset="-120"/>
                <a:ea typeface="新細明體" panose="02020500000000000000" pitchFamily="18" charset="-120"/>
              </a:rPr>
              <a:t>運動服</a:t>
            </a:r>
            <a:endParaRPr dirty="0">
              <a:latin typeface="新細明體" panose="02020500000000000000" pitchFamily="18" charset="-120"/>
              <a:ea typeface="新細明體" panose="02020500000000000000" pitchFamily="18" charset="-120"/>
            </a:endParaRPr>
          </a:p>
        </p:txBody>
      </p:sp>
      <p:sp>
        <p:nvSpPr>
          <p:cNvPr id="626" name="正裝類"/>
          <p:cNvSpPr txBox="1"/>
          <p:nvPr/>
        </p:nvSpPr>
        <p:spPr>
          <a:xfrm>
            <a:off x="2784858" y="1016905"/>
            <a:ext cx="784828" cy="3693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r>
              <a:rPr dirty="0" err="1">
                <a:latin typeface="新細明體" panose="02020500000000000000" pitchFamily="18" charset="-120"/>
                <a:ea typeface="新細明體" panose="02020500000000000000" pitchFamily="18" charset="-120"/>
              </a:rPr>
              <a:t>正裝類</a:t>
            </a:r>
            <a:endParaRPr dirty="0">
              <a:latin typeface="新細明體" panose="02020500000000000000" pitchFamily="18" charset="-120"/>
              <a:ea typeface="新細明體" panose="02020500000000000000" pitchFamily="18" charset="-120"/>
            </a:endParaRPr>
          </a:p>
        </p:txBody>
      </p:sp>
      <p:sp>
        <p:nvSpPr>
          <p:cNvPr id="629" name="醫療服"/>
          <p:cNvSpPr txBox="1"/>
          <p:nvPr/>
        </p:nvSpPr>
        <p:spPr>
          <a:xfrm>
            <a:off x="5655373" y="1021800"/>
            <a:ext cx="784828" cy="3693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r>
              <a:rPr dirty="0" err="1">
                <a:latin typeface="新細明體" panose="02020500000000000000" pitchFamily="18" charset="-120"/>
                <a:ea typeface="新細明體" panose="02020500000000000000" pitchFamily="18" charset="-120"/>
              </a:rPr>
              <a:t>醫療服</a:t>
            </a:r>
            <a:endParaRPr dirty="0">
              <a:latin typeface="新細明體" panose="02020500000000000000" pitchFamily="18" charset="-120"/>
              <a:ea typeface="新細明體" panose="02020500000000000000" pitchFamily="18" charset="-120"/>
            </a:endParaRPr>
          </a:p>
        </p:txBody>
      </p:sp>
      <p:sp>
        <p:nvSpPr>
          <p:cNvPr id="632" name="工作服"/>
          <p:cNvSpPr txBox="1"/>
          <p:nvPr/>
        </p:nvSpPr>
        <p:spPr>
          <a:xfrm>
            <a:off x="6974519" y="1016905"/>
            <a:ext cx="784828" cy="3693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r>
              <a:rPr dirty="0" err="1">
                <a:latin typeface="新細明體" panose="02020500000000000000" pitchFamily="18" charset="-120"/>
                <a:ea typeface="新細明體" panose="02020500000000000000" pitchFamily="18" charset="-120"/>
              </a:rPr>
              <a:t>工作服</a:t>
            </a:r>
            <a:endParaRPr dirty="0">
              <a:latin typeface="新細明體" panose="02020500000000000000" pitchFamily="18" charset="-120"/>
              <a:ea typeface="新細明體" panose="02020500000000000000" pitchFamily="18" charset="-120"/>
            </a:endParaRPr>
          </a:p>
        </p:txBody>
      </p:sp>
      <p:pic>
        <p:nvPicPr>
          <p:cNvPr id="3" name="圖片 2" descr="一張含有 人員, 足部穿著, 服裝, 休閒西裝外套 的圖片&#10;&#10;自動產生的描述">
            <a:extLst>
              <a:ext uri="{FF2B5EF4-FFF2-40B4-BE49-F238E27FC236}">
                <a16:creationId xmlns:a16="http://schemas.microsoft.com/office/drawing/2014/main" id="{1BD36FB5-0A97-8088-4C43-2CEA711744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9762" y="1389573"/>
            <a:ext cx="1465969" cy="2863472"/>
          </a:xfrm>
          <a:prstGeom prst="rect">
            <a:avLst/>
          </a:prstGeom>
        </p:spPr>
      </p:pic>
      <p:pic>
        <p:nvPicPr>
          <p:cNvPr id="5" name="圖片 4" descr="一張含有 服裝, 人員, Polo 衫, 脖子 的圖片&#10;&#10;自動產生的描述">
            <a:extLst>
              <a:ext uri="{FF2B5EF4-FFF2-40B4-BE49-F238E27FC236}">
                <a16:creationId xmlns:a16="http://schemas.microsoft.com/office/drawing/2014/main" id="{DBE4D3B3-2165-7974-5357-625162E6CE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600" y="1376354"/>
            <a:ext cx="1292142" cy="2863472"/>
          </a:xfrm>
          <a:prstGeom prst="rect">
            <a:avLst/>
          </a:prstGeom>
        </p:spPr>
      </p:pic>
      <p:pic>
        <p:nvPicPr>
          <p:cNvPr id="7" name="圖片 6" descr="一張含有 人員, 服裝, 男人, 袖子 的圖片&#10;&#10;自動產生的描述">
            <a:extLst>
              <a:ext uri="{FF2B5EF4-FFF2-40B4-BE49-F238E27FC236}">
                <a16:creationId xmlns:a16="http://schemas.microsoft.com/office/drawing/2014/main" id="{E72130A7-2E14-75C5-A17E-B645A3EE5C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8567" y="1389573"/>
            <a:ext cx="1020305" cy="2863181"/>
          </a:xfrm>
          <a:prstGeom prst="rect">
            <a:avLst/>
          </a:prstGeom>
        </p:spPr>
      </p:pic>
      <p:pic>
        <p:nvPicPr>
          <p:cNvPr id="9" name="圖片 8" descr="一張含有 人員, 服裝, 手肘, 短褲 的圖片&#10;&#10;自動產生的描述">
            <a:extLst>
              <a:ext uri="{FF2B5EF4-FFF2-40B4-BE49-F238E27FC236}">
                <a16:creationId xmlns:a16="http://schemas.microsoft.com/office/drawing/2014/main" id="{FFE2B308-0DE0-7A0F-AE10-1477FCB524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2124" y="1376354"/>
            <a:ext cx="1119059" cy="2863472"/>
          </a:xfrm>
          <a:prstGeom prst="rect">
            <a:avLst/>
          </a:prstGeom>
        </p:spPr>
      </p:pic>
      <p:pic>
        <p:nvPicPr>
          <p:cNvPr id="11" name="圖片 10" descr="一張含有 服裝, 人員, 領子, 襯衫 的圖片&#10;&#10;自動產生的描述">
            <a:extLst>
              <a:ext uri="{FF2B5EF4-FFF2-40B4-BE49-F238E27FC236}">
                <a16:creationId xmlns:a16="http://schemas.microsoft.com/office/drawing/2014/main" id="{8A99B089-B131-1024-EF50-90E5A11B16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0743" y="1382963"/>
            <a:ext cx="1121909" cy="2856863"/>
          </a:xfrm>
          <a:prstGeom prst="rect">
            <a:avLst/>
          </a:prstGeom>
        </p:spPr>
      </p:pic>
      <p:sp>
        <p:nvSpPr>
          <p:cNvPr id="617" name="標題 1"/>
          <p:cNvSpPr txBox="1">
            <a:spLocks noGrp="1"/>
          </p:cNvSpPr>
          <p:nvPr>
            <p:ph type="title"/>
          </p:nvPr>
        </p:nvSpPr>
        <p:spPr>
          <a:xfrm>
            <a:off x="467543" y="-20538"/>
            <a:ext cx="8229601" cy="857251"/>
          </a:xfrm>
          <a:prstGeom prst="rect">
            <a:avLst/>
          </a:prstGeom>
          <a:solidFill>
            <a:schemeClr val="bg1"/>
          </a:solidFill>
        </p:spPr>
        <p:txBody>
          <a:bodyPr/>
          <a:lstStyle>
            <a:lvl1pPr>
              <a:defRPr sz="2800" b="1"/>
            </a:lvl1pPr>
          </a:lstStyle>
          <a:p>
            <a:r>
              <a:rPr dirty="0" err="1"/>
              <a:t>業務項目</a:t>
            </a:r>
            <a:endParaRPr dirty="0"/>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標題 1"/>
          <p:cNvSpPr txBox="1">
            <a:spLocks noGrp="1"/>
          </p:cNvSpPr>
          <p:nvPr>
            <p:ph type="title"/>
          </p:nvPr>
        </p:nvSpPr>
        <p:spPr>
          <a:prstGeom prst="rect">
            <a:avLst/>
          </a:prstGeom>
        </p:spPr>
        <p:txBody>
          <a:bodyPr/>
          <a:lstStyle>
            <a:lvl1pPr>
              <a:defRPr sz="2800" b="1"/>
            </a:lvl1pPr>
          </a:lstStyle>
          <a:p>
            <a:r>
              <a:rPr dirty="0" err="1">
                <a:latin typeface="新細明體" panose="02020500000000000000" pitchFamily="18" charset="-120"/>
                <a:ea typeface="新細明體" panose="02020500000000000000" pitchFamily="18" charset="-120"/>
              </a:rPr>
              <a:t>近期團服個案</a:t>
            </a:r>
            <a:endParaRPr dirty="0">
              <a:latin typeface="新細明體" panose="02020500000000000000" pitchFamily="18" charset="-120"/>
              <a:ea typeface="新細明體" panose="02020500000000000000" pitchFamily="18" charset="-120"/>
            </a:endParaRPr>
          </a:p>
        </p:txBody>
      </p:sp>
      <p:graphicFrame>
        <p:nvGraphicFramePr>
          <p:cNvPr id="637" name="表格 2"/>
          <p:cNvGraphicFramePr/>
          <p:nvPr>
            <p:extLst>
              <p:ext uri="{D42A27DB-BD31-4B8C-83A1-F6EECF244321}">
                <p14:modId xmlns:p14="http://schemas.microsoft.com/office/powerpoint/2010/main" val="2256134880"/>
              </p:ext>
            </p:extLst>
          </p:nvPr>
        </p:nvGraphicFramePr>
        <p:xfrm>
          <a:off x="1465923" y="875389"/>
          <a:ext cx="6232839" cy="3563751"/>
        </p:xfrm>
        <a:graphic>
          <a:graphicData uri="http://schemas.openxmlformats.org/drawingml/2006/table">
            <a:tbl>
              <a:tblPr>
                <a:tableStyleId>{4C3C2611-4C71-4FC5-86AE-919BDF0F9419}</a:tableStyleId>
              </a:tblPr>
              <a:tblGrid>
                <a:gridCol w="2029543">
                  <a:extLst>
                    <a:ext uri="{9D8B030D-6E8A-4147-A177-3AD203B41FA5}">
                      <a16:colId xmlns:a16="http://schemas.microsoft.com/office/drawing/2014/main" val="20000"/>
                    </a:ext>
                  </a:extLst>
                </a:gridCol>
                <a:gridCol w="2346900">
                  <a:extLst>
                    <a:ext uri="{9D8B030D-6E8A-4147-A177-3AD203B41FA5}">
                      <a16:colId xmlns:a16="http://schemas.microsoft.com/office/drawing/2014/main" val="20001"/>
                    </a:ext>
                  </a:extLst>
                </a:gridCol>
                <a:gridCol w="1856396">
                  <a:extLst>
                    <a:ext uri="{9D8B030D-6E8A-4147-A177-3AD203B41FA5}">
                      <a16:colId xmlns:a16="http://schemas.microsoft.com/office/drawing/2014/main" val="20002"/>
                    </a:ext>
                  </a:extLst>
                </a:gridCol>
              </a:tblGrid>
              <a:tr h="439447">
                <a:tc>
                  <a:txBody>
                    <a:bodyPr/>
                    <a:lstStyle/>
                    <a:p>
                      <a:pPr algn="l">
                        <a:defRPr sz="1600">
                          <a:latin typeface="+mn-lt"/>
                          <a:ea typeface="+mn-ea"/>
                          <a:cs typeface="+mn-cs"/>
                          <a:sym typeface="Calibri"/>
                        </a:defRPr>
                      </a:pPr>
                      <a:r>
                        <a:rPr b="1" dirty="0">
                          <a:latin typeface="新細明體" panose="02020500000000000000" pitchFamily="18" charset="-120"/>
                          <a:ea typeface="新細明體" panose="02020500000000000000" pitchFamily="18" charset="-120"/>
                          <a:cs typeface="+mj-cs"/>
                          <a:sym typeface="Helvetica"/>
                        </a:rPr>
                        <a:t>          </a:t>
                      </a:r>
                      <a:r>
                        <a:rPr b="1" dirty="0" err="1">
                          <a:latin typeface="新細明體" panose="02020500000000000000" pitchFamily="18" charset="-120"/>
                          <a:ea typeface="新細明體" panose="02020500000000000000" pitchFamily="18" charset="-120"/>
                          <a:cs typeface="+mj-cs"/>
                          <a:sym typeface="Helvetica"/>
                        </a:rPr>
                        <a:t>日期</a:t>
                      </a:r>
                      <a:endParaRPr b="1" dirty="0">
                        <a:latin typeface="新細明體" panose="02020500000000000000" pitchFamily="18" charset="-120"/>
                        <a:ea typeface="新細明體" panose="02020500000000000000" pitchFamily="18" charset="-120"/>
                        <a:cs typeface="+mj-cs"/>
                        <a:sym typeface="Helvetica"/>
                      </a:endParaRPr>
                    </a:p>
                  </a:txBody>
                  <a:tcPr marL="45720" marR="45720" horzOverflow="overflow">
                    <a:solidFill>
                      <a:srgbClr val="F6EEEE"/>
                    </a:solidFill>
                  </a:tcPr>
                </a:tc>
                <a:tc>
                  <a:txBody>
                    <a:bodyPr/>
                    <a:lstStyle/>
                    <a:p>
                      <a:pPr algn="l">
                        <a:defRPr sz="1600">
                          <a:latin typeface="+mn-lt"/>
                          <a:ea typeface="+mn-ea"/>
                          <a:cs typeface="+mn-cs"/>
                          <a:sym typeface="Calibri"/>
                        </a:defRPr>
                      </a:pPr>
                      <a:r>
                        <a:rPr b="1">
                          <a:latin typeface="新細明體" panose="02020500000000000000" pitchFamily="18" charset="-120"/>
                          <a:ea typeface="新細明體" panose="02020500000000000000" pitchFamily="18" charset="-120"/>
                          <a:cs typeface="+mj-cs"/>
                          <a:sym typeface="Helvetica"/>
                        </a:rPr>
                        <a:t>                 </a:t>
                      </a:r>
                      <a:r>
                        <a:rPr b="1" err="1">
                          <a:latin typeface="新細明體" panose="02020500000000000000" pitchFamily="18" charset="-120"/>
                          <a:ea typeface="新細明體" panose="02020500000000000000" pitchFamily="18" charset="-120"/>
                          <a:cs typeface="+mj-cs"/>
                          <a:sym typeface="Helvetica"/>
                        </a:rPr>
                        <a:t>客戶</a:t>
                      </a:r>
                      <a:endParaRPr b="1">
                        <a:latin typeface="新細明體" panose="02020500000000000000" pitchFamily="18" charset="-120"/>
                        <a:ea typeface="新細明體" panose="02020500000000000000" pitchFamily="18" charset="-120"/>
                        <a:cs typeface="+mj-cs"/>
                        <a:sym typeface="Helvetica"/>
                      </a:endParaRPr>
                    </a:p>
                  </a:txBody>
                  <a:tcPr marL="45720" marR="45720" horzOverflow="overflow">
                    <a:solidFill>
                      <a:srgbClr val="F6EEEE"/>
                    </a:solidFill>
                  </a:tcPr>
                </a:tc>
                <a:tc>
                  <a:txBody>
                    <a:bodyPr/>
                    <a:lstStyle/>
                    <a:p>
                      <a:pPr algn="ctr">
                        <a:defRPr sz="1600">
                          <a:latin typeface="+mn-lt"/>
                          <a:ea typeface="+mn-ea"/>
                          <a:cs typeface="+mn-cs"/>
                          <a:sym typeface="Calibri"/>
                        </a:defRPr>
                      </a:pPr>
                      <a:r>
                        <a:rPr b="1" dirty="0">
                          <a:latin typeface="新細明體" panose="02020500000000000000" pitchFamily="18" charset="-120"/>
                          <a:ea typeface="新細明體" panose="02020500000000000000" pitchFamily="18" charset="-120"/>
                          <a:cs typeface="+mj-cs"/>
                          <a:sym typeface="Helvetica"/>
                        </a:rPr>
                        <a:t>     </a:t>
                      </a:r>
                      <a:r>
                        <a:rPr sz="1600" b="1" dirty="0" err="1">
                          <a:latin typeface="新細明體" panose="02020500000000000000" pitchFamily="18" charset="-120"/>
                          <a:ea typeface="新細明體" panose="02020500000000000000" pitchFamily="18" charset="-120"/>
                          <a:cs typeface="+mj-cs"/>
                          <a:sym typeface="Helvetica"/>
                        </a:rPr>
                        <a:t>金額</a:t>
                      </a:r>
                      <a:r>
                        <a:rPr lang="zh-TW" altLang="en-US" sz="1600" b="1" dirty="0">
                          <a:latin typeface="新細明體" panose="02020500000000000000" pitchFamily="18" charset="-120"/>
                          <a:ea typeface="新細明體" panose="02020500000000000000" pitchFamily="18" charset="-120"/>
                          <a:cs typeface="+mj-cs"/>
                          <a:sym typeface="Helvetica"/>
                        </a:rPr>
                        <a:t> </a:t>
                      </a:r>
                      <a:r>
                        <a:rPr lang="en-US" altLang="zh-TW" sz="1600" b="1" dirty="0">
                          <a:latin typeface="新細明體" panose="02020500000000000000" pitchFamily="18" charset="-120"/>
                          <a:ea typeface="新細明體" panose="02020500000000000000" pitchFamily="18" charset="-120"/>
                          <a:cs typeface="+mj-cs"/>
                          <a:sym typeface="Helvetica"/>
                        </a:rPr>
                        <a:t>(</a:t>
                      </a:r>
                      <a:r>
                        <a:rPr sz="1600" b="1" dirty="0" err="1">
                          <a:latin typeface="新細明體" panose="02020500000000000000" pitchFamily="18" charset="-120"/>
                          <a:ea typeface="新細明體" panose="02020500000000000000" pitchFamily="18" charset="-120"/>
                          <a:cs typeface="+mj-cs"/>
                          <a:sym typeface="Helvetica"/>
                        </a:rPr>
                        <a:t>新台幣</a:t>
                      </a:r>
                      <a:r>
                        <a:rPr sz="1600" b="1" dirty="0">
                          <a:latin typeface="新細明體" panose="02020500000000000000" pitchFamily="18" charset="-120"/>
                          <a:ea typeface="新細明體" panose="02020500000000000000" pitchFamily="18" charset="-120"/>
                        </a:rPr>
                        <a:t>)</a:t>
                      </a:r>
                    </a:p>
                  </a:txBody>
                  <a:tcPr marL="45720" marR="45720" horzOverflow="overflow">
                    <a:solidFill>
                      <a:srgbClr val="F6EEEE"/>
                    </a:solidFill>
                  </a:tcPr>
                </a:tc>
                <a:extLst>
                  <a:ext uri="{0D108BD9-81ED-4DB2-BD59-A6C34878D82A}">
                    <a16:rowId xmlns:a16="http://schemas.microsoft.com/office/drawing/2014/main" val="10000"/>
                  </a:ext>
                </a:extLst>
              </a:tr>
              <a:tr h="318759">
                <a:tc rowSpan="10">
                  <a:txBody>
                    <a:bodyPr/>
                    <a:lstStyle/>
                    <a:p>
                      <a:pPr algn="ctr">
                        <a:defRPr sz="1800"/>
                      </a:pPr>
                      <a:endParaRPr lang="en-US" altLang="zh-TW" sz="1600" dirty="0">
                        <a:latin typeface="+mn-lt"/>
                        <a:ea typeface="+mn-ea"/>
                        <a:cs typeface="+mn-cs"/>
                        <a:sym typeface="Calibri"/>
                      </a:endParaRPr>
                    </a:p>
                    <a:p>
                      <a:pPr algn="ctr">
                        <a:defRPr sz="1800"/>
                      </a:pPr>
                      <a:endParaRPr lang="en-US" altLang="zh-TW" sz="1600" dirty="0">
                        <a:latin typeface="+mn-lt"/>
                        <a:ea typeface="+mn-ea"/>
                        <a:cs typeface="+mn-cs"/>
                        <a:sym typeface="Calibri"/>
                      </a:endParaRPr>
                    </a:p>
                    <a:p>
                      <a:pPr algn="ctr">
                        <a:defRPr sz="1800"/>
                      </a:pPr>
                      <a:endParaRPr lang="en-US" altLang="zh-TW" sz="1600" dirty="0">
                        <a:latin typeface="+mn-lt"/>
                        <a:ea typeface="+mn-ea"/>
                        <a:cs typeface="+mn-cs"/>
                        <a:sym typeface="Calibri"/>
                      </a:endParaRPr>
                    </a:p>
                    <a:p>
                      <a:pPr algn="ctr">
                        <a:defRPr sz="1800"/>
                      </a:pPr>
                      <a:endParaRPr lang="en-US" altLang="zh-TW" sz="1600" dirty="0">
                        <a:latin typeface="+mn-lt"/>
                        <a:ea typeface="+mn-ea"/>
                        <a:cs typeface="+mn-cs"/>
                        <a:sym typeface="Calibri"/>
                      </a:endParaRPr>
                    </a:p>
                    <a:p>
                      <a:pPr algn="ctr">
                        <a:defRPr sz="1800"/>
                      </a:pPr>
                      <a:endParaRPr lang="en-US" altLang="zh-TW" sz="1600" dirty="0">
                        <a:latin typeface="+mn-lt"/>
                        <a:ea typeface="+mn-ea"/>
                        <a:cs typeface="+mn-cs"/>
                        <a:sym typeface="Calibri"/>
                      </a:endParaRPr>
                    </a:p>
                    <a:p>
                      <a:pPr algn="l">
                        <a:defRPr sz="1800"/>
                      </a:pPr>
                      <a:r>
                        <a:rPr lang="zh-TW" altLang="en-US" sz="1600" dirty="0">
                          <a:latin typeface="+mn-lt"/>
                          <a:ea typeface="+mn-ea"/>
                          <a:cs typeface="+mn-cs"/>
                          <a:sym typeface="Calibri"/>
                        </a:rPr>
                        <a:t>  </a:t>
                      </a:r>
                      <a:r>
                        <a:rPr lang="en-US" altLang="zh-TW" sz="1600" dirty="0">
                          <a:latin typeface="Arial" panose="020B0604020202020204" pitchFamily="34" charset="0"/>
                          <a:ea typeface="+mn-ea"/>
                          <a:cs typeface="Arial" panose="020B0604020202020204" pitchFamily="34" charset="0"/>
                          <a:sym typeface="Calibri"/>
                        </a:rPr>
                        <a:t>2024/9/1~2025/6/30</a:t>
                      </a:r>
                      <a:endParaRPr sz="1600" dirty="0">
                        <a:latin typeface="Arial" panose="020B0604020202020204" pitchFamily="34" charset="0"/>
                        <a:ea typeface="+mn-ea"/>
                        <a:cs typeface="Arial" panose="020B0604020202020204" pitchFamily="34" charset="0"/>
                        <a:sym typeface="Calibri"/>
                      </a:endParaRPr>
                    </a:p>
                  </a:txBody>
                  <a:tcPr marL="45720" marR="45720" horzOverflow="overflow"/>
                </a:tc>
                <a:tc>
                  <a:txBody>
                    <a:bodyPr/>
                    <a:lstStyle/>
                    <a:p>
                      <a:pPr algn="l" fontAlgn="ctr"/>
                      <a:r>
                        <a:rPr lang="zh-TW" altLang="en-US"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知名產物制服</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cs typeface="Arial" panose="020B0604020202020204" pitchFamily="34" charset="0"/>
                      </a:endParaRPr>
                    </a:p>
                  </a:txBody>
                  <a:tcPr marL="6350" marR="6350" marT="6350" marB="0" anchor="ctr"/>
                </a:tc>
                <a:tc>
                  <a:txBody>
                    <a:bodyPr/>
                    <a:lstStyle/>
                    <a:p>
                      <a:pPr algn="ctr" fontAlgn="ctr"/>
                      <a:r>
                        <a:rPr lang="en-US" altLang="zh-TW" sz="1600" b="0" u="none" strike="noStrike" dirty="0">
                          <a:effectLst/>
                          <a:latin typeface="Arial" panose="020B0604020202020204" pitchFamily="34" charset="0"/>
                          <a:ea typeface="Adobe 明體 Std L" panose="02020300000000000000" pitchFamily="18" charset="-120"/>
                          <a:cs typeface="Arial" panose="020B0604020202020204" pitchFamily="34" charset="0"/>
                        </a:rPr>
                        <a:t>991</a:t>
                      </a:r>
                      <a:r>
                        <a:rPr lang="zh-TW" altLang="en-US" sz="1600" b="0" u="none" strike="noStrike" dirty="0">
                          <a:effectLst/>
                          <a:latin typeface="Arial" panose="020B0604020202020204" pitchFamily="34" charset="0"/>
                          <a:ea typeface="Adobe 明體 Std L" panose="02020300000000000000" pitchFamily="18" charset="-120"/>
                          <a:cs typeface="Arial" panose="020B0604020202020204" pitchFamily="34" charset="0"/>
                        </a:rPr>
                        <a:t>萬</a:t>
                      </a:r>
                      <a:endParaRPr lang="zh-TW" altLang="en-US" sz="1600" b="0" i="0" u="none" strike="noStrike" dirty="0">
                        <a:solidFill>
                          <a:srgbClr val="000000"/>
                        </a:solidFill>
                        <a:effectLst/>
                        <a:latin typeface="Arial" panose="020B0604020202020204" pitchFamily="34" charset="0"/>
                        <a:ea typeface="Adobe 明體 Std L" panose="02020300000000000000" pitchFamily="18" charset="-120"/>
                        <a:cs typeface="Arial" panose="020B0604020202020204" pitchFamily="34" charset="0"/>
                      </a:endParaRPr>
                    </a:p>
                  </a:txBody>
                  <a:tcPr marL="6350" marR="6350" marT="6350" marB="0" anchor="ctr"/>
                </a:tc>
                <a:extLst>
                  <a:ext uri="{0D108BD9-81ED-4DB2-BD59-A6C34878D82A}">
                    <a16:rowId xmlns:a16="http://schemas.microsoft.com/office/drawing/2014/main" val="10001"/>
                  </a:ext>
                </a:extLst>
              </a:tr>
              <a:tr h="347967">
                <a:tc vMerge="1">
                  <a:txBody>
                    <a:bodyPr/>
                    <a:lstStyle/>
                    <a:p>
                      <a:pPr algn="l">
                        <a:defRPr sz="1800"/>
                      </a:pPr>
                      <a:r>
                        <a:rPr sz="1600">
                          <a:latin typeface="+mn-lt"/>
                          <a:ea typeface="+mn-ea"/>
                          <a:cs typeface="+mn-cs"/>
                          <a:sym typeface="Calibri"/>
                        </a:rPr>
                        <a:t>2020.07-2021.08</a:t>
                      </a:r>
                    </a:p>
                  </a:txBody>
                  <a:tcPr marL="45720" marR="45720" horzOverflow="overflow"/>
                </a:tc>
                <a:tc>
                  <a:txBody>
                    <a:bodyPr/>
                    <a:lstStyle/>
                    <a:p>
                      <a:pPr algn="l" fontAlgn="ctr"/>
                      <a:r>
                        <a:rPr lang="zh-TW" altLang="en-US"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知名銀行</a:t>
                      </a:r>
                      <a:r>
                        <a:rPr lang="en-US" altLang="zh-TW"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S</a:t>
                      </a:r>
                      <a:r>
                        <a:rPr lang="zh-TW" altLang="en-US"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制服</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cs typeface="Arial" panose="020B0604020202020204" pitchFamily="34" charset="0"/>
                      </a:endParaRPr>
                    </a:p>
                  </a:txBody>
                  <a:tcPr marL="6350" marR="6350" marT="6350" marB="0" anchor="ctr"/>
                </a:tc>
                <a:tc>
                  <a:txBody>
                    <a:bodyPr/>
                    <a:lstStyle/>
                    <a:p>
                      <a:pPr algn="ctr" fontAlgn="ctr"/>
                      <a:r>
                        <a:rPr lang="en-US" altLang="zh-TW" sz="1600" b="0" u="none" strike="noStrike" dirty="0">
                          <a:effectLst/>
                          <a:latin typeface="Arial" panose="020B0604020202020204" pitchFamily="34" charset="0"/>
                          <a:ea typeface="Adobe 明體 Std L" panose="02020300000000000000" pitchFamily="18" charset="-120"/>
                          <a:cs typeface="Arial" panose="020B0604020202020204" pitchFamily="34" charset="0"/>
                        </a:rPr>
                        <a:t>698</a:t>
                      </a:r>
                      <a:r>
                        <a:rPr lang="zh-TW" altLang="en-US" sz="1600" b="0" u="none" strike="noStrike" dirty="0">
                          <a:effectLst/>
                          <a:latin typeface="Arial" panose="020B0604020202020204" pitchFamily="34" charset="0"/>
                          <a:ea typeface="Adobe 明體 Std L" panose="02020300000000000000" pitchFamily="18" charset="-120"/>
                          <a:cs typeface="Arial" panose="020B0604020202020204" pitchFamily="34" charset="0"/>
                        </a:rPr>
                        <a:t>萬</a:t>
                      </a:r>
                      <a:endParaRPr lang="zh-TW" altLang="en-US" sz="1600" b="0" i="0" u="none" strike="noStrike" dirty="0">
                        <a:solidFill>
                          <a:srgbClr val="000000"/>
                        </a:solidFill>
                        <a:effectLst/>
                        <a:latin typeface="Arial" panose="020B0604020202020204" pitchFamily="34" charset="0"/>
                        <a:ea typeface="Adobe 明體 Std L" panose="02020300000000000000" pitchFamily="18" charset="-120"/>
                        <a:cs typeface="Arial" panose="020B0604020202020204" pitchFamily="34" charset="0"/>
                      </a:endParaRPr>
                    </a:p>
                  </a:txBody>
                  <a:tcPr marL="6350" marR="6350" marT="6350" marB="0" anchor="ctr"/>
                </a:tc>
                <a:extLst>
                  <a:ext uri="{0D108BD9-81ED-4DB2-BD59-A6C34878D82A}">
                    <a16:rowId xmlns:a16="http://schemas.microsoft.com/office/drawing/2014/main" val="10002"/>
                  </a:ext>
                </a:extLst>
              </a:tr>
              <a:tr h="304155">
                <a:tc vMerge="1">
                  <a:txBody>
                    <a:bodyPr/>
                    <a:lstStyle/>
                    <a:p>
                      <a:pPr algn="l">
                        <a:defRPr sz="1800"/>
                      </a:pPr>
                      <a:r>
                        <a:rPr sz="1600">
                          <a:latin typeface="+mn-lt"/>
                          <a:ea typeface="+mn-ea"/>
                          <a:cs typeface="+mn-cs"/>
                          <a:sym typeface="Calibri"/>
                        </a:rPr>
                        <a:t>2021.03-2021.06</a:t>
                      </a:r>
                    </a:p>
                  </a:txBody>
                  <a:tcPr marL="45720" marR="45720" horzOverflow="overflow"/>
                </a:tc>
                <a:tc>
                  <a:txBody>
                    <a:bodyPr/>
                    <a:lstStyle/>
                    <a:p>
                      <a:pPr algn="l" fontAlgn="ctr"/>
                      <a:r>
                        <a:rPr lang="zh-TW" altLang="en-US"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知名房屋制服</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cs typeface="Arial" panose="020B0604020202020204" pitchFamily="34" charset="0"/>
                      </a:endParaRPr>
                    </a:p>
                  </a:txBody>
                  <a:tcPr marL="6350" marR="6350" marT="6350" marB="0" anchor="ctr"/>
                </a:tc>
                <a:tc>
                  <a:txBody>
                    <a:bodyPr/>
                    <a:lstStyle/>
                    <a:p>
                      <a:pPr algn="ctr" fontAlgn="ctr"/>
                      <a:r>
                        <a:rPr lang="en-US" altLang="zh-TW" sz="1600" b="0" u="none" strike="noStrike" dirty="0">
                          <a:effectLst/>
                          <a:latin typeface="Arial" panose="020B0604020202020204" pitchFamily="34" charset="0"/>
                          <a:ea typeface="Adobe 明體 Std L" panose="02020300000000000000" pitchFamily="18" charset="-120"/>
                          <a:cs typeface="Arial" panose="020B0604020202020204" pitchFamily="34" charset="0"/>
                        </a:rPr>
                        <a:t>625</a:t>
                      </a:r>
                      <a:r>
                        <a:rPr lang="zh-TW" altLang="en-US" sz="1600" b="0" u="none" strike="noStrike" dirty="0">
                          <a:effectLst/>
                          <a:latin typeface="Arial" panose="020B0604020202020204" pitchFamily="34" charset="0"/>
                          <a:ea typeface="Adobe 明體 Std L" panose="02020300000000000000" pitchFamily="18" charset="-120"/>
                          <a:cs typeface="Arial" panose="020B0604020202020204" pitchFamily="34" charset="0"/>
                        </a:rPr>
                        <a:t>萬</a:t>
                      </a:r>
                      <a:endParaRPr lang="zh-TW" altLang="en-US" sz="1600" b="0" i="0" u="none" strike="noStrike" dirty="0">
                        <a:solidFill>
                          <a:srgbClr val="000000"/>
                        </a:solidFill>
                        <a:effectLst/>
                        <a:latin typeface="Arial" panose="020B0604020202020204" pitchFamily="34" charset="0"/>
                        <a:ea typeface="Adobe 明體 Std L" panose="02020300000000000000" pitchFamily="18" charset="-120"/>
                        <a:cs typeface="Arial" panose="020B0604020202020204" pitchFamily="34" charset="0"/>
                      </a:endParaRPr>
                    </a:p>
                  </a:txBody>
                  <a:tcPr marL="6350" marR="6350" marT="6350" marB="0" anchor="ctr"/>
                </a:tc>
                <a:extLst>
                  <a:ext uri="{0D108BD9-81ED-4DB2-BD59-A6C34878D82A}">
                    <a16:rowId xmlns:a16="http://schemas.microsoft.com/office/drawing/2014/main" val="10003"/>
                  </a:ext>
                </a:extLst>
              </a:tr>
              <a:tr h="309022">
                <a:tc vMerge="1">
                  <a:txBody>
                    <a:bodyPr/>
                    <a:lstStyle/>
                    <a:p>
                      <a:pPr algn="l">
                        <a:defRPr sz="1800"/>
                      </a:pPr>
                      <a:r>
                        <a:rPr sz="1600">
                          <a:latin typeface="+mn-lt"/>
                          <a:ea typeface="+mn-ea"/>
                          <a:cs typeface="+mn-cs"/>
                          <a:sym typeface="Calibri"/>
                        </a:rPr>
                        <a:t>2020.07-2021.05</a:t>
                      </a:r>
                    </a:p>
                  </a:txBody>
                  <a:tcPr marL="45720" marR="45720" horzOverflow="overflow"/>
                </a:tc>
                <a:tc>
                  <a:txBody>
                    <a:bodyPr/>
                    <a:lstStyle/>
                    <a:p>
                      <a:pPr algn="l" fontAlgn="ctr"/>
                      <a:r>
                        <a:rPr lang="zh-TW" altLang="en-US"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知名銀行</a:t>
                      </a:r>
                      <a:r>
                        <a:rPr lang="en-US" altLang="zh-TW"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E</a:t>
                      </a:r>
                      <a:r>
                        <a:rPr lang="zh-TW" altLang="en-US"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制服</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cs typeface="Arial" panose="020B0604020202020204" pitchFamily="34" charset="0"/>
                      </a:endParaRPr>
                    </a:p>
                  </a:txBody>
                  <a:tcPr marL="6350" marR="6350" marT="6350" marB="0" anchor="ctr"/>
                </a:tc>
                <a:tc>
                  <a:txBody>
                    <a:bodyPr/>
                    <a:lstStyle/>
                    <a:p>
                      <a:pPr algn="ctr" fontAlgn="ctr"/>
                      <a:r>
                        <a:rPr lang="en-US" altLang="zh-TW" sz="1600" b="0" u="none" strike="noStrike" dirty="0">
                          <a:effectLst/>
                          <a:latin typeface="Arial" panose="020B0604020202020204" pitchFamily="34" charset="0"/>
                          <a:ea typeface="Adobe 明體 Std L" panose="02020300000000000000" pitchFamily="18" charset="-120"/>
                          <a:cs typeface="Arial" panose="020B0604020202020204" pitchFamily="34" charset="0"/>
                        </a:rPr>
                        <a:t>613</a:t>
                      </a:r>
                      <a:r>
                        <a:rPr lang="zh-TW" altLang="en-US" sz="1600" b="0" u="none" strike="noStrike" dirty="0">
                          <a:effectLst/>
                          <a:latin typeface="Arial" panose="020B0604020202020204" pitchFamily="34" charset="0"/>
                          <a:ea typeface="Adobe 明體 Std L" panose="02020300000000000000" pitchFamily="18" charset="-120"/>
                          <a:cs typeface="Arial" panose="020B0604020202020204" pitchFamily="34" charset="0"/>
                        </a:rPr>
                        <a:t>萬</a:t>
                      </a:r>
                      <a:endParaRPr lang="zh-TW" altLang="en-US" sz="1600" b="0" i="0" u="none" strike="noStrike" dirty="0">
                        <a:solidFill>
                          <a:srgbClr val="000000"/>
                        </a:solidFill>
                        <a:effectLst/>
                        <a:latin typeface="Arial" panose="020B0604020202020204" pitchFamily="34" charset="0"/>
                        <a:ea typeface="Adobe 明體 Std L" panose="02020300000000000000" pitchFamily="18" charset="-120"/>
                        <a:cs typeface="Arial" panose="020B0604020202020204" pitchFamily="34" charset="0"/>
                      </a:endParaRPr>
                    </a:p>
                  </a:txBody>
                  <a:tcPr marL="6350" marR="6350" marT="6350" marB="0" anchor="ctr"/>
                </a:tc>
                <a:extLst>
                  <a:ext uri="{0D108BD9-81ED-4DB2-BD59-A6C34878D82A}">
                    <a16:rowId xmlns:a16="http://schemas.microsoft.com/office/drawing/2014/main" val="10004"/>
                  </a:ext>
                </a:extLst>
              </a:tr>
              <a:tr h="305777">
                <a:tc vMerge="1">
                  <a:txBody>
                    <a:bodyPr/>
                    <a:lstStyle/>
                    <a:p>
                      <a:pPr algn="l">
                        <a:defRPr sz="1800"/>
                      </a:pPr>
                      <a:r>
                        <a:rPr sz="1600">
                          <a:latin typeface="+mn-lt"/>
                          <a:ea typeface="+mn-ea"/>
                          <a:cs typeface="+mn-cs"/>
                          <a:sym typeface="Calibri"/>
                        </a:rPr>
                        <a:t>2020.07-2021.08</a:t>
                      </a:r>
                    </a:p>
                  </a:txBody>
                  <a:tcPr marL="45720" marR="45720" horzOverflow="overflow"/>
                </a:tc>
                <a:tc>
                  <a:txBody>
                    <a:bodyPr/>
                    <a:lstStyle/>
                    <a:p>
                      <a:pPr algn="l" fontAlgn="ctr"/>
                      <a:r>
                        <a:rPr lang="zh-TW" altLang="en-US"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知名保全制服</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cs typeface="Arial" panose="020B0604020202020204" pitchFamily="34" charset="0"/>
                      </a:endParaRPr>
                    </a:p>
                  </a:txBody>
                  <a:tcPr marL="6350" marR="6350" marT="6350" marB="0" anchor="ctr"/>
                </a:tc>
                <a:tc>
                  <a:txBody>
                    <a:bodyPr/>
                    <a:lstStyle/>
                    <a:p>
                      <a:pPr algn="ctr" fontAlgn="ctr"/>
                      <a:r>
                        <a:rPr lang="en-US" altLang="zh-TW" sz="1600" b="0" u="none" strike="noStrike" dirty="0">
                          <a:effectLst/>
                          <a:latin typeface="Arial" panose="020B0604020202020204" pitchFamily="34" charset="0"/>
                          <a:ea typeface="Adobe 明體 Std L" panose="02020300000000000000" pitchFamily="18" charset="-120"/>
                          <a:cs typeface="Arial" panose="020B0604020202020204" pitchFamily="34" charset="0"/>
                        </a:rPr>
                        <a:t>547</a:t>
                      </a:r>
                      <a:r>
                        <a:rPr lang="zh-TW" altLang="en-US" sz="1600" b="0" u="none" strike="noStrike" dirty="0">
                          <a:effectLst/>
                          <a:latin typeface="Arial" panose="020B0604020202020204" pitchFamily="34" charset="0"/>
                          <a:ea typeface="Adobe 明體 Std L" panose="02020300000000000000" pitchFamily="18" charset="-120"/>
                          <a:cs typeface="Arial" panose="020B0604020202020204" pitchFamily="34" charset="0"/>
                        </a:rPr>
                        <a:t>萬</a:t>
                      </a:r>
                      <a:endParaRPr lang="zh-TW" altLang="en-US" sz="1600" b="0" i="0" u="none" strike="noStrike" dirty="0">
                        <a:solidFill>
                          <a:srgbClr val="000000"/>
                        </a:solidFill>
                        <a:effectLst/>
                        <a:latin typeface="Arial" panose="020B0604020202020204" pitchFamily="34" charset="0"/>
                        <a:ea typeface="Adobe 明體 Std L" panose="02020300000000000000" pitchFamily="18" charset="-120"/>
                        <a:cs typeface="Arial" panose="020B0604020202020204" pitchFamily="34" charset="0"/>
                      </a:endParaRPr>
                    </a:p>
                  </a:txBody>
                  <a:tcPr marL="6350" marR="6350" marT="6350" marB="0" anchor="ctr"/>
                </a:tc>
                <a:extLst>
                  <a:ext uri="{0D108BD9-81ED-4DB2-BD59-A6C34878D82A}">
                    <a16:rowId xmlns:a16="http://schemas.microsoft.com/office/drawing/2014/main" val="10005"/>
                  </a:ext>
                </a:extLst>
              </a:tr>
              <a:tr h="310646">
                <a:tc vMerge="1">
                  <a:txBody>
                    <a:bodyPr/>
                    <a:lstStyle/>
                    <a:p>
                      <a:pPr algn="l">
                        <a:defRPr sz="1800"/>
                      </a:pPr>
                      <a:r>
                        <a:rPr sz="1600">
                          <a:latin typeface="+mn-lt"/>
                          <a:ea typeface="+mn-ea"/>
                          <a:cs typeface="+mn-cs"/>
                          <a:sym typeface="Calibri"/>
                        </a:rPr>
                        <a:t>2020.07-2021.01</a:t>
                      </a:r>
                    </a:p>
                  </a:txBody>
                  <a:tcPr marL="45720" marR="45720" horzOverflow="overflow"/>
                </a:tc>
                <a:tc>
                  <a:txBody>
                    <a:bodyPr/>
                    <a:lstStyle/>
                    <a:p>
                      <a:pPr algn="l" fontAlgn="ctr"/>
                      <a:r>
                        <a:rPr lang="zh-TW" altLang="en-US"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知名健檢中心健檢服</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cs typeface="Arial" panose="020B0604020202020204" pitchFamily="34" charset="0"/>
                      </a:endParaRPr>
                    </a:p>
                  </a:txBody>
                  <a:tcPr marL="6350" marR="6350" marT="6350" marB="0" anchor="ctr"/>
                </a:tc>
                <a:tc>
                  <a:txBody>
                    <a:bodyPr/>
                    <a:lstStyle/>
                    <a:p>
                      <a:pPr algn="ctr" fontAlgn="ctr"/>
                      <a:r>
                        <a:rPr lang="en-US" altLang="zh-TW" sz="1600" b="0" u="none" strike="noStrike" dirty="0">
                          <a:effectLst/>
                          <a:latin typeface="Arial" panose="020B0604020202020204" pitchFamily="34" charset="0"/>
                          <a:ea typeface="Adobe 明體 Std L" panose="02020300000000000000" pitchFamily="18" charset="-120"/>
                          <a:cs typeface="Arial" panose="020B0604020202020204" pitchFamily="34" charset="0"/>
                        </a:rPr>
                        <a:t>535</a:t>
                      </a:r>
                      <a:r>
                        <a:rPr lang="zh-TW" altLang="en-US" sz="1600" b="0" u="none" strike="noStrike" dirty="0">
                          <a:effectLst/>
                          <a:latin typeface="Arial" panose="020B0604020202020204" pitchFamily="34" charset="0"/>
                          <a:ea typeface="Adobe 明體 Std L" panose="02020300000000000000" pitchFamily="18" charset="-120"/>
                          <a:cs typeface="Arial" panose="020B0604020202020204" pitchFamily="34" charset="0"/>
                        </a:rPr>
                        <a:t>萬</a:t>
                      </a:r>
                      <a:endParaRPr lang="zh-TW" altLang="en-US" sz="1600" b="0" i="0" u="none" strike="noStrike" dirty="0">
                        <a:solidFill>
                          <a:srgbClr val="000000"/>
                        </a:solidFill>
                        <a:effectLst/>
                        <a:latin typeface="Arial" panose="020B0604020202020204" pitchFamily="34" charset="0"/>
                        <a:ea typeface="Adobe 明體 Std L" panose="02020300000000000000" pitchFamily="18" charset="-120"/>
                        <a:cs typeface="Arial" panose="020B0604020202020204" pitchFamily="34" charset="0"/>
                      </a:endParaRPr>
                    </a:p>
                  </a:txBody>
                  <a:tcPr marL="6350" marR="6350" marT="6350" marB="0" anchor="ctr"/>
                </a:tc>
                <a:extLst>
                  <a:ext uri="{0D108BD9-81ED-4DB2-BD59-A6C34878D82A}">
                    <a16:rowId xmlns:a16="http://schemas.microsoft.com/office/drawing/2014/main" val="10006"/>
                  </a:ext>
                </a:extLst>
              </a:tr>
              <a:tr h="315513">
                <a:tc vMerge="1">
                  <a:txBody>
                    <a:bodyPr/>
                    <a:lstStyle/>
                    <a:p>
                      <a:pPr algn="l">
                        <a:defRPr sz="1800"/>
                      </a:pPr>
                      <a:r>
                        <a:rPr sz="1600">
                          <a:latin typeface="+mn-lt"/>
                          <a:ea typeface="+mn-ea"/>
                          <a:cs typeface="+mn-cs"/>
                          <a:sym typeface="Calibri"/>
                        </a:rPr>
                        <a:t>2020.07-2021.08</a:t>
                      </a:r>
                    </a:p>
                  </a:txBody>
                  <a:tcPr marL="45720" marR="45720" horzOverflow="overflow"/>
                </a:tc>
                <a:tc>
                  <a:txBody>
                    <a:bodyPr/>
                    <a:lstStyle/>
                    <a:p>
                      <a:pPr algn="l" fontAlgn="ctr"/>
                      <a:r>
                        <a:rPr lang="zh-TW" altLang="en-US"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知名醫院制服</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cs typeface="Arial" panose="020B0604020202020204" pitchFamily="34" charset="0"/>
                      </a:endParaRPr>
                    </a:p>
                  </a:txBody>
                  <a:tcPr marL="6350" marR="6350" marT="6350" marB="0" anchor="ctr"/>
                </a:tc>
                <a:tc>
                  <a:txBody>
                    <a:bodyPr/>
                    <a:lstStyle/>
                    <a:p>
                      <a:pPr algn="ctr" fontAlgn="ctr"/>
                      <a:r>
                        <a:rPr lang="en-US" altLang="zh-TW" sz="1600" b="0" u="none" strike="noStrike" dirty="0">
                          <a:effectLst/>
                          <a:latin typeface="Arial" panose="020B0604020202020204" pitchFamily="34" charset="0"/>
                          <a:ea typeface="Adobe 明體 Std L" panose="02020300000000000000" pitchFamily="18" charset="-120"/>
                          <a:cs typeface="Arial" panose="020B0604020202020204" pitchFamily="34" charset="0"/>
                        </a:rPr>
                        <a:t>457</a:t>
                      </a:r>
                      <a:r>
                        <a:rPr lang="zh-TW" altLang="en-US" sz="1600" b="0" u="none" strike="noStrike" dirty="0">
                          <a:effectLst/>
                          <a:latin typeface="Arial" panose="020B0604020202020204" pitchFamily="34" charset="0"/>
                          <a:ea typeface="Adobe 明體 Std L" panose="02020300000000000000" pitchFamily="18" charset="-120"/>
                          <a:cs typeface="Arial" panose="020B0604020202020204" pitchFamily="34" charset="0"/>
                        </a:rPr>
                        <a:t>萬</a:t>
                      </a:r>
                      <a:endParaRPr lang="zh-TW" altLang="en-US" sz="1600" b="0" i="0" u="none" strike="noStrike" dirty="0">
                        <a:solidFill>
                          <a:srgbClr val="000000"/>
                        </a:solidFill>
                        <a:effectLst/>
                        <a:latin typeface="Arial" panose="020B0604020202020204" pitchFamily="34" charset="0"/>
                        <a:ea typeface="Adobe 明體 Std L" panose="02020300000000000000" pitchFamily="18" charset="-120"/>
                        <a:cs typeface="Arial" panose="020B0604020202020204" pitchFamily="34" charset="0"/>
                      </a:endParaRPr>
                    </a:p>
                  </a:txBody>
                  <a:tcPr marL="6350" marR="6350" marT="6350" marB="0" anchor="ctr"/>
                </a:tc>
                <a:extLst>
                  <a:ext uri="{0D108BD9-81ED-4DB2-BD59-A6C34878D82A}">
                    <a16:rowId xmlns:a16="http://schemas.microsoft.com/office/drawing/2014/main" val="10007"/>
                  </a:ext>
                </a:extLst>
              </a:tr>
              <a:tr h="304155">
                <a:tc vMerge="1">
                  <a:txBody>
                    <a:bodyPr/>
                    <a:lstStyle/>
                    <a:p>
                      <a:pPr algn="l">
                        <a:defRPr sz="1800"/>
                      </a:pPr>
                      <a:r>
                        <a:rPr sz="1600">
                          <a:latin typeface="+mn-lt"/>
                          <a:ea typeface="+mn-ea"/>
                          <a:cs typeface="+mn-cs"/>
                          <a:sym typeface="Calibri"/>
                        </a:rPr>
                        <a:t>2020.07-2021.08</a:t>
                      </a:r>
                    </a:p>
                  </a:txBody>
                  <a:tcPr marL="45720" marR="45720" horzOverflow="overflow"/>
                </a:tc>
                <a:tc>
                  <a:txBody>
                    <a:bodyPr/>
                    <a:lstStyle/>
                    <a:p>
                      <a:pPr algn="l" fontAlgn="ctr"/>
                      <a:r>
                        <a:rPr lang="zh-TW" altLang="en-US"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知名纖維公司制服</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cs typeface="Arial" panose="020B0604020202020204" pitchFamily="34" charset="0"/>
                      </a:endParaRPr>
                    </a:p>
                  </a:txBody>
                  <a:tcPr marL="6350" marR="6350" marT="6350" marB="0" anchor="ctr"/>
                </a:tc>
                <a:tc>
                  <a:txBody>
                    <a:bodyPr/>
                    <a:lstStyle/>
                    <a:p>
                      <a:pPr algn="ctr" fontAlgn="ctr"/>
                      <a:r>
                        <a:rPr lang="en-US" altLang="zh-TW" sz="1600" b="0" u="none" strike="noStrike" dirty="0">
                          <a:effectLst/>
                          <a:latin typeface="Arial" panose="020B0604020202020204" pitchFamily="34" charset="0"/>
                          <a:ea typeface="Adobe 明體 Std L" panose="02020300000000000000" pitchFamily="18" charset="-120"/>
                          <a:cs typeface="Arial" panose="020B0604020202020204" pitchFamily="34" charset="0"/>
                        </a:rPr>
                        <a:t>359</a:t>
                      </a:r>
                      <a:r>
                        <a:rPr lang="zh-TW" altLang="en-US" sz="1600" b="0" u="none" strike="noStrike" dirty="0">
                          <a:effectLst/>
                          <a:latin typeface="Arial" panose="020B0604020202020204" pitchFamily="34" charset="0"/>
                          <a:ea typeface="Adobe 明體 Std L" panose="02020300000000000000" pitchFamily="18" charset="-120"/>
                          <a:cs typeface="Arial" panose="020B0604020202020204" pitchFamily="34" charset="0"/>
                        </a:rPr>
                        <a:t>萬</a:t>
                      </a:r>
                      <a:endParaRPr lang="zh-TW" altLang="en-US" sz="1600" b="0" i="0" u="none" strike="noStrike" dirty="0">
                        <a:solidFill>
                          <a:srgbClr val="000000"/>
                        </a:solidFill>
                        <a:effectLst/>
                        <a:latin typeface="Arial" panose="020B0604020202020204" pitchFamily="34" charset="0"/>
                        <a:ea typeface="Adobe 明體 Std L" panose="02020300000000000000" pitchFamily="18" charset="-120"/>
                        <a:cs typeface="Arial" panose="020B0604020202020204" pitchFamily="34" charset="0"/>
                      </a:endParaRPr>
                    </a:p>
                  </a:txBody>
                  <a:tcPr marL="6350" marR="6350" marT="6350" marB="0" anchor="ctr"/>
                </a:tc>
                <a:extLst>
                  <a:ext uri="{0D108BD9-81ED-4DB2-BD59-A6C34878D82A}">
                    <a16:rowId xmlns:a16="http://schemas.microsoft.com/office/drawing/2014/main" val="10008"/>
                  </a:ext>
                </a:extLst>
              </a:tr>
              <a:tr h="304155">
                <a:tc vMerge="1">
                  <a:txBody>
                    <a:bodyPr/>
                    <a:lstStyle/>
                    <a:p>
                      <a:pPr algn="ctr">
                        <a:defRPr sz="1800"/>
                      </a:pPr>
                      <a:endParaRPr sz="1600">
                        <a:latin typeface="+mn-lt"/>
                        <a:ea typeface="+mn-ea"/>
                        <a:cs typeface="+mn-cs"/>
                        <a:sym typeface="Calibri"/>
                      </a:endParaRPr>
                    </a:p>
                  </a:txBody>
                  <a:tcPr marL="45720" marR="45720" horzOverflow="overflow"/>
                </a:tc>
                <a:tc>
                  <a:txBody>
                    <a:bodyPr/>
                    <a:lstStyle/>
                    <a:p>
                      <a:pPr algn="l" fontAlgn="ctr"/>
                      <a:r>
                        <a:rPr lang="zh-TW" altLang="en-US"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知名餐飲集團制服</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cs typeface="Arial" panose="020B0604020202020204" pitchFamily="34" charset="0"/>
                      </a:endParaRPr>
                    </a:p>
                  </a:txBody>
                  <a:tcPr marL="6350" marR="6350" marT="6350" marB="0" anchor="ctr"/>
                </a:tc>
                <a:tc>
                  <a:txBody>
                    <a:bodyPr/>
                    <a:lstStyle/>
                    <a:p>
                      <a:pPr algn="ctr" fontAlgn="ctr"/>
                      <a:r>
                        <a:rPr lang="en-US" altLang="zh-TW" sz="1600" b="0" u="none" strike="noStrike" dirty="0">
                          <a:effectLst/>
                          <a:latin typeface="Arial" panose="020B0604020202020204" pitchFamily="34" charset="0"/>
                          <a:ea typeface="Adobe 明體 Std L" panose="02020300000000000000" pitchFamily="18" charset="-120"/>
                          <a:cs typeface="Arial" panose="020B0604020202020204" pitchFamily="34" charset="0"/>
                        </a:rPr>
                        <a:t>303</a:t>
                      </a:r>
                      <a:r>
                        <a:rPr lang="zh-TW" altLang="en-US" sz="1600" b="0" u="none" strike="noStrike" dirty="0">
                          <a:effectLst/>
                          <a:latin typeface="Arial" panose="020B0604020202020204" pitchFamily="34" charset="0"/>
                          <a:ea typeface="Adobe 明體 Std L" panose="02020300000000000000" pitchFamily="18" charset="-120"/>
                          <a:cs typeface="Arial" panose="020B0604020202020204" pitchFamily="34" charset="0"/>
                        </a:rPr>
                        <a:t>萬</a:t>
                      </a:r>
                      <a:endParaRPr lang="zh-TW" altLang="en-US" sz="1600" b="0" i="0" u="none" strike="noStrike" dirty="0">
                        <a:solidFill>
                          <a:srgbClr val="000000"/>
                        </a:solidFill>
                        <a:effectLst/>
                        <a:latin typeface="Arial" panose="020B0604020202020204" pitchFamily="34" charset="0"/>
                        <a:ea typeface="Adobe 明體 Std L" panose="02020300000000000000" pitchFamily="18" charset="-120"/>
                        <a:cs typeface="Arial" panose="020B0604020202020204" pitchFamily="34" charset="0"/>
                      </a:endParaRPr>
                    </a:p>
                  </a:txBody>
                  <a:tcPr marL="6350" marR="6350" marT="6350" marB="0" anchor="ctr"/>
                </a:tc>
                <a:extLst>
                  <a:ext uri="{0D108BD9-81ED-4DB2-BD59-A6C34878D82A}">
                    <a16:rowId xmlns:a16="http://schemas.microsoft.com/office/drawing/2014/main" val="3534781099"/>
                  </a:ext>
                </a:extLst>
              </a:tr>
              <a:tr h="304155">
                <a:tc vMerge="1">
                  <a:txBody>
                    <a:bodyPr/>
                    <a:lstStyle/>
                    <a:p>
                      <a:pPr algn="l">
                        <a:defRPr sz="1800"/>
                      </a:pPr>
                      <a:endParaRPr sz="1600" dirty="0">
                        <a:latin typeface="Arial" panose="020B0604020202020204" pitchFamily="34" charset="0"/>
                        <a:ea typeface="+mn-ea"/>
                        <a:cs typeface="Arial" panose="020B0604020202020204" pitchFamily="34" charset="0"/>
                        <a:sym typeface="Calibri"/>
                      </a:endParaRPr>
                    </a:p>
                  </a:txBody>
                  <a:tcPr marL="45720" marR="45720" horzOverflow="overflow"/>
                </a:tc>
                <a:tc>
                  <a:txBody>
                    <a:bodyPr/>
                    <a:lstStyle/>
                    <a:p>
                      <a:pPr algn="l" fontAlgn="ctr"/>
                      <a:r>
                        <a:rPr lang="zh-TW" altLang="en-US"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知名金融大樓商品</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cs typeface="Arial" panose="020B0604020202020204" pitchFamily="34" charset="0"/>
                      </a:endParaRPr>
                    </a:p>
                  </a:txBody>
                  <a:tcPr marL="6350" marR="6350" marT="6350" marB="0" anchor="ctr"/>
                </a:tc>
                <a:tc>
                  <a:txBody>
                    <a:bodyPr/>
                    <a:lstStyle/>
                    <a:p>
                      <a:pPr algn="ctr" fontAlgn="ctr"/>
                      <a:r>
                        <a:rPr lang="en-US" altLang="zh-TW" sz="1600" b="0" u="none" strike="noStrike" dirty="0">
                          <a:effectLst/>
                          <a:latin typeface="Arial" panose="020B0604020202020204" pitchFamily="34" charset="0"/>
                          <a:ea typeface="Adobe 明體 Std L" panose="02020300000000000000" pitchFamily="18" charset="-120"/>
                          <a:cs typeface="Arial" panose="020B0604020202020204" pitchFamily="34" charset="0"/>
                        </a:rPr>
                        <a:t>298</a:t>
                      </a:r>
                      <a:r>
                        <a:rPr lang="zh-TW" altLang="en-US" sz="1600" b="0" u="none" strike="noStrike" dirty="0">
                          <a:effectLst/>
                          <a:latin typeface="Arial" panose="020B0604020202020204" pitchFamily="34" charset="0"/>
                          <a:ea typeface="Adobe 明體 Std L" panose="02020300000000000000" pitchFamily="18" charset="-120"/>
                          <a:cs typeface="Arial" panose="020B0604020202020204" pitchFamily="34" charset="0"/>
                        </a:rPr>
                        <a:t>萬</a:t>
                      </a:r>
                      <a:endParaRPr lang="zh-TW" altLang="en-US" sz="1600" b="0" i="0" u="none" strike="noStrike" dirty="0">
                        <a:solidFill>
                          <a:srgbClr val="000000"/>
                        </a:solidFill>
                        <a:effectLst/>
                        <a:latin typeface="Arial" panose="020B0604020202020204" pitchFamily="34" charset="0"/>
                        <a:ea typeface="Adobe 明體 Std L" panose="02020300000000000000" pitchFamily="18" charset="-120"/>
                        <a:cs typeface="Arial" panose="020B0604020202020204" pitchFamily="34" charset="0"/>
                      </a:endParaRPr>
                    </a:p>
                  </a:txBody>
                  <a:tcPr marL="6350" marR="6350" marT="6350" marB="0" anchor="ctr"/>
                </a:tc>
                <a:extLst>
                  <a:ext uri="{0D108BD9-81ED-4DB2-BD59-A6C34878D82A}">
                    <a16:rowId xmlns:a16="http://schemas.microsoft.com/office/drawing/2014/main" val="1733148447"/>
                  </a:ext>
                </a:extLst>
              </a:tr>
            </a:tbl>
          </a:graphicData>
        </a:graphic>
      </p:graphicFrame>
      <p:pic>
        <p:nvPicPr>
          <p:cNvPr id="638" name="Picture 2" descr="Picture 2"/>
          <p:cNvPicPr>
            <a:picLocks noChangeAspect="1"/>
          </p:cNvPicPr>
          <p:nvPr/>
        </p:nvPicPr>
        <p:blipFill>
          <a:blip r:embed="rId3"/>
          <a:stretch>
            <a:fillRect/>
          </a:stretch>
        </p:blipFill>
        <p:spPr>
          <a:xfrm>
            <a:off x="3347863" y="4606039"/>
            <a:ext cx="2392705" cy="537461"/>
          </a:xfrm>
          <a:prstGeom prst="rect">
            <a:avLst/>
          </a:prstGeom>
          <a:ln w="12700">
            <a:miter lim="400000"/>
          </a:ln>
        </p:spPr>
      </p:pic>
    </p:spTree>
    <p:extLst>
      <p:ext uri="{BB962C8B-B14F-4D97-AF65-F5344CB8AC3E}">
        <p14:creationId xmlns:p14="http://schemas.microsoft.com/office/powerpoint/2010/main" val="151143737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0" name="標題 1"/>
          <p:cNvSpPr txBox="1">
            <a:spLocks noGrp="1"/>
          </p:cNvSpPr>
          <p:nvPr>
            <p:ph type="title"/>
          </p:nvPr>
        </p:nvSpPr>
        <p:spPr>
          <a:xfrm>
            <a:off x="1907703" y="2067693"/>
            <a:ext cx="5184577" cy="648073"/>
          </a:xfrm>
          <a:prstGeom prst="rect">
            <a:avLst/>
          </a:prstGeom>
        </p:spPr>
        <p:txBody>
          <a:bodyPr/>
          <a:lstStyle/>
          <a:p>
            <a:r>
              <a:rPr err="1">
                <a:latin typeface="新細明體" panose="02020500000000000000" pitchFamily="18" charset="-120"/>
                <a:ea typeface="新細明體" panose="02020500000000000000" pitchFamily="18" charset="-120"/>
              </a:rPr>
              <a:t>營建部</a:t>
            </a:r>
            <a:endParaRPr>
              <a:latin typeface="新細明體" panose="02020500000000000000" pitchFamily="18" charset="-120"/>
              <a:ea typeface="新細明體" panose="02020500000000000000" pitchFamily="18" charset="-120"/>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2" name="標題 1"/>
          <p:cNvSpPr txBox="1">
            <a:spLocks noGrp="1"/>
          </p:cNvSpPr>
          <p:nvPr>
            <p:ph type="title"/>
          </p:nvPr>
        </p:nvSpPr>
        <p:spPr>
          <a:prstGeom prst="rect">
            <a:avLst/>
          </a:prstGeom>
        </p:spPr>
        <p:txBody>
          <a:bodyPr/>
          <a:lstStyle>
            <a:lvl1pPr>
              <a:defRPr sz="2800"/>
            </a:lvl1pPr>
          </a:lstStyle>
          <a:p>
            <a:r>
              <a:rPr err="1"/>
              <a:t>部門簡介</a:t>
            </a:r>
            <a:endParaRPr/>
          </a:p>
        </p:txBody>
      </p:sp>
      <p:sp>
        <p:nvSpPr>
          <p:cNvPr id="643" name="矩形 3"/>
          <p:cNvSpPr txBox="1"/>
          <p:nvPr/>
        </p:nvSpPr>
        <p:spPr>
          <a:xfrm>
            <a:off x="945311" y="915566"/>
            <a:ext cx="7613418" cy="4308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dirty="0">
                <a:latin typeface="新細明體" panose="02020500000000000000" pitchFamily="18" charset="-120"/>
                <a:ea typeface="新細明體" panose="02020500000000000000" pitchFamily="18" charset="-120"/>
              </a:rPr>
              <a:t> </a:t>
            </a:r>
            <a:r>
              <a:rPr sz="2200" dirty="0" err="1">
                <a:latin typeface="新細明體" panose="02020500000000000000" pitchFamily="18" charset="-120"/>
                <a:ea typeface="新細明體" panose="02020500000000000000" pitchFamily="18" charset="-120"/>
                <a:cs typeface="Arial" panose="020B0604020202020204" pitchFamily="34" charset="0"/>
              </a:rPr>
              <a:t>以土地與建物出租為主要收入</a:t>
            </a:r>
            <a:r>
              <a:rPr lang="zh-TW" altLang="en-US" sz="2200" dirty="0">
                <a:latin typeface="新細明體" panose="02020500000000000000" pitchFamily="18" charset="-120"/>
                <a:ea typeface="新細明體" panose="02020500000000000000" pitchFamily="18" charset="-120"/>
                <a:cs typeface="Arial" panose="020B0604020202020204" pitchFamily="34" charset="0"/>
              </a:rPr>
              <a:t>。</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 name="標題 1"/>
          <p:cNvSpPr txBox="1">
            <a:spLocks noGrp="1"/>
          </p:cNvSpPr>
          <p:nvPr>
            <p:ph type="title"/>
          </p:nvPr>
        </p:nvSpPr>
        <p:spPr>
          <a:xfrm>
            <a:off x="2051719" y="2067693"/>
            <a:ext cx="4896545" cy="648073"/>
          </a:xfrm>
          <a:prstGeom prst="rect">
            <a:avLst/>
          </a:prstGeom>
        </p:spPr>
        <p:txBody>
          <a:bodyPr/>
          <a:lstStyle>
            <a:lvl1pPr>
              <a:defRPr sz="2800"/>
            </a:lvl1pPr>
          </a:lstStyle>
          <a:p>
            <a:r>
              <a:rPr err="1">
                <a:latin typeface="新細明體" panose="02020500000000000000" pitchFamily="18" charset="-120"/>
                <a:ea typeface="新細明體" panose="02020500000000000000" pitchFamily="18" charset="-120"/>
              </a:rPr>
              <a:t>營運概況</a:t>
            </a:r>
            <a:endParaRPr>
              <a:latin typeface="新細明體" panose="02020500000000000000" pitchFamily="18" charset="-120"/>
              <a:ea typeface="新細明體" panose="02020500000000000000" pitchFamily="18" charset="-120"/>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標題 1"/>
          <p:cNvSpPr txBox="1">
            <a:spLocks noGrp="1"/>
          </p:cNvSpPr>
          <p:nvPr>
            <p:ph type="title"/>
          </p:nvPr>
        </p:nvSpPr>
        <p:spPr>
          <a:prstGeom prst="rect">
            <a:avLst/>
          </a:prstGeom>
          <a:solidFill>
            <a:schemeClr val="bg1"/>
          </a:solidFill>
        </p:spPr>
        <p:txBody>
          <a:bodyPr/>
          <a:lstStyle>
            <a:lvl1pPr>
              <a:defRPr b="1"/>
            </a:lvl1pPr>
          </a:lstStyle>
          <a:p>
            <a:r>
              <a:rPr dirty="0" err="1">
                <a:latin typeface="新細明體" panose="02020500000000000000" pitchFamily="18" charset="-120"/>
                <a:ea typeface="新細明體" panose="02020500000000000000" pitchFamily="18" charset="-120"/>
              </a:rPr>
              <a:t>近年合併營收概況</a:t>
            </a:r>
            <a:endParaRPr dirty="0">
              <a:latin typeface="新細明體" panose="02020500000000000000" pitchFamily="18" charset="-120"/>
              <a:ea typeface="新細明體" panose="02020500000000000000" pitchFamily="18" charset="-120"/>
            </a:endParaRPr>
          </a:p>
        </p:txBody>
      </p:sp>
      <p:graphicFrame>
        <p:nvGraphicFramePr>
          <p:cNvPr id="648" name="內容版面配置區 4"/>
          <p:cNvGraphicFramePr/>
          <p:nvPr>
            <p:extLst>
              <p:ext uri="{D42A27DB-BD31-4B8C-83A1-F6EECF244321}">
                <p14:modId xmlns:p14="http://schemas.microsoft.com/office/powerpoint/2010/main" val="3661522066"/>
              </p:ext>
            </p:extLst>
          </p:nvPr>
        </p:nvGraphicFramePr>
        <p:xfrm>
          <a:off x="723844" y="777011"/>
          <a:ext cx="7478598" cy="17947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49" name="表格 4"/>
          <p:cNvGraphicFramePr/>
          <p:nvPr>
            <p:extLst>
              <p:ext uri="{D42A27DB-BD31-4B8C-83A1-F6EECF244321}">
                <p14:modId xmlns:p14="http://schemas.microsoft.com/office/powerpoint/2010/main" val="1395305164"/>
              </p:ext>
            </p:extLst>
          </p:nvPr>
        </p:nvGraphicFramePr>
        <p:xfrm>
          <a:off x="832701" y="2759754"/>
          <a:ext cx="7478598" cy="1799287"/>
        </p:xfrm>
        <a:graphic>
          <a:graphicData uri="http://schemas.openxmlformats.org/drawingml/2006/table">
            <a:tbl>
              <a:tblPr>
                <a:tableStyleId>{4C3C2611-4C71-4FC5-86AE-919BDF0F9419}</a:tableStyleId>
              </a:tblPr>
              <a:tblGrid>
                <a:gridCol w="1113328">
                  <a:extLst>
                    <a:ext uri="{9D8B030D-6E8A-4147-A177-3AD203B41FA5}">
                      <a16:colId xmlns:a16="http://schemas.microsoft.com/office/drawing/2014/main" val="20000"/>
                    </a:ext>
                  </a:extLst>
                </a:gridCol>
                <a:gridCol w="636527">
                  <a:extLst>
                    <a:ext uri="{9D8B030D-6E8A-4147-A177-3AD203B41FA5}">
                      <a16:colId xmlns:a16="http://schemas.microsoft.com/office/drawing/2014/main" val="20001"/>
                    </a:ext>
                  </a:extLst>
                </a:gridCol>
                <a:gridCol w="636527">
                  <a:extLst>
                    <a:ext uri="{9D8B030D-6E8A-4147-A177-3AD203B41FA5}">
                      <a16:colId xmlns:a16="http://schemas.microsoft.com/office/drawing/2014/main" val="20002"/>
                    </a:ext>
                  </a:extLst>
                </a:gridCol>
                <a:gridCol w="636527">
                  <a:extLst>
                    <a:ext uri="{9D8B030D-6E8A-4147-A177-3AD203B41FA5}">
                      <a16:colId xmlns:a16="http://schemas.microsoft.com/office/drawing/2014/main" val="20003"/>
                    </a:ext>
                  </a:extLst>
                </a:gridCol>
                <a:gridCol w="636527">
                  <a:extLst>
                    <a:ext uri="{9D8B030D-6E8A-4147-A177-3AD203B41FA5}">
                      <a16:colId xmlns:a16="http://schemas.microsoft.com/office/drawing/2014/main" val="20004"/>
                    </a:ext>
                  </a:extLst>
                </a:gridCol>
                <a:gridCol w="636527">
                  <a:extLst>
                    <a:ext uri="{9D8B030D-6E8A-4147-A177-3AD203B41FA5}">
                      <a16:colId xmlns:a16="http://schemas.microsoft.com/office/drawing/2014/main" val="20005"/>
                    </a:ext>
                  </a:extLst>
                </a:gridCol>
                <a:gridCol w="636527">
                  <a:extLst>
                    <a:ext uri="{9D8B030D-6E8A-4147-A177-3AD203B41FA5}">
                      <a16:colId xmlns:a16="http://schemas.microsoft.com/office/drawing/2014/main" val="20006"/>
                    </a:ext>
                  </a:extLst>
                </a:gridCol>
                <a:gridCol w="636527">
                  <a:extLst>
                    <a:ext uri="{9D8B030D-6E8A-4147-A177-3AD203B41FA5}">
                      <a16:colId xmlns:a16="http://schemas.microsoft.com/office/drawing/2014/main" val="20007"/>
                    </a:ext>
                  </a:extLst>
                </a:gridCol>
                <a:gridCol w="636527">
                  <a:extLst>
                    <a:ext uri="{9D8B030D-6E8A-4147-A177-3AD203B41FA5}">
                      <a16:colId xmlns:a16="http://schemas.microsoft.com/office/drawing/2014/main" val="20008"/>
                    </a:ext>
                  </a:extLst>
                </a:gridCol>
                <a:gridCol w="636527">
                  <a:extLst>
                    <a:ext uri="{9D8B030D-6E8A-4147-A177-3AD203B41FA5}">
                      <a16:colId xmlns:a16="http://schemas.microsoft.com/office/drawing/2014/main" val="20009"/>
                    </a:ext>
                  </a:extLst>
                </a:gridCol>
                <a:gridCol w="636527">
                  <a:extLst>
                    <a:ext uri="{9D8B030D-6E8A-4147-A177-3AD203B41FA5}">
                      <a16:colId xmlns:a16="http://schemas.microsoft.com/office/drawing/2014/main" val="20010"/>
                    </a:ext>
                  </a:extLst>
                </a:gridCol>
              </a:tblGrid>
              <a:tr h="332554">
                <a:tc>
                  <a:txBody>
                    <a:bodyPr/>
                    <a:lstStyle/>
                    <a:p>
                      <a:pPr algn="ctr">
                        <a:defRPr>
                          <a:latin typeface="Arial"/>
                          <a:ea typeface="Arial"/>
                          <a:cs typeface="Arial"/>
                          <a:sym typeface="Arial"/>
                        </a:defRPr>
                      </a:pPr>
                      <a:r>
                        <a:rPr sz="1200" dirty="0" err="1">
                          <a:latin typeface="新細明體" panose="02020500000000000000" pitchFamily="18" charset="-120"/>
                          <a:ea typeface="新細明體" panose="02020500000000000000" pitchFamily="18" charset="-120"/>
                          <a:cs typeface="+mj-cs"/>
                          <a:sym typeface="Helvetica"/>
                        </a:rPr>
                        <a:t>年份</a:t>
                      </a:r>
                      <a:endParaRPr sz="1200" dirty="0">
                        <a:latin typeface="新細明體" panose="02020500000000000000" pitchFamily="18" charset="-120"/>
                        <a:ea typeface="新細明體" panose="02020500000000000000" pitchFamily="18"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gridSpan="2">
                  <a:txBody>
                    <a:bodyPr/>
                    <a:lstStyle/>
                    <a:p>
                      <a:pPr algn="ctr">
                        <a:defRPr sz="1800"/>
                      </a:pPr>
                      <a:r>
                        <a:rPr sz="1200" dirty="0">
                          <a:latin typeface="微軟正黑體" panose="020B0604030504040204" pitchFamily="34" charset="-120"/>
                          <a:ea typeface="微軟正黑體" panose="020B0604030504040204" pitchFamily="34" charset="-120"/>
                          <a:cs typeface="Arial" panose="020B0604020202020204" pitchFamily="34" charset="0"/>
                          <a:sym typeface="Arial"/>
                        </a:rPr>
                        <a:t>202</a:t>
                      </a:r>
                      <a:r>
                        <a:rPr lang="en-US" altLang="zh-TW" sz="1200" dirty="0">
                          <a:latin typeface="微軟正黑體" panose="020B0604030504040204" pitchFamily="34" charset="-120"/>
                          <a:ea typeface="微軟正黑體" panose="020B0604030504040204" pitchFamily="34" charset="-120"/>
                          <a:cs typeface="Arial" panose="020B0604020202020204" pitchFamily="34" charset="0"/>
                          <a:sym typeface="Arial"/>
                        </a:rPr>
                        <a:t>2</a:t>
                      </a:r>
                      <a:endParaRPr sz="1200" dirty="0">
                        <a:latin typeface="微軟正黑體" panose="020B0604030504040204" pitchFamily="34" charset="-120"/>
                        <a:ea typeface="微軟正黑體" panose="020B0604030504040204" pitchFamily="34" charset="-120"/>
                        <a:cs typeface="Arial" panose="020B0604020202020204" pitchFamily="34" charset="0"/>
                        <a:sym typeface="Arial"/>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cap="flat" cmpd="sng" algn="ctr">
                      <a:solidFill>
                        <a:srgbClr val="000000"/>
                      </a:solidFill>
                      <a:prstDash val="solid"/>
                      <a:round/>
                      <a:headEnd type="none" w="med" len="med"/>
                      <a:tailEnd type="none" w="med" len="med"/>
                    </a:lnB>
                  </a:tcPr>
                </a:tc>
                <a:tc hMerge="1">
                  <a:txBody>
                    <a:bodyPr/>
                    <a:lstStyle/>
                    <a:p>
                      <a:endParaRPr lang="zh-TW"/>
                    </a:p>
                  </a:txBody>
                  <a:tcPr/>
                </a:tc>
                <a:tc gridSpan="2">
                  <a:txBody>
                    <a:bodyPr/>
                    <a:lstStyle/>
                    <a:p>
                      <a:pPr algn="ctr">
                        <a:defRPr sz="1800"/>
                      </a:pPr>
                      <a:r>
                        <a:rPr sz="1200" dirty="0">
                          <a:latin typeface="微軟正黑體" panose="020B0604030504040204" pitchFamily="34" charset="-120"/>
                          <a:ea typeface="微軟正黑體" panose="020B0604030504040204" pitchFamily="34" charset="-120"/>
                          <a:cs typeface="Arial" panose="020B0604020202020204" pitchFamily="34" charset="0"/>
                          <a:sym typeface="Arial"/>
                        </a:rPr>
                        <a:t>202</a:t>
                      </a:r>
                      <a:r>
                        <a:rPr lang="en-US" altLang="zh-TW" sz="1200" dirty="0">
                          <a:latin typeface="微軟正黑體" panose="020B0604030504040204" pitchFamily="34" charset="-120"/>
                          <a:ea typeface="微軟正黑體" panose="020B0604030504040204" pitchFamily="34" charset="-120"/>
                          <a:cs typeface="Arial" panose="020B0604020202020204" pitchFamily="34" charset="0"/>
                          <a:sym typeface="Arial"/>
                        </a:rPr>
                        <a:t>3</a:t>
                      </a:r>
                      <a:endParaRPr sz="1200" dirty="0">
                        <a:latin typeface="微軟正黑體" panose="020B0604030504040204" pitchFamily="34" charset="-120"/>
                        <a:ea typeface="微軟正黑體" panose="020B0604030504040204" pitchFamily="34" charset="-120"/>
                        <a:cs typeface="Arial" panose="020B0604020202020204" pitchFamily="34" charset="0"/>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hMerge="1">
                  <a:txBody>
                    <a:bodyPr/>
                    <a:lstStyle/>
                    <a:p>
                      <a:endParaRPr lang="zh-TW"/>
                    </a:p>
                  </a:txBody>
                  <a:tcPr/>
                </a:tc>
                <a:tc gridSpan="2">
                  <a:txBody>
                    <a:bodyPr/>
                    <a:lstStyle/>
                    <a:p>
                      <a:pPr algn="ctr">
                        <a:defRPr sz="1800"/>
                      </a:pPr>
                      <a:r>
                        <a:rPr sz="1200" dirty="0">
                          <a:latin typeface="微軟正黑體" panose="020B0604030504040204" pitchFamily="34" charset="-120"/>
                          <a:ea typeface="微軟正黑體" panose="020B0604030504040204" pitchFamily="34" charset="-120"/>
                          <a:cs typeface="Arial" panose="020B0604020202020204" pitchFamily="34" charset="0"/>
                          <a:sym typeface="Arial"/>
                        </a:rPr>
                        <a:t>202</a:t>
                      </a:r>
                      <a:r>
                        <a:rPr lang="en-US" altLang="zh-TW" sz="1200" dirty="0">
                          <a:latin typeface="微軟正黑體" panose="020B0604030504040204" pitchFamily="34" charset="-120"/>
                          <a:ea typeface="微軟正黑體" panose="020B0604030504040204" pitchFamily="34" charset="-120"/>
                          <a:cs typeface="Arial" panose="020B0604020202020204" pitchFamily="34" charset="0"/>
                          <a:sym typeface="Arial"/>
                        </a:rPr>
                        <a:t>4</a:t>
                      </a:r>
                      <a:endParaRPr sz="1200" dirty="0">
                        <a:latin typeface="微軟正黑體" panose="020B0604030504040204" pitchFamily="34" charset="-120"/>
                        <a:ea typeface="微軟正黑體" panose="020B0604030504040204" pitchFamily="34" charset="-120"/>
                        <a:cs typeface="Arial" panose="020B0604020202020204" pitchFamily="34" charset="0"/>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cap="flat" cmpd="sng" algn="ctr">
                      <a:solidFill>
                        <a:srgbClr val="000000"/>
                      </a:solidFill>
                      <a:prstDash val="solid"/>
                      <a:round/>
                      <a:headEnd type="none" w="med" len="med"/>
                      <a:tailEnd type="none" w="med" len="med"/>
                    </a:lnB>
                  </a:tcPr>
                </a:tc>
                <a:tc hMerge="1">
                  <a:txBody>
                    <a:bodyPr/>
                    <a:lstStyle/>
                    <a:p>
                      <a:endParaRPr lang="zh-TW"/>
                    </a:p>
                  </a:txBody>
                  <a:tcPr/>
                </a:tc>
                <a:tc gridSpan="2">
                  <a:txBody>
                    <a:bodyPr/>
                    <a:lstStyle/>
                    <a:p>
                      <a:pPr algn="ctr">
                        <a:defRPr sz="1800"/>
                      </a:pPr>
                      <a:r>
                        <a:rPr sz="1200" dirty="0">
                          <a:latin typeface="微軟正黑體" panose="020B0604030504040204" pitchFamily="34" charset="-120"/>
                          <a:ea typeface="微軟正黑體" panose="020B0604030504040204" pitchFamily="34" charset="-120"/>
                          <a:cs typeface="Arial" panose="020B0604020202020204" pitchFamily="34" charset="0"/>
                          <a:sym typeface="Arial"/>
                        </a:rPr>
                        <a:t>202</a:t>
                      </a:r>
                      <a:r>
                        <a:rPr lang="en-US" altLang="zh-TW" sz="1200" dirty="0">
                          <a:latin typeface="微軟正黑體" panose="020B0604030504040204" pitchFamily="34" charset="-120"/>
                          <a:ea typeface="微軟正黑體" panose="020B0604030504040204" pitchFamily="34" charset="-120"/>
                          <a:cs typeface="Arial" panose="020B0604020202020204" pitchFamily="34" charset="0"/>
                          <a:sym typeface="Arial"/>
                        </a:rPr>
                        <a:t>4</a:t>
                      </a:r>
                      <a:r>
                        <a:rPr sz="1200" dirty="0">
                          <a:latin typeface="微軟正黑體" panose="020B0604030504040204" pitchFamily="34" charset="-120"/>
                          <a:ea typeface="微軟正黑體" panose="020B0604030504040204" pitchFamily="34" charset="-120"/>
                          <a:cs typeface="Arial" panose="020B0604020202020204" pitchFamily="34" charset="0"/>
                          <a:sym typeface="Arial"/>
                        </a:rPr>
                        <a:t>H1*</a:t>
                      </a:r>
                    </a:p>
                  </a:txBody>
                  <a:tcPr marL="6350" marR="6350" marT="6350" marB="6350" anchor="ctr" horzOverflow="overflow">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hMerge="1">
                  <a:txBody>
                    <a:bodyPr/>
                    <a:lstStyle/>
                    <a:p>
                      <a:endParaRPr lang="zh-TW"/>
                    </a:p>
                  </a:txBody>
                  <a:tcPr/>
                </a:tc>
                <a:tc gridSpan="2">
                  <a:txBody>
                    <a:bodyPr/>
                    <a:lstStyle/>
                    <a:p>
                      <a:pPr algn="ctr">
                        <a:defRPr sz="1800"/>
                      </a:pPr>
                      <a:r>
                        <a:rPr sz="1200" dirty="0">
                          <a:latin typeface="微軟正黑體" panose="020B0604030504040204" pitchFamily="34" charset="-120"/>
                          <a:ea typeface="微軟正黑體" panose="020B0604030504040204" pitchFamily="34" charset="-120"/>
                          <a:cs typeface="Arial" panose="020B0604020202020204" pitchFamily="34" charset="0"/>
                          <a:sym typeface="Arial"/>
                        </a:rPr>
                        <a:t>202</a:t>
                      </a:r>
                      <a:r>
                        <a:rPr lang="en-US" altLang="zh-TW" sz="1200" dirty="0">
                          <a:latin typeface="微軟正黑體" panose="020B0604030504040204" pitchFamily="34" charset="-120"/>
                          <a:ea typeface="微軟正黑體" panose="020B0604030504040204" pitchFamily="34" charset="-120"/>
                          <a:cs typeface="Arial" panose="020B0604020202020204" pitchFamily="34" charset="0"/>
                          <a:sym typeface="Arial"/>
                        </a:rPr>
                        <a:t>5</a:t>
                      </a:r>
                      <a:r>
                        <a:rPr sz="1200" dirty="0">
                          <a:latin typeface="微軟正黑體" panose="020B0604030504040204" pitchFamily="34" charset="-120"/>
                          <a:ea typeface="微軟正黑體" panose="020B0604030504040204" pitchFamily="34" charset="-120"/>
                          <a:cs typeface="Arial" panose="020B0604020202020204" pitchFamily="34" charset="0"/>
                          <a:sym typeface="Arial"/>
                        </a:rPr>
                        <a:t>H1**</a:t>
                      </a: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hMerge="1">
                  <a:txBody>
                    <a:bodyPr/>
                    <a:lstStyle/>
                    <a:p>
                      <a:endParaRPr lang="zh-TW"/>
                    </a:p>
                  </a:txBody>
                  <a:tcPr/>
                </a:tc>
                <a:extLst>
                  <a:ext uri="{0D108BD9-81ED-4DB2-BD59-A6C34878D82A}">
                    <a16:rowId xmlns:a16="http://schemas.microsoft.com/office/drawing/2014/main" val="10000"/>
                  </a:ext>
                </a:extLst>
              </a:tr>
              <a:tr h="270463">
                <a:tc>
                  <a:txBody>
                    <a:bodyPr/>
                    <a:lstStyle/>
                    <a:p>
                      <a:pPr algn="ctr">
                        <a:defRPr>
                          <a:latin typeface="Arial"/>
                          <a:ea typeface="Arial"/>
                          <a:cs typeface="Arial"/>
                          <a:sym typeface="Arial"/>
                        </a:defRPr>
                      </a:pPr>
                      <a:r>
                        <a:rPr lang="zh-TW" altLang="en-US" sz="1200" dirty="0">
                          <a:latin typeface="新細明體" panose="02020500000000000000" pitchFamily="18" charset="-120"/>
                          <a:ea typeface="新細明體" panose="02020500000000000000" pitchFamily="18" charset="-120"/>
                          <a:cs typeface="+mj-cs"/>
                          <a:sym typeface="Helvetica"/>
                        </a:rPr>
                        <a:t>業務</a:t>
                      </a:r>
                      <a:r>
                        <a:rPr sz="1200" dirty="0">
                          <a:latin typeface="新細明體" panose="02020500000000000000" pitchFamily="18" charset="-120"/>
                          <a:ea typeface="新細明體" panose="02020500000000000000" pitchFamily="18" charset="-120"/>
                          <a:cs typeface="+mj-cs"/>
                          <a:sym typeface="Helvetica"/>
                        </a:rPr>
                        <a:t>部</a:t>
                      </a: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rtl="0" fontAlgn="ctr">
                        <a:buNone/>
                      </a:pP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2,220 </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rtl="0"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66%</a:t>
                      </a:r>
                    </a:p>
                  </a:txBody>
                  <a:tcPr marL="7620" marR="7620" marT="7620" marB="0" anchor="ctr">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rtl="0" fontAlgn="ctr">
                        <a:buNone/>
                      </a:pP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2,229 </a:t>
                      </a:r>
                    </a:p>
                  </a:txBody>
                  <a:tcPr marL="7620" marR="7620" marT="7620" marB="0" anchor="ctr">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rtl="0"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66%</a:t>
                      </a:r>
                    </a:p>
                  </a:txBody>
                  <a:tcPr marL="7620" marR="7620" marT="7620" marB="0" anchor="ctr">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fontAlgn="ctr">
                        <a:buNone/>
                      </a:pP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2,560 </a:t>
                      </a:r>
                    </a:p>
                  </a:txBody>
                  <a:tcPr marL="7620" marR="7620" marT="7620" marB="0" anchor="ctr">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fontAlgn="ctr">
                        <a:buNone/>
                      </a:pP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61%</a:t>
                      </a:r>
                    </a:p>
                  </a:txBody>
                  <a:tcPr marL="7620" marR="7620" marT="7620" marB="0" anchor="ctr">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fontAlgn="ctr">
                        <a:buNone/>
                      </a:pP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1,074 </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fontAlgn="ctr">
                        <a:buNone/>
                      </a:pP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61%</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fontAlgn="ctr">
                        <a:buNone/>
                      </a:pP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1,243 </a:t>
                      </a:r>
                    </a:p>
                  </a:txBody>
                  <a:tcPr marL="7620" marR="7620" marT="7620" marB="0" anchor="ctr">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fontAlgn="ctr">
                        <a:buNone/>
                      </a:pP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62%</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1"/>
                  </a:ext>
                </a:extLst>
              </a:tr>
              <a:tr h="269721">
                <a:tc>
                  <a:txBody>
                    <a:bodyPr/>
                    <a:lstStyle/>
                    <a:p>
                      <a:pPr algn="ctr">
                        <a:defRPr>
                          <a:latin typeface="Arial"/>
                          <a:ea typeface="Arial"/>
                          <a:cs typeface="Arial"/>
                          <a:sym typeface="Arial"/>
                        </a:defRPr>
                      </a:pPr>
                      <a:r>
                        <a:rPr sz="1200" dirty="0" err="1">
                          <a:latin typeface="新細明體" panose="02020500000000000000" pitchFamily="18" charset="-120"/>
                          <a:ea typeface="新細明體" panose="02020500000000000000" pitchFamily="18" charset="-120"/>
                          <a:cs typeface="+mj-cs"/>
                          <a:sym typeface="Helvetica"/>
                        </a:rPr>
                        <a:t>零售部</a:t>
                      </a:r>
                      <a:endParaRPr sz="1200" dirty="0">
                        <a:latin typeface="新細明體" panose="02020500000000000000" pitchFamily="18" charset="-120"/>
                        <a:ea typeface="新細明體" panose="02020500000000000000" pitchFamily="18"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rtl="0"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762 </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rtl="0" fontAlgn="ctr">
                        <a:buNone/>
                      </a:pP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23%</a:t>
                      </a:r>
                    </a:p>
                  </a:txBody>
                  <a:tcPr marL="7620" marR="7620" marT="7620" marB="0" anchor="ctr">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rtl="0"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780 </a:t>
                      </a:r>
                    </a:p>
                  </a:txBody>
                  <a:tcPr marL="7620" marR="7620" marT="7620" marB="0" anchor="ctr">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rtl="0"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23%</a:t>
                      </a:r>
                    </a:p>
                  </a:txBody>
                  <a:tcPr marL="7620" marR="7620" marT="7620" marB="0" anchor="ctr">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1,268 </a:t>
                      </a:r>
                    </a:p>
                  </a:txBody>
                  <a:tcPr marL="7620" marR="7620" marT="7620" marB="0" anchor="ctr">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30%</a:t>
                      </a:r>
                    </a:p>
                  </a:txBody>
                  <a:tcPr marL="7620" marR="7620" marT="7620" marB="0" anchor="ctr">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484 </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fontAlgn="ctr">
                        <a:buNone/>
                      </a:pP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28%</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fontAlgn="ctr">
                        <a:buNone/>
                      </a:pP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562 </a:t>
                      </a:r>
                    </a:p>
                  </a:txBody>
                  <a:tcPr marL="7620" marR="7620" marT="7620" marB="0" anchor="ctr">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fontAlgn="ctr">
                        <a:buNone/>
                      </a:pP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28%</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2"/>
                  </a:ext>
                </a:extLst>
              </a:tr>
              <a:tr h="249353">
                <a:tc>
                  <a:txBody>
                    <a:bodyPr/>
                    <a:lstStyle/>
                    <a:p>
                      <a:pPr algn="ctr">
                        <a:defRPr>
                          <a:latin typeface="Arial"/>
                          <a:ea typeface="Arial"/>
                          <a:cs typeface="Arial"/>
                          <a:sym typeface="Arial"/>
                        </a:defRPr>
                      </a:pPr>
                      <a:r>
                        <a:rPr sz="1200" dirty="0" err="1">
                          <a:latin typeface="新細明體" panose="02020500000000000000" pitchFamily="18" charset="-120"/>
                          <a:ea typeface="新細明體" panose="02020500000000000000" pitchFamily="18" charset="-120"/>
                          <a:cs typeface="+mj-cs"/>
                          <a:sym typeface="Helvetica"/>
                        </a:rPr>
                        <a:t>營建部</a:t>
                      </a:r>
                      <a:endParaRPr sz="1200" dirty="0">
                        <a:latin typeface="新細明體" panose="02020500000000000000" pitchFamily="18" charset="-120"/>
                        <a:ea typeface="新細明體" panose="02020500000000000000" pitchFamily="18"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rtl="0"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367 </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rtl="0"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11%</a:t>
                      </a:r>
                    </a:p>
                  </a:txBody>
                  <a:tcPr marL="7620" marR="7620" marT="7620" marB="0" anchor="ctr">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rtl="0"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374 </a:t>
                      </a:r>
                    </a:p>
                  </a:txBody>
                  <a:tcPr marL="7620" marR="7620" marT="7620" marB="0" anchor="ctr">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rtl="0"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11%</a:t>
                      </a:r>
                    </a:p>
                  </a:txBody>
                  <a:tcPr marL="7620" marR="7620" marT="7620" marB="0" anchor="ctr">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386 </a:t>
                      </a:r>
                    </a:p>
                  </a:txBody>
                  <a:tcPr marL="7620" marR="7620" marT="7620" marB="0" anchor="ctr">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9%</a:t>
                      </a:r>
                    </a:p>
                  </a:txBody>
                  <a:tcPr marL="7620" marR="7620" marT="7620" marB="0" anchor="ctr">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192 </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11%</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fontAlgn="ctr">
                        <a:buNone/>
                      </a:pP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195 </a:t>
                      </a:r>
                    </a:p>
                  </a:txBody>
                  <a:tcPr marL="7620" marR="7620" marT="7620" marB="0" anchor="ctr">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fontAlgn="ctr">
                        <a:buNone/>
                      </a:pP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10%</a:t>
                      </a:r>
                    </a:p>
                  </a:txBody>
                  <a:tcPr marL="7620" marR="7620" marT="7620" marB="0" anchor="ctr">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3"/>
                  </a:ext>
                </a:extLst>
              </a:tr>
              <a:tr h="338598">
                <a:tc>
                  <a:txBody>
                    <a:bodyPr/>
                    <a:lstStyle/>
                    <a:p>
                      <a:pPr algn="ctr">
                        <a:defRPr>
                          <a:latin typeface="Arial"/>
                          <a:ea typeface="Arial"/>
                          <a:cs typeface="Arial"/>
                          <a:sym typeface="Arial"/>
                        </a:defRPr>
                      </a:pPr>
                      <a:r>
                        <a:rPr sz="1200" dirty="0" err="1">
                          <a:latin typeface="新細明體" panose="02020500000000000000" pitchFamily="18" charset="-120"/>
                          <a:ea typeface="新細明體" panose="02020500000000000000" pitchFamily="18" charset="-120"/>
                          <a:cs typeface="+mj-cs"/>
                          <a:sym typeface="Helvetica"/>
                        </a:rPr>
                        <a:t>合併營收</a:t>
                      </a:r>
                      <a:endParaRPr sz="1200" dirty="0">
                        <a:latin typeface="新細明體" panose="02020500000000000000" pitchFamily="18" charset="-120"/>
                        <a:ea typeface="新細明體" panose="02020500000000000000" pitchFamily="18"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3,349 </a:t>
                      </a:r>
                    </a:p>
                  </a:txBody>
                  <a:tcPr marL="7620" marR="7620" marT="7620" marB="0" anchor="ctr">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rtl="0"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100%</a:t>
                      </a:r>
                    </a:p>
                  </a:txBody>
                  <a:tcPr marL="7620" marR="7620" marT="7620" marB="0" anchor="ctr">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3,383 </a:t>
                      </a:r>
                    </a:p>
                  </a:txBody>
                  <a:tcPr marL="7620" marR="7620" marT="7620" marB="0" anchor="ctr">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rtl="0"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100%</a:t>
                      </a:r>
                    </a:p>
                  </a:txBody>
                  <a:tcPr marL="7620" marR="7620" marT="7620" marB="0" anchor="ctr">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4,214 </a:t>
                      </a:r>
                    </a:p>
                  </a:txBody>
                  <a:tcPr marL="7620" marR="7620" marT="7620" marB="0" anchor="ctr">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100%</a:t>
                      </a:r>
                    </a:p>
                  </a:txBody>
                  <a:tcPr marL="7620" marR="7620" marT="7620" marB="0" anchor="ctr">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1,750 </a:t>
                      </a:r>
                    </a:p>
                  </a:txBody>
                  <a:tcPr marL="7620" marR="7620" marT="7620" marB="0" anchor="ctr">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100%</a:t>
                      </a:r>
                    </a:p>
                  </a:txBody>
                  <a:tcPr marL="7620" marR="7620" marT="7620" marB="0" anchor="ctr">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2,000 </a:t>
                      </a:r>
                    </a:p>
                  </a:txBody>
                  <a:tcPr marL="7620" marR="7620" marT="7620" marB="0" anchor="ctr">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fontAlgn="ctr">
                        <a:buNone/>
                      </a:pP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100%</a:t>
                      </a:r>
                    </a:p>
                  </a:txBody>
                  <a:tcPr marL="7620" marR="7620" marT="7620" marB="0" anchor="ctr">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385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r>
                        <a:rPr lang="zh-TW" altLang="en-US" sz="1200" b="0" i="0" u="none" strike="noStrike" cap="none" spc="0" baseline="0" dirty="0">
                          <a:solidFill>
                            <a:srgbClr val="000000"/>
                          </a:solidFill>
                          <a:uFillTx/>
                          <a:latin typeface="新細明體" panose="02020500000000000000" pitchFamily="18" charset="-120"/>
                          <a:ea typeface="新細明體" panose="02020500000000000000" pitchFamily="18" charset="-120"/>
                          <a:cs typeface="맑은 고딕"/>
                          <a:sym typeface="Helvetica"/>
                        </a:rPr>
                        <a:t>合併營收成長率</a:t>
                      </a:r>
                      <a:endParaRPr sz="1200" dirty="0">
                        <a:latin typeface="新細明體" panose="02020500000000000000" pitchFamily="18" charset="-120"/>
                        <a:ea typeface="新細明體" panose="02020500000000000000" pitchFamily="18"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gridSpan="2">
                  <a:txBody>
                    <a:bodyPr/>
                    <a:lstStyle/>
                    <a:p>
                      <a:pPr algn="ctr"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22%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hMerge="1">
                  <a:txBody>
                    <a:bodyPr/>
                    <a:lstStyle/>
                    <a:p>
                      <a:endParaRPr lang="zh-TW"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gridSpan="2">
                  <a:txBody>
                    <a:bodyPr/>
                    <a:lstStyle/>
                    <a:p>
                      <a:pPr algn="ctr"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hMerge="1">
                  <a:txBody>
                    <a:bodyPr/>
                    <a:lstStyle/>
                    <a:p>
                      <a:endParaRPr lang="zh-TW"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gridSpan="2">
                  <a:txBody>
                    <a:bodyPr/>
                    <a:lstStyle/>
                    <a:p>
                      <a:pPr algn="ctr"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25%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hMerge="1">
                  <a:txBody>
                    <a:bodyPr/>
                    <a:lstStyle/>
                    <a:p>
                      <a:endParaRPr lang="zh-TW"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gridSpan="2">
                  <a:txBody>
                    <a:bodyPr/>
                    <a:lstStyle/>
                    <a:p>
                      <a:pPr algn="ctr"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hMerge="1">
                  <a:txBody>
                    <a:bodyPr/>
                    <a:lstStyle/>
                    <a:p>
                      <a:endParaRPr lang="zh-TW"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gridSpan="2">
                  <a:txBody>
                    <a:bodyPr/>
                    <a:lstStyle/>
                    <a:p>
                      <a:pPr algn="ctr" fontAlgn="ctr">
                        <a:buNone/>
                      </a:pP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14%</a:t>
                      </a:r>
                    </a:p>
                  </a:txBody>
                  <a:tcPr marL="7620" marR="7620" marT="7620" marB="0" anchor="ctr">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hMerge="1">
                  <a:txBody>
                    <a:bodyPr/>
                    <a:lstStyle/>
                    <a:p>
                      <a:endParaRPr lang="zh-TW" altLang="en-US"/>
                    </a:p>
                  </a:txBody>
                  <a:tcPr>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3253281894"/>
                  </a:ext>
                </a:extLst>
              </a:tr>
            </a:tbl>
          </a:graphicData>
        </a:graphic>
      </p:graphicFrame>
      <p:sp>
        <p:nvSpPr>
          <p:cNvPr id="650" name="矩形 8"/>
          <p:cNvSpPr txBox="1"/>
          <p:nvPr/>
        </p:nvSpPr>
        <p:spPr>
          <a:xfrm>
            <a:off x="6777960" y="698473"/>
            <a:ext cx="1179167"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pPr>
              <a:defRPr sz="1000">
                <a:latin typeface="+mn-lt"/>
                <a:ea typeface="+mn-ea"/>
                <a:cs typeface="+mn-cs"/>
                <a:sym typeface="Calibri"/>
              </a:defRPr>
            </a:pPr>
            <a:r>
              <a:rPr err="1">
                <a:latin typeface="新細明體" panose="02020500000000000000" pitchFamily="18" charset="-120"/>
                <a:ea typeface="新細明體" panose="02020500000000000000" pitchFamily="18" charset="-120"/>
                <a:cs typeface="+mj-cs"/>
                <a:sym typeface="Helvetica"/>
              </a:rPr>
              <a:t>單位</a:t>
            </a:r>
            <a:r>
              <a:rPr>
                <a:latin typeface="新細明體" panose="02020500000000000000" pitchFamily="18" charset="-120"/>
                <a:ea typeface="新細明體" panose="02020500000000000000" pitchFamily="18" charset="-120"/>
              </a:rPr>
              <a:t>:</a:t>
            </a:r>
            <a:r>
              <a:rPr>
                <a:latin typeface="新細明體" panose="02020500000000000000" pitchFamily="18" charset="-120"/>
                <a:ea typeface="新細明體" panose="02020500000000000000" pitchFamily="18" charset="-120"/>
                <a:cs typeface="+mj-cs"/>
                <a:sym typeface="Helvetica"/>
              </a:rPr>
              <a:t> </a:t>
            </a:r>
            <a:r>
              <a:rPr err="1">
                <a:latin typeface="新細明體" panose="02020500000000000000" pitchFamily="18" charset="-120"/>
                <a:ea typeface="新細明體" panose="02020500000000000000" pitchFamily="18" charset="-120"/>
                <a:cs typeface="+mj-cs"/>
                <a:sym typeface="Helvetica"/>
              </a:rPr>
              <a:t>新台幣佰萬元</a:t>
            </a:r>
            <a:endParaRPr>
              <a:latin typeface="新細明體" panose="02020500000000000000" pitchFamily="18" charset="-120"/>
              <a:ea typeface="新細明體" panose="02020500000000000000" pitchFamily="18" charset="-120"/>
              <a:cs typeface="+mj-cs"/>
              <a:sym typeface="Helvetica"/>
            </a:endParaRPr>
          </a:p>
        </p:txBody>
      </p:sp>
      <p:sp>
        <p:nvSpPr>
          <p:cNvPr id="651" name="文字方塊 6"/>
          <p:cNvSpPr txBox="1"/>
          <p:nvPr/>
        </p:nvSpPr>
        <p:spPr>
          <a:xfrm>
            <a:off x="832701" y="4669492"/>
            <a:ext cx="3796994"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defRPr sz="1000">
                <a:latin typeface="+mn-lt"/>
                <a:ea typeface="+mn-ea"/>
                <a:cs typeface="+mn-cs"/>
                <a:sym typeface="Calibri"/>
              </a:defRPr>
            </a:pPr>
            <a:r>
              <a:rPr>
                <a:latin typeface="微軟正黑體" panose="020B0604030504040204" pitchFamily="34" charset="-120"/>
                <a:ea typeface="微軟正黑體" panose="020B0604030504040204" pitchFamily="34" charset="-120"/>
              </a:rPr>
              <a:t>*   </a:t>
            </a:r>
            <a:r>
              <a:rPr>
                <a:latin typeface="微軟正黑體" panose="020B0604030504040204" pitchFamily="34" charset="-120"/>
                <a:ea typeface="微軟正黑體" panose="020B0604030504040204" pitchFamily="34" charset="-120"/>
                <a:cs typeface="+mj-cs"/>
                <a:sym typeface="Helvetica"/>
              </a:rPr>
              <a:t>期間為</a:t>
            </a:r>
            <a:r>
              <a:rPr lang="en-US" altLang="zh-TW">
                <a:latin typeface="微軟正黑體" panose="020B0604030504040204" pitchFamily="34" charset="-120"/>
                <a:ea typeface="微軟正黑體" panose="020B0604030504040204" pitchFamily="34" charset="-120"/>
                <a:cs typeface="Arial" panose="020B0604020202020204" pitchFamily="34" charset="0"/>
              </a:rPr>
              <a:t>2024/1/1~2024/6/30</a:t>
            </a:r>
            <a:endParaRPr>
              <a:latin typeface="微軟正黑體" panose="020B0604030504040204" pitchFamily="34" charset="-120"/>
              <a:ea typeface="微軟正黑體" panose="020B0604030504040204" pitchFamily="34" charset="-120"/>
              <a:cs typeface="Arial" panose="020B0604020202020204" pitchFamily="34" charset="0"/>
            </a:endParaRPr>
          </a:p>
          <a:p>
            <a:pPr>
              <a:defRPr sz="1000">
                <a:latin typeface="+mn-lt"/>
                <a:ea typeface="+mn-ea"/>
                <a:cs typeface="+mn-cs"/>
                <a:sym typeface="Calibri"/>
              </a:defRPr>
            </a:pPr>
            <a:r>
              <a:rPr>
                <a:latin typeface="微軟正黑體" panose="020B0604030504040204" pitchFamily="34" charset="-120"/>
                <a:ea typeface="微軟正黑體" panose="020B0604030504040204" pitchFamily="34" charset="-120"/>
              </a:rPr>
              <a:t>** </a:t>
            </a:r>
            <a:r>
              <a:rPr>
                <a:latin typeface="微軟正黑體" panose="020B0604030504040204" pitchFamily="34" charset="-120"/>
                <a:ea typeface="微軟正黑體" panose="020B0604030504040204" pitchFamily="34" charset="-120"/>
                <a:cs typeface="+mj-cs"/>
                <a:sym typeface="Helvetica"/>
              </a:rPr>
              <a:t>期間為</a:t>
            </a:r>
            <a:r>
              <a:rPr>
                <a:latin typeface="微軟正黑體" panose="020B0604030504040204" pitchFamily="34" charset="-120"/>
                <a:ea typeface="微軟正黑體" panose="020B0604030504040204" pitchFamily="34" charset="-120"/>
                <a:cs typeface="Arial" panose="020B0604020202020204" pitchFamily="34" charset="0"/>
              </a:rPr>
              <a:t>202</a:t>
            </a:r>
            <a:r>
              <a:rPr lang="en-US" altLang="zh-TW">
                <a:latin typeface="微軟正黑體" panose="020B0604030504040204" pitchFamily="34" charset="-120"/>
                <a:ea typeface="微軟正黑體" panose="020B0604030504040204" pitchFamily="34" charset="-120"/>
                <a:cs typeface="Arial" panose="020B0604020202020204" pitchFamily="34" charset="0"/>
              </a:rPr>
              <a:t>5</a:t>
            </a:r>
            <a:r>
              <a:rPr>
                <a:latin typeface="微軟正黑體" panose="020B0604030504040204" pitchFamily="34" charset="-120"/>
                <a:ea typeface="微軟正黑體" panose="020B0604030504040204" pitchFamily="34" charset="-120"/>
                <a:cs typeface="Arial" panose="020B0604020202020204" pitchFamily="34" charset="0"/>
              </a:rPr>
              <a:t>/1/1~202</a:t>
            </a:r>
            <a:r>
              <a:rPr lang="en-US" altLang="zh-TW">
                <a:latin typeface="微軟正黑體" panose="020B0604030504040204" pitchFamily="34" charset="-120"/>
                <a:ea typeface="微軟正黑體" panose="020B0604030504040204" pitchFamily="34" charset="-120"/>
                <a:cs typeface="Arial" panose="020B0604020202020204" pitchFamily="34" charset="0"/>
              </a:rPr>
              <a:t>5</a:t>
            </a:r>
            <a:r>
              <a:rPr>
                <a:latin typeface="微軟正黑體" panose="020B0604030504040204" pitchFamily="34" charset="-120"/>
                <a:ea typeface="微軟正黑體" panose="020B0604030504040204" pitchFamily="34" charset="-120"/>
                <a:cs typeface="Arial" panose="020B0604020202020204" pitchFamily="34" charset="0"/>
              </a:rPr>
              <a:t>/6/30</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標題 1"/>
          <p:cNvSpPr txBox="1">
            <a:spLocks noGrp="1"/>
          </p:cNvSpPr>
          <p:nvPr>
            <p:ph type="title"/>
          </p:nvPr>
        </p:nvSpPr>
        <p:spPr>
          <a:prstGeom prst="rect">
            <a:avLst/>
          </a:prstGeom>
          <a:solidFill>
            <a:schemeClr val="bg1"/>
          </a:solidFill>
        </p:spPr>
        <p:txBody>
          <a:bodyPr/>
          <a:lstStyle>
            <a:lvl1pPr>
              <a:defRPr b="1"/>
            </a:lvl1pPr>
          </a:lstStyle>
          <a:p>
            <a:r>
              <a:rPr dirty="0" err="1">
                <a:latin typeface="新細明體" panose="02020500000000000000" pitchFamily="18" charset="-120"/>
                <a:ea typeface="新細明體" panose="02020500000000000000" pitchFamily="18" charset="-120"/>
              </a:rPr>
              <a:t>近年合併毛利概況</a:t>
            </a:r>
            <a:endParaRPr dirty="0">
              <a:latin typeface="新細明體" panose="02020500000000000000" pitchFamily="18" charset="-120"/>
              <a:ea typeface="新細明體" panose="02020500000000000000" pitchFamily="18" charset="-120"/>
            </a:endParaRPr>
          </a:p>
        </p:txBody>
      </p:sp>
      <p:graphicFrame>
        <p:nvGraphicFramePr>
          <p:cNvPr id="654" name="內容版面配置區 4"/>
          <p:cNvGraphicFramePr/>
          <p:nvPr/>
        </p:nvGraphicFramePr>
        <p:xfrm>
          <a:off x="2136998" y="1196174"/>
          <a:ext cx="4904824" cy="1930656"/>
        </p:xfrm>
        <a:graphic>
          <a:graphicData uri="http://schemas.openxmlformats.org/drawingml/2006/chart">
            <c:chart xmlns:c="http://schemas.openxmlformats.org/drawingml/2006/chart" xmlns:r="http://schemas.openxmlformats.org/officeDocument/2006/relationships" r:id="rId3"/>
          </a:graphicData>
        </a:graphic>
      </p:graphicFrame>
      <p:sp>
        <p:nvSpPr>
          <p:cNvPr id="655" name="矩形 7"/>
          <p:cNvSpPr txBox="1"/>
          <p:nvPr/>
        </p:nvSpPr>
        <p:spPr>
          <a:xfrm>
            <a:off x="6777947" y="699547"/>
            <a:ext cx="1179167"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000">
                <a:latin typeface="+mn-lt"/>
                <a:ea typeface="+mn-ea"/>
                <a:cs typeface="+mn-cs"/>
                <a:sym typeface="Calibri"/>
              </a:defRPr>
            </a:pPr>
            <a:r>
              <a:rPr>
                <a:latin typeface="微軟正黑體" panose="020B0604030504040204" pitchFamily="34" charset="-120"/>
                <a:ea typeface="微軟正黑體" panose="020B0604030504040204" pitchFamily="34" charset="-120"/>
                <a:cs typeface="+mj-cs"/>
                <a:sym typeface="Helvetica"/>
              </a:rPr>
              <a:t>單位</a:t>
            </a:r>
            <a:r>
              <a:rPr>
                <a:latin typeface="微軟正黑體" panose="020B0604030504040204" pitchFamily="34" charset="-120"/>
                <a:ea typeface="微軟正黑體" panose="020B0604030504040204" pitchFamily="34" charset="-120"/>
              </a:rPr>
              <a:t>:</a:t>
            </a:r>
            <a:r>
              <a:rPr>
                <a:latin typeface="微軟正黑體" panose="020B0604030504040204" pitchFamily="34" charset="-120"/>
                <a:ea typeface="微軟正黑體" panose="020B0604030504040204" pitchFamily="34" charset="-120"/>
                <a:cs typeface="+mj-cs"/>
                <a:sym typeface="Helvetica"/>
              </a:rPr>
              <a:t> 新台幣佰萬元</a:t>
            </a:r>
          </a:p>
        </p:txBody>
      </p:sp>
      <p:graphicFrame>
        <p:nvGraphicFramePr>
          <p:cNvPr id="656" name="表格 7"/>
          <p:cNvGraphicFramePr/>
          <p:nvPr>
            <p:extLst>
              <p:ext uri="{D42A27DB-BD31-4B8C-83A1-F6EECF244321}">
                <p14:modId xmlns:p14="http://schemas.microsoft.com/office/powerpoint/2010/main" val="3706096501"/>
              </p:ext>
            </p:extLst>
          </p:nvPr>
        </p:nvGraphicFramePr>
        <p:xfrm>
          <a:off x="1541410" y="3126830"/>
          <a:ext cx="6096000" cy="1483360"/>
        </p:xfrm>
        <a:graphic>
          <a:graphicData uri="http://schemas.openxmlformats.org/drawingml/2006/table">
            <a:tbl>
              <a:tblPr>
                <a:tableStyleId>{4C3C2611-4C71-4FC5-86AE-919BDF0F9419}</a:tableStyleId>
              </a:tblPr>
              <a:tblGrid>
                <a:gridCol w="1016000">
                  <a:extLst>
                    <a:ext uri="{9D8B030D-6E8A-4147-A177-3AD203B41FA5}">
                      <a16:colId xmlns:a16="http://schemas.microsoft.com/office/drawing/2014/main" val="20000"/>
                    </a:ext>
                  </a:extLst>
                </a:gridCol>
                <a:gridCol w="10160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1016000">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tblGrid>
              <a:tr h="370840">
                <a:tc>
                  <a:txBody>
                    <a:bodyPr/>
                    <a:lstStyle/>
                    <a:p>
                      <a:pPr algn="ctr">
                        <a:defRPr sz="1300">
                          <a:latin typeface="+mn-lt"/>
                          <a:ea typeface="+mn-ea"/>
                          <a:cs typeface="+mn-cs"/>
                          <a:sym typeface="Calibri"/>
                        </a:defRPr>
                      </a:pPr>
                      <a:r>
                        <a:rPr sz="1200" b="0" dirty="0" err="1">
                          <a:latin typeface="新細明體" panose="02020500000000000000" pitchFamily="18" charset="-120"/>
                          <a:ea typeface="新細明體" panose="02020500000000000000" pitchFamily="18" charset="-120"/>
                          <a:cs typeface="+mj-cs"/>
                          <a:sym typeface="Helvetica"/>
                        </a:rPr>
                        <a:t>年份</a:t>
                      </a:r>
                      <a:endParaRPr sz="1200" b="0" dirty="0">
                        <a:latin typeface="新細明體" panose="02020500000000000000" pitchFamily="18" charset="-120"/>
                        <a:ea typeface="新細明體" panose="02020500000000000000" pitchFamily="18"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lang="en-US" sz="1200" dirty="0">
                          <a:latin typeface="微軟正黑體" panose="020B0604030504040204" pitchFamily="34" charset="-120"/>
                          <a:ea typeface="微軟正黑體" panose="020B0604030504040204" pitchFamily="34" charset="-120"/>
                          <a:cs typeface="Arial"/>
                          <a:sym typeface="Arial"/>
                        </a:rPr>
                        <a:t>2022</a:t>
                      </a:r>
                      <a:endParaRPr sz="1200" dirty="0">
                        <a:latin typeface="微軟正黑體" panose="020B0604030504040204" pitchFamily="34" charset="-120"/>
                        <a:ea typeface="微軟正黑體" panose="020B0604030504040204" pitchFamily="34" charset="-120"/>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200" dirty="0">
                          <a:latin typeface="微軟正黑體" panose="020B0604030504040204" pitchFamily="34" charset="-120"/>
                          <a:ea typeface="微軟正黑體" panose="020B0604030504040204" pitchFamily="34" charset="-120"/>
                          <a:cs typeface="Arial"/>
                          <a:sym typeface="Arial"/>
                        </a:rPr>
                        <a:t>2023</a:t>
                      </a:r>
                      <a:endParaRPr sz="1200" dirty="0">
                        <a:latin typeface="微軟正黑體" panose="020B0604030504040204" pitchFamily="34" charset="-120"/>
                        <a:ea typeface="微軟正黑體" panose="020B0604030504040204" pitchFamily="34" charset="-120"/>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200" dirty="0">
                          <a:latin typeface="微軟正黑體" panose="020B0604030504040204" pitchFamily="34" charset="-120"/>
                          <a:ea typeface="微軟正黑體" panose="020B0604030504040204" pitchFamily="34" charset="-120"/>
                          <a:cs typeface="Arial"/>
                          <a:sym typeface="Arial"/>
                        </a:rPr>
                        <a:t>2024</a:t>
                      </a:r>
                      <a:endParaRPr sz="1200" dirty="0">
                        <a:latin typeface="微軟正黑體" panose="020B0604030504040204" pitchFamily="34" charset="-120"/>
                        <a:ea typeface="微軟正黑體" panose="020B0604030504040204" pitchFamily="34" charset="-120"/>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sz="1200" dirty="0">
                          <a:latin typeface="微軟正黑體" panose="020B0604030504040204" pitchFamily="34" charset="-120"/>
                          <a:ea typeface="微軟正黑體" panose="020B0604030504040204" pitchFamily="34" charset="-120"/>
                          <a:cs typeface="Arial"/>
                          <a:sym typeface="Arial"/>
                        </a:rPr>
                        <a:t>202</a:t>
                      </a:r>
                      <a:r>
                        <a:rPr lang="en-US" altLang="zh-TW" sz="1200" dirty="0">
                          <a:latin typeface="微軟正黑體" panose="020B0604030504040204" pitchFamily="34" charset="-120"/>
                          <a:ea typeface="微軟正黑體" panose="020B0604030504040204" pitchFamily="34" charset="-120"/>
                          <a:cs typeface="Arial"/>
                          <a:sym typeface="Arial"/>
                        </a:rPr>
                        <a:t>4</a:t>
                      </a:r>
                      <a:r>
                        <a:rPr sz="1200" dirty="0">
                          <a:latin typeface="微軟正黑體" panose="020B0604030504040204" pitchFamily="34" charset="-120"/>
                          <a:ea typeface="微軟正黑體" panose="020B0604030504040204" pitchFamily="34" charset="-120"/>
                          <a:cs typeface="Arial"/>
                          <a:sym typeface="Arial"/>
                        </a:rPr>
                        <a:t>H1*</a:t>
                      </a:r>
                    </a:p>
                  </a:txBody>
                  <a:tcPr marL="6350" marR="6350" marT="6350" marB="6350" anchor="ctr" horzOverflow="overflow">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sz="1200" dirty="0">
                          <a:latin typeface="微軟正黑體" panose="020B0604030504040204" pitchFamily="34" charset="-120"/>
                          <a:ea typeface="微軟正黑體" panose="020B0604030504040204" pitchFamily="34" charset="-120"/>
                          <a:cs typeface="Arial"/>
                          <a:sym typeface="Arial"/>
                        </a:rPr>
                        <a:t>202</a:t>
                      </a:r>
                      <a:r>
                        <a:rPr lang="en-US" altLang="zh-TW" sz="1200" dirty="0">
                          <a:latin typeface="微軟正黑體" panose="020B0604030504040204" pitchFamily="34" charset="-120"/>
                          <a:ea typeface="微軟正黑體" panose="020B0604030504040204" pitchFamily="34" charset="-120"/>
                          <a:cs typeface="Arial"/>
                          <a:sym typeface="Arial"/>
                        </a:rPr>
                        <a:t>5</a:t>
                      </a:r>
                      <a:r>
                        <a:rPr sz="1200" dirty="0">
                          <a:latin typeface="微軟正黑體" panose="020B0604030504040204" pitchFamily="34" charset="-120"/>
                          <a:ea typeface="微軟正黑體" panose="020B0604030504040204" pitchFamily="34" charset="-120"/>
                          <a:cs typeface="Arial"/>
                          <a:sym typeface="Arial"/>
                        </a:rPr>
                        <a:t>H1**</a:t>
                      </a: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defRPr>
                          <a:latin typeface="+mn-lt"/>
                          <a:ea typeface="+mn-ea"/>
                          <a:cs typeface="+mn-cs"/>
                          <a:sym typeface="Calibri"/>
                        </a:defRPr>
                      </a:pPr>
                      <a:r>
                        <a:rPr sz="1200" b="0" dirty="0" err="1">
                          <a:latin typeface="新細明體" panose="02020500000000000000" pitchFamily="18" charset="-120"/>
                          <a:ea typeface="新細明體" panose="02020500000000000000" pitchFamily="18" charset="-120"/>
                          <a:cs typeface="+mj-cs"/>
                          <a:sym typeface="Helvetica"/>
                        </a:rPr>
                        <a:t>合併毛利</a:t>
                      </a:r>
                      <a:endParaRPr sz="1200" b="0" dirty="0">
                        <a:latin typeface="新細明體" panose="02020500000000000000" pitchFamily="18" charset="-120"/>
                        <a:ea typeface="新細明體" panose="02020500000000000000" pitchFamily="18"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lang="en-US" altLang="zh-TW" sz="1200" dirty="0">
                          <a:latin typeface="微軟正黑體" panose="020B0604030504040204" pitchFamily="34" charset="-120"/>
                          <a:ea typeface="微軟正黑體" panose="020B0604030504040204" pitchFamily="34" charset="-120"/>
                          <a:cs typeface="Arial"/>
                          <a:sym typeface="Arial"/>
                        </a:rPr>
                        <a:t>918</a:t>
                      </a:r>
                      <a:endParaRPr sz="1200" dirty="0">
                        <a:latin typeface="微軟正黑體" panose="020B0604030504040204" pitchFamily="34" charset="-120"/>
                        <a:ea typeface="微軟正黑體" panose="020B0604030504040204" pitchFamily="34" charset="-120"/>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200" dirty="0">
                          <a:latin typeface="微軟正黑體" panose="020B0604030504040204" pitchFamily="34" charset="-120"/>
                          <a:ea typeface="微軟正黑體" panose="020B0604030504040204" pitchFamily="34" charset="-120"/>
                          <a:cs typeface="Arial"/>
                          <a:sym typeface="Arial"/>
                        </a:rPr>
                        <a:t>993</a:t>
                      </a:r>
                      <a:endParaRPr lang="en-US" sz="1200" dirty="0">
                        <a:latin typeface="微軟正黑體" panose="020B0604030504040204" pitchFamily="34" charset="-120"/>
                        <a:ea typeface="微軟正黑體" panose="020B0604030504040204" pitchFamily="34" charset="-120"/>
                        <a:cs typeface="Arial"/>
                        <a:sym typeface="Arial"/>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fontAlgn="ctr">
                        <a:buNone/>
                      </a:pP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1,233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fontAlgn="ctr">
                        <a:buNone/>
                      </a:pP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504</a:t>
                      </a:r>
                    </a:p>
                  </a:txBody>
                  <a:tcPr marL="7620" marR="7620" marT="7620" marB="0" anchor="ctr">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564</a:t>
                      </a:r>
                    </a:p>
                  </a:txBody>
                  <a:tcPr marL="7620" marR="7620" marT="7620" marB="0" anchor="ctr">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1"/>
                  </a:ext>
                </a:extLst>
              </a:tr>
              <a:tr h="370840">
                <a:tc>
                  <a:txBody>
                    <a:bodyPr/>
                    <a:lstStyle/>
                    <a:p>
                      <a:pPr algn="ctr">
                        <a:defRPr>
                          <a:latin typeface="+mn-lt"/>
                          <a:ea typeface="+mn-ea"/>
                          <a:cs typeface="+mn-cs"/>
                          <a:sym typeface="Calibri"/>
                        </a:defRPr>
                      </a:pPr>
                      <a:r>
                        <a:rPr sz="1200" b="0" dirty="0" err="1">
                          <a:latin typeface="新細明體" panose="02020500000000000000" pitchFamily="18" charset="-120"/>
                          <a:ea typeface="新細明體" panose="02020500000000000000" pitchFamily="18" charset="-120"/>
                          <a:cs typeface="+mj-cs"/>
                          <a:sym typeface="Helvetica"/>
                        </a:rPr>
                        <a:t>合併毛利率</a:t>
                      </a:r>
                      <a:endParaRPr sz="1200" b="0" dirty="0">
                        <a:latin typeface="新細明體" panose="02020500000000000000" pitchFamily="18" charset="-120"/>
                        <a:ea typeface="新細明體" panose="02020500000000000000" pitchFamily="18"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altLang="zh-TW" sz="1200" dirty="0">
                          <a:latin typeface="微軟正黑體" panose="020B0604030504040204" pitchFamily="34" charset="-120"/>
                          <a:ea typeface="微軟正黑體" panose="020B0604030504040204" pitchFamily="34" charset="-120"/>
                          <a:cs typeface="Arial"/>
                          <a:sym typeface="Arial"/>
                        </a:rPr>
                        <a:t>27%</a:t>
                      </a:r>
                      <a:endParaRPr sz="1200" dirty="0">
                        <a:latin typeface="微軟正黑體" panose="020B0604030504040204" pitchFamily="34" charset="-120"/>
                        <a:ea typeface="微軟正黑體" panose="020B0604030504040204" pitchFamily="34" charset="-120"/>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altLang="zh-TW" sz="1200" dirty="0">
                          <a:latin typeface="微軟正黑體" panose="020B0604030504040204" pitchFamily="34" charset="-120"/>
                          <a:ea typeface="微軟正黑體" panose="020B0604030504040204" pitchFamily="34" charset="-120"/>
                          <a:cs typeface="Arial"/>
                          <a:sym typeface="Arial"/>
                        </a:rPr>
                        <a:t>30%</a:t>
                      </a:r>
                      <a:endParaRPr sz="1200" dirty="0">
                        <a:latin typeface="微軟正黑體" panose="020B0604030504040204" pitchFamily="34" charset="-120"/>
                        <a:ea typeface="微軟正黑體" panose="020B0604030504040204" pitchFamily="34" charset="-120"/>
                        <a:cs typeface="Arial"/>
                        <a:sym typeface="Arial"/>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fontAlgn="ctr">
                        <a:buNone/>
                      </a:pP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29%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fontAlgn="ctr">
                        <a:buNone/>
                      </a:pP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29%</a:t>
                      </a:r>
                    </a:p>
                  </a:txBody>
                  <a:tcPr marL="7620" marR="7620" marT="7620" marB="0" anchor="ctr">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fontAlgn="ctr">
                        <a:buNone/>
                      </a:pP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28%</a:t>
                      </a:r>
                    </a:p>
                  </a:txBody>
                  <a:tcPr marL="7620" marR="7620" marT="7620" marB="0" anchor="ctr">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defRPr>
                          <a:latin typeface="+mn-lt"/>
                          <a:ea typeface="+mn-ea"/>
                          <a:cs typeface="+mn-cs"/>
                          <a:sym typeface="Calibri"/>
                        </a:defRPr>
                      </a:pPr>
                      <a:r>
                        <a:rPr lang="zh-TW" altLang="en-US" sz="1200" b="0" dirty="0">
                          <a:latin typeface="新細明體" panose="02020500000000000000" pitchFamily="18" charset="-120"/>
                          <a:ea typeface="新細明體" panose="02020500000000000000" pitchFamily="18" charset="-120"/>
                          <a:cs typeface="+mj-cs"/>
                          <a:sym typeface="Helvetica"/>
                        </a:rPr>
                        <a:t>成長率</a:t>
                      </a:r>
                      <a:endParaRPr sz="1200" b="0" dirty="0">
                        <a:latin typeface="新細明體" panose="02020500000000000000" pitchFamily="18" charset="-120"/>
                        <a:ea typeface="新細明體" panose="02020500000000000000" pitchFamily="18"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lang="en-US" altLang="zh-TW" sz="1200" dirty="0">
                          <a:latin typeface="微軟正黑體" panose="020B0604030504040204" pitchFamily="34" charset="-120"/>
                          <a:ea typeface="微軟正黑體" panose="020B0604030504040204" pitchFamily="34" charset="-120"/>
                          <a:cs typeface="Arial"/>
                          <a:sym typeface="Arial"/>
                        </a:rPr>
                        <a:t>26%</a:t>
                      </a:r>
                      <a:endParaRPr sz="1200" dirty="0">
                        <a:latin typeface="微軟正黑體" panose="020B0604030504040204" pitchFamily="34" charset="-120"/>
                        <a:ea typeface="微軟正黑體" panose="020B0604030504040204" pitchFamily="34" charset="-120"/>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a:txBody>
                    <a:bodyPr/>
                    <a:lstStyle/>
                    <a:p>
                      <a:pPr algn="ctr">
                        <a:defRPr sz="1800"/>
                      </a:pPr>
                      <a:r>
                        <a:rPr lang="en-US" altLang="zh-TW" sz="1200" dirty="0">
                          <a:latin typeface="微軟正黑體" panose="020B0604030504040204" pitchFamily="34" charset="-120"/>
                          <a:ea typeface="微軟正黑體" panose="020B0604030504040204" pitchFamily="34" charset="-120"/>
                          <a:cs typeface="Arial"/>
                          <a:sym typeface="Arial"/>
                        </a:rPr>
                        <a:t>8%</a:t>
                      </a:r>
                      <a:endParaRPr sz="1200" dirty="0">
                        <a:latin typeface="微軟正黑體" panose="020B0604030504040204" pitchFamily="34" charset="-120"/>
                        <a:ea typeface="微軟正黑體" panose="020B0604030504040204" pitchFamily="34" charset="-120"/>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a:txBody>
                    <a:bodyPr/>
                    <a:lstStyle/>
                    <a:p>
                      <a:pPr algn="ctr" rtl="0" fontAlgn="ctr">
                        <a:buNone/>
                      </a:pP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24%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rtl="0" fontAlgn="ctr">
                        <a:buNone/>
                      </a:pP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a:txBody>
                    <a:bodyPr/>
                    <a:lstStyle/>
                    <a:p>
                      <a:pPr algn="ctr" rtl="0" fontAlgn="ctr">
                        <a:buNone/>
                      </a:pP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12%</a:t>
                      </a:r>
                    </a:p>
                  </a:txBody>
                  <a:tcPr marL="7620" marR="7620" marT="7620" marB="0" anchor="ctr">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896987610"/>
                  </a:ext>
                </a:extLst>
              </a:tr>
            </a:tbl>
          </a:graphicData>
        </a:graphic>
      </p:graphicFrame>
      <p:sp>
        <p:nvSpPr>
          <p:cNvPr id="657" name="文字方塊 10"/>
          <p:cNvSpPr txBox="1"/>
          <p:nvPr/>
        </p:nvSpPr>
        <p:spPr>
          <a:xfrm>
            <a:off x="1495919" y="4703182"/>
            <a:ext cx="3796993"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000">
                <a:latin typeface="+mn-lt"/>
                <a:ea typeface="+mn-ea"/>
                <a:cs typeface="+mn-cs"/>
                <a:sym typeface="Calibri"/>
              </a:defRPr>
            </a:pPr>
            <a:r>
              <a:rPr>
                <a:latin typeface="微軟正黑體" panose="020B0604030504040204" pitchFamily="34" charset="-120"/>
                <a:ea typeface="微軟正黑體" panose="020B0604030504040204" pitchFamily="34" charset="-120"/>
              </a:rPr>
              <a:t>*   </a:t>
            </a:r>
            <a:r>
              <a:rPr>
                <a:latin typeface="微軟正黑體" panose="020B0604030504040204" pitchFamily="34" charset="-120"/>
                <a:ea typeface="微軟正黑體" panose="020B0604030504040204" pitchFamily="34" charset="-120"/>
                <a:cs typeface="+mj-cs"/>
                <a:sym typeface="Helvetica"/>
              </a:rPr>
              <a:t>期間為</a:t>
            </a:r>
            <a:r>
              <a:rPr>
                <a:latin typeface="微軟正黑體" panose="020B0604030504040204" pitchFamily="34" charset="-120"/>
                <a:ea typeface="微軟正黑體" panose="020B0604030504040204" pitchFamily="34" charset="-120"/>
                <a:cs typeface="Arial" panose="020B0604020202020204" pitchFamily="34" charset="0"/>
              </a:rPr>
              <a:t>202</a:t>
            </a:r>
            <a:r>
              <a:rPr lang="en-US" altLang="zh-TW">
                <a:latin typeface="微軟正黑體" panose="020B0604030504040204" pitchFamily="34" charset="-120"/>
                <a:ea typeface="微軟正黑體" panose="020B0604030504040204" pitchFamily="34" charset="-120"/>
                <a:cs typeface="Arial" panose="020B0604020202020204" pitchFamily="34" charset="0"/>
              </a:rPr>
              <a:t>4</a:t>
            </a:r>
            <a:r>
              <a:rPr>
                <a:latin typeface="微軟正黑體" panose="020B0604030504040204" pitchFamily="34" charset="-120"/>
                <a:ea typeface="微軟正黑體" panose="020B0604030504040204" pitchFamily="34" charset="-120"/>
                <a:cs typeface="Arial" panose="020B0604020202020204" pitchFamily="34" charset="0"/>
              </a:rPr>
              <a:t>/1/1~202</a:t>
            </a:r>
            <a:r>
              <a:rPr lang="en-US" altLang="zh-TW">
                <a:latin typeface="微軟正黑體" panose="020B0604030504040204" pitchFamily="34" charset="-120"/>
                <a:ea typeface="微軟正黑體" panose="020B0604030504040204" pitchFamily="34" charset="-120"/>
                <a:cs typeface="Arial" panose="020B0604020202020204" pitchFamily="34" charset="0"/>
              </a:rPr>
              <a:t>4</a:t>
            </a:r>
            <a:r>
              <a:rPr>
                <a:latin typeface="微軟正黑體" panose="020B0604030504040204" pitchFamily="34" charset="-120"/>
                <a:ea typeface="微軟正黑體" panose="020B0604030504040204" pitchFamily="34" charset="-120"/>
                <a:cs typeface="Arial" panose="020B0604020202020204" pitchFamily="34" charset="0"/>
              </a:rPr>
              <a:t>/6/30</a:t>
            </a:r>
          </a:p>
          <a:p>
            <a:pPr>
              <a:defRPr sz="1000">
                <a:latin typeface="+mn-lt"/>
                <a:ea typeface="+mn-ea"/>
                <a:cs typeface="+mn-cs"/>
                <a:sym typeface="Calibri"/>
              </a:defRPr>
            </a:pPr>
            <a:r>
              <a:rPr>
                <a:latin typeface="微軟正黑體" panose="020B0604030504040204" pitchFamily="34" charset="-120"/>
                <a:ea typeface="微軟正黑體" panose="020B0604030504040204" pitchFamily="34" charset="-120"/>
              </a:rPr>
              <a:t>** </a:t>
            </a:r>
            <a:r>
              <a:rPr>
                <a:latin typeface="微軟正黑體" panose="020B0604030504040204" pitchFamily="34" charset="-120"/>
                <a:ea typeface="微軟正黑體" panose="020B0604030504040204" pitchFamily="34" charset="-120"/>
                <a:cs typeface="+mj-cs"/>
                <a:sym typeface="Helvetica"/>
              </a:rPr>
              <a:t>期間為</a:t>
            </a:r>
            <a:r>
              <a:rPr>
                <a:latin typeface="微軟正黑體" panose="020B0604030504040204" pitchFamily="34" charset="-120"/>
                <a:ea typeface="微軟正黑體" panose="020B0604030504040204" pitchFamily="34" charset="-120"/>
                <a:cs typeface="Arial" panose="020B0604020202020204" pitchFamily="34" charset="0"/>
              </a:rPr>
              <a:t>202</a:t>
            </a:r>
            <a:r>
              <a:rPr lang="en-US" altLang="zh-TW">
                <a:latin typeface="微軟正黑體" panose="020B0604030504040204" pitchFamily="34" charset="-120"/>
                <a:ea typeface="微軟正黑體" panose="020B0604030504040204" pitchFamily="34" charset="-120"/>
                <a:cs typeface="Arial" panose="020B0604020202020204" pitchFamily="34" charset="0"/>
              </a:rPr>
              <a:t>5</a:t>
            </a:r>
            <a:r>
              <a:rPr>
                <a:latin typeface="微軟正黑體" panose="020B0604030504040204" pitchFamily="34" charset="-120"/>
                <a:ea typeface="微軟正黑體" panose="020B0604030504040204" pitchFamily="34" charset="-120"/>
                <a:cs typeface="Arial" panose="020B0604020202020204" pitchFamily="34" charset="0"/>
              </a:rPr>
              <a:t>/1/1~202</a:t>
            </a:r>
            <a:r>
              <a:rPr lang="en-US" altLang="zh-TW">
                <a:latin typeface="微軟正黑體" panose="020B0604030504040204" pitchFamily="34" charset="-120"/>
                <a:ea typeface="微軟正黑體" panose="020B0604030504040204" pitchFamily="34" charset="-120"/>
                <a:cs typeface="Arial" panose="020B0604020202020204" pitchFamily="34" charset="0"/>
              </a:rPr>
              <a:t>5</a:t>
            </a:r>
            <a:r>
              <a:rPr>
                <a:latin typeface="微軟正黑體" panose="020B0604030504040204" pitchFamily="34" charset="-120"/>
                <a:ea typeface="微軟正黑體" panose="020B0604030504040204" pitchFamily="34" charset="-120"/>
                <a:cs typeface="Arial" panose="020B0604020202020204" pitchFamily="34" charset="0"/>
              </a:rPr>
              <a:t>/6/30</a:t>
            </a:r>
          </a:p>
        </p:txBody>
      </p:sp>
      <p:graphicFrame>
        <p:nvGraphicFramePr>
          <p:cNvPr id="9" name="內容版面配置區 4"/>
          <p:cNvGraphicFramePr>
            <a:graphicFrameLocks/>
          </p:cNvGraphicFramePr>
          <p:nvPr>
            <p:extLst>
              <p:ext uri="{D42A27DB-BD31-4B8C-83A1-F6EECF244321}">
                <p14:modId xmlns:p14="http://schemas.microsoft.com/office/powerpoint/2010/main" val="509939204"/>
              </p:ext>
            </p:extLst>
          </p:nvPr>
        </p:nvGraphicFramePr>
        <p:xfrm>
          <a:off x="670127" y="515379"/>
          <a:ext cx="7756418" cy="261145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5" name="標題 1"/>
          <p:cNvSpPr txBox="1">
            <a:spLocks noGrp="1"/>
          </p:cNvSpPr>
          <p:nvPr>
            <p:ph type="title"/>
          </p:nvPr>
        </p:nvSpPr>
        <p:spPr>
          <a:prstGeom prst="rect">
            <a:avLst/>
          </a:prstGeom>
        </p:spPr>
        <p:txBody>
          <a:bodyPr/>
          <a:lstStyle/>
          <a:p>
            <a:r>
              <a:t>公司簡介</a:t>
            </a:r>
          </a:p>
        </p:txBody>
      </p:sp>
      <p:graphicFrame>
        <p:nvGraphicFramePr>
          <p:cNvPr id="456" name="表格 3"/>
          <p:cNvGraphicFramePr/>
          <p:nvPr>
            <p:extLst>
              <p:ext uri="{D42A27DB-BD31-4B8C-83A1-F6EECF244321}">
                <p14:modId xmlns:p14="http://schemas.microsoft.com/office/powerpoint/2010/main" val="1142355912"/>
              </p:ext>
            </p:extLst>
          </p:nvPr>
        </p:nvGraphicFramePr>
        <p:xfrm>
          <a:off x="1115616" y="915566"/>
          <a:ext cx="7704856" cy="2560320"/>
        </p:xfrm>
        <a:graphic>
          <a:graphicData uri="http://schemas.openxmlformats.org/drawingml/2006/table">
            <a:tbl>
              <a:tblPr>
                <a:tableStyleId>{4C3C2611-4C71-4FC5-86AE-919BDF0F9419}</a:tableStyleId>
              </a:tblPr>
              <a:tblGrid>
                <a:gridCol w="2314262">
                  <a:extLst>
                    <a:ext uri="{9D8B030D-6E8A-4147-A177-3AD203B41FA5}">
                      <a16:colId xmlns:a16="http://schemas.microsoft.com/office/drawing/2014/main" val="20000"/>
                    </a:ext>
                  </a:extLst>
                </a:gridCol>
                <a:gridCol w="5390594">
                  <a:extLst>
                    <a:ext uri="{9D8B030D-6E8A-4147-A177-3AD203B41FA5}">
                      <a16:colId xmlns:a16="http://schemas.microsoft.com/office/drawing/2014/main" val="20001"/>
                    </a:ext>
                  </a:extLst>
                </a:gridCol>
              </a:tblGrid>
              <a:tr h="221744">
                <a:tc>
                  <a:txBody>
                    <a:bodyPr/>
                    <a:lstStyle/>
                    <a:p>
                      <a:pPr marL="285750" indent="-285750" algn="l">
                        <a:buSzPct val="100000"/>
                        <a:buChar char="➢"/>
                        <a:defRPr sz="2200">
                          <a:latin typeface="華康儷宋"/>
                          <a:ea typeface="華康儷宋"/>
                          <a:cs typeface="華康儷宋"/>
                          <a:sym typeface="華康儷宋"/>
                        </a:defRPr>
                      </a:pPr>
                      <a:r>
                        <a:rPr b="1">
                          <a:latin typeface="新細明體" panose="02020500000000000000" pitchFamily="18" charset="-120"/>
                          <a:ea typeface="新細明體" panose="02020500000000000000" pitchFamily="18" charset="-120"/>
                          <a:cs typeface="Arial" panose="020B0604020202020204" pitchFamily="34" charset="0"/>
                        </a:rPr>
                        <a:t>成立時間 </a:t>
                      </a:r>
                    </a:p>
                  </a:txBody>
                  <a:tcPr marL="45720" marR="45720" horzOverflow="overflow"/>
                </a:tc>
                <a:tc>
                  <a:txBody>
                    <a:bodyPr/>
                    <a:lstStyle/>
                    <a:p>
                      <a:pPr algn="l">
                        <a:defRPr sz="2200">
                          <a:latin typeface="Arial"/>
                          <a:ea typeface="Arial"/>
                          <a:cs typeface="Arial"/>
                          <a:sym typeface="Arial"/>
                        </a:defRPr>
                      </a:pPr>
                      <a:r>
                        <a:rPr>
                          <a:latin typeface="Arial" panose="020B0604020202020204" pitchFamily="34" charset="0"/>
                          <a:ea typeface="新細明體" panose="02020500000000000000" pitchFamily="18" charset="-120"/>
                          <a:cs typeface="Arial" panose="020B0604020202020204" pitchFamily="34" charset="0"/>
                        </a:rPr>
                        <a:t>1955</a:t>
                      </a:r>
                      <a:r>
                        <a:rPr>
                          <a:latin typeface="新細明體" panose="02020500000000000000" pitchFamily="18" charset="-120"/>
                          <a:ea typeface="新細明體" panose="02020500000000000000" pitchFamily="18" charset="-120"/>
                          <a:cs typeface="Arial" panose="020B0604020202020204" pitchFamily="34" charset="0"/>
                          <a:sym typeface="Helvetica"/>
                        </a:rPr>
                        <a:t>年</a:t>
                      </a:r>
                    </a:p>
                  </a:txBody>
                  <a:tcPr marL="45720" marR="45720" horzOverflow="overflow"/>
                </a:tc>
                <a:extLst>
                  <a:ext uri="{0D108BD9-81ED-4DB2-BD59-A6C34878D82A}">
                    <a16:rowId xmlns:a16="http://schemas.microsoft.com/office/drawing/2014/main" val="10000"/>
                  </a:ext>
                </a:extLst>
              </a:tr>
              <a:tr h="370840">
                <a:tc>
                  <a:txBody>
                    <a:bodyPr/>
                    <a:lstStyle/>
                    <a:p>
                      <a:pPr marL="285750" indent="-285750" algn="l">
                        <a:buSzPct val="100000"/>
                        <a:buChar char="➢"/>
                        <a:defRPr sz="2200">
                          <a:latin typeface="華康儷宋"/>
                          <a:ea typeface="華康儷宋"/>
                          <a:cs typeface="華康儷宋"/>
                          <a:sym typeface="華康儷宋"/>
                        </a:defRPr>
                      </a:pPr>
                      <a:r>
                        <a:rPr b="1">
                          <a:latin typeface="新細明體" panose="02020500000000000000" pitchFamily="18" charset="-120"/>
                          <a:ea typeface="新細明體" panose="02020500000000000000" pitchFamily="18" charset="-120"/>
                          <a:cs typeface="Arial" panose="020B0604020202020204" pitchFamily="34" charset="0"/>
                        </a:rPr>
                        <a:t>董事長</a:t>
                      </a:r>
                    </a:p>
                  </a:txBody>
                  <a:tcPr marL="45720" marR="45720" horzOverflow="overflow"/>
                </a:tc>
                <a:tc>
                  <a:txBody>
                    <a:bodyPr/>
                    <a:lstStyle/>
                    <a:p>
                      <a:pPr algn="l">
                        <a:defRPr sz="2200">
                          <a:latin typeface="Arial"/>
                          <a:ea typeface="Arial"/>
                          <a:cs typeface="Arial"/>
                          <a:sym typeface="Arial"/>
                        </a:defRPr>
                      </a:pPr>
                      <a:r>
                        <a:rPr dirty="0">
                          <a:latin typeface="新細明體" panose="02020500000000000000" pitchFamily="18" charset="-120"/>
                          <a:ea typeface="新細明體" panose="02020500000000000000" pitchFamily="18" charset="-120"/>
                          <a:cs typeface="Arial" panose="020B0604020202020204" pitchFamily="34" charset="0"/>
                          <a:sym typeface="Helvetica"/>
                        </a:rPr>
                        <a:t>吳昕恩</a:t>
                      </a:r>
                    </a:p>
                  </a:txBody>
                  <a:tcPr marL="45720" marR="45720" horzOverflow="overflow"/>
                </a:tc>
                <a:extLst>
                  <a:ext uri="{0D108BD9-81ED-4DB2-BD59-A6C34878D82A}">
                    <a16:rowId xmlns:a16="http://schemas.microsoft.com/office/drawing/2014/main" val="10001"/>
                  </a:ext>
                </a:extLst>
              </a:tr>
              <a:tr h="370840">
                <a:tc>
                  <a:txBody>
                    <a:bodyPr/>
                    <a:lstStyle/>
                    <a:p>
                      <a:pPr marL="285750" indent="-285750" algn="l">
                        <a:buSzPct val="100000"/>
                        <a:buChar char="➢"/>
                        <a:defRPr sz="2200">
                          <a:latin typeface="華康儷宋"/>
                          <a:ea typeface="華康儷宋"/>
                          <a:cs typeface="華康儷宋"/>
                          <a:sym typeface="華康儷宋"/>
                        </a:defRPr>
                      </a:pPr>
                      <a:r>
                        <a:rPr b="1">
                          <a:latin typeface="新細明體" panose="02020500000000000000" pitchFamily="18" charset="-120"/>
                          <a:ea typeface="新細明體" panose="02020500000000000000" pitchFamily="18" charset="-120"/>
                          <a:cs typeface="Arial" panose="020B0604020202020204" pitchFamily="34" charset="0"/>
                        </a:rPr>
                        <a:t>資本額</a:t>
                      </a:r>
                    </a:p>
                  </a:txBody>
                  <a:tcPr marL="45720" marR="45720" horzOverflow="overflow"/>
                </a:tc>
                <a:tc>
                  <a:txBody>
                    <a:bodyPr/>
                    <a:lstStyle/>
                    <a:p>
                      <a:pPr algn="l">
                        <a:defRPr sz="2200">
                          <a:latin typeface="Arial"/>
                          <a:ea typeface="Arial"/>
                          <a:cs typeface="Arial"/>
                          <a:sym typeface="Arial"/>
                        </a:defRPr>
                      </a:pPr>
                      <a:r>
                        <a:rPr dirty="0">
                          <a:latin typeface="新細明體" panose="02020500000000000000" pitchFamily="18" charset="-120"/>
                          <a:ea typeface="新細明體" panose="02020500000000000000" pitchFamily="18" charset="-120"/>
                          <a:cs typeface="Arial" panose="020B0604020202020204" pitchFamily="34" charset="0"/>
                          <a:sym typeface="Helvetica"/>
                        </a:rPr>
                        <a:t>新台幣</a:t>
                      </a:r>
                      <a:r>
                        <a:rPr dirty="0">
                          <a:latin typeface="Arial" panose="020B0604020202020204" pitchFamily="34" charset="0"/>
                          <a:ea typeface="新細明體" panose="02020500000000000000" pitchFamily="18" charset="-120"/>
                          <a:cs typeface="Arial" panose="020B0604020202020204" pitchFamily="34" charset="0"/>
                        </a:rPr>
                        <a:t>30</a:t>
                      </a:r>
                      <a:r>
                        <a:rPr dirty="0">
                          <a:latin typeface="新細明體" panose="02020500000000000000" pitchFamily="18" charset="-120"/>
                          <a:ea typeface="新細明體" panose="02020500000000000000" pitchFamily="18" charset="-120"/>
                          <a:cs typeface="Arial" panose="020B0604020202020204" pitchFamily="34" charset="0"/>
                          <a:sym typeface="Helvetica"/>
                        </a:rPr>
                        <a:t>億</a:t>
                      </a:r>
                    </a:p>
                  </a:txBody>
                  <a:tcPr marL="45720" marR="45720" horzOverflow="overflow"/>
                </a:tc>
                <a:extLst>
                  <a:ext uri="{0D108BD9-81ED-4DB2-BD59-A6C34878D82A}">
                    <a16:rowId xmlns:a16="http://schemas.microsoft.com/office/drawing/2014/main" val="10002"/>
                  </a:ext>
                </a:extLst>
              </a:tr>
              <a:tr h="370840">
                <a:tc>
                  <a:txBody>
                    <a:bodyPr/>
                    <a:lstStyle/>
                    <a:p>
                      <a:pPr marL="285750" indent="-285750" algn="l">
                        <a:buSzPct val="100000"/>
                        <a:buChar char="➢"/>
                        <a:defRPr sz="2200">
                          <a:latin typeface="華康儷宋"/>
                          <a:ea typeface="華康儷宋"/>
                          <a:cs typeface="華康儷宋"/>
                          <a:sym typeface="華康儷宋"/>
                        </a:defRPr>
                      </a:pPr>
                      <a:r>
                        <a:rPr b="1">
                          <a:latin typeface="新細明體" panose="02020500000000000000" pitchFamily="18" charset="-120"/>
                          <a:ea typeface="新細明體" panose="02020500000000000000" pitchFamily="18" charset="-120"/>
                          <a:cs typeface="Arial" panose="020B0604020202020204" pitchFamily="34" charset="0"/>
                        </a:rPr>
                        <a:t>員工人數</a:t>
                      </a:r>
                    </a:p>
                  </a:txBody>
                  <a:tcPr marL="45720" marR="45720" horzOverflow="overflow"/>
                </a:tc>
                <a:tc>
                  <a:txBody>
                    <a:bodyPr/>
                    <a:lstStyle/>
                    <a:p>
                      <a:pPr algn="l">
                        <a:defRPr sz="2200">
                          <a:latin typeface="Arial"/>
                          <a:ea typeface="Arial"/>
                          <a:cs typeface="Arial"/>
                          <a:sym typeface="Arial"/>
                        </a:defRPr>
                      </a:pPr>
                      <a:r>
                        <a:rPr lang="en-US" altLang="zh-TW" dirty="0">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rPr>
                        <a:t>673</a:t>
                      </a:r>
                      <a:r>
                        <a:rPr dirty="0">
                          <a:solidFill>
                            <a:schemeClr val="tx1"/>
                          </a:solidFill>
                          <a:latin typeface="新細明體" panose="02020500000000000000" pitchFamily="18" charset="-120"/>
                          <a:ea typeface="新細明體" panose="02020500000000000000" pitchFamily="18" charset="-120"/>
                          <a:cs typeface="Arial" panose="020B0604020202020204" pitchFamily="34" charset="0"/>
                          <a:sym typeface="Helvetica"/>
                        </a:rPr>
                        <a:t>人 </a:t>
                      </a:r>
                      <a:r>
                        <a:rPr dirty="0">
                          <a:solidFill>
                            <a:schemeClr val="tx1"/>
                          </a:solidFill>
                          <a:latin typeface="新細明體" panose="02020500000000000000" pitchFamily="18" charset="-120"/>
                          <a:ea typeface="新細明體" panose="02020500000000000000" pitchFamily="18" charset="-120"/>
                          <a:cs typeface="Arial" panose="020B0604020202020204" pitchFamily="34" charset="0"/>
                        </a:rPr>
                        <a:t>(</a:t>
                      </a:r>
                      <a:r>
                        <a:rPr dirty="0">
                          <a:solidFill>
                            <a:schemeClr val="tx1"/>
                          </a:solidFill>
                          <a:latin typeface="Arial" panose="020B0604020202020204" pitchFamily="34" charset="0"/>
                          <a:ea typeface="新細明體" panose="02020500000000000000" pitchFamily="18" charset="-120"/>
                          <a:cs typeface="Arial" panose="020B0604020202020204" pitchFamily="34" charset="0"/>
                        </a:rPr>
                        <a:t>202</a:t>
                      </a:r>
                      <a:r>
                        <a:rPr lang="en-US" altLang="zh-TW" dirty="0">
                          <a:solidFill>
                            <a:schemeClr val="tx1"/>
                          </a:solidFill>
                          <a:latin typeface="Arial" panose="020B0604020202020204" pitchFamily="34" charset="0"/>
                          <a:ea typeface="新細明體" panose="02020500000000000000" pitchFamily="18" charset="-120"/>
                          <a:cs typeface="Arial" panose="020B0604020202020204" pitchFamily="34" charset="0"/>
                        </a:rPr>
                        <a:t>5</a:t>
                      </a:r>
                      <a:r>
                        <a:rPr dirty="0">
                          <a:solidFill>
                            <a:schemeClr val="tx1"/>
                          </a:solidFill>
                          <a:latin typeface="新細明體" panose="02020500000000000000" pitchFamily="18" charset="-120"/>
                          <a:ea typeface="新細明體" panose="02020500000000000000" pitchFamily="18" charset="-120"/>
                          <a:cs typeface="Arial" panose="020B0604020202020204" pitchFamily="34" charset="0"/>
                          <a:sym typeface="Helvetica"/>
                        </a:rPr>
                        <a:t>年</a:t>
                      </a:r>
                      <a:r>
                        <a:rPr lang="en-US" altLang="zh-TW" dirty="0">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rPr>
                        <a:t>9</a:t>
                      </a:r>
                      <a:r>
                        <a:rPr dirty="0">
                          <a:solidFill>
                            <a:schemeClr val="tx1"/>
                          </a:solidFill>
                          <a:latin typeface="新細明體" panose="02020500000000000000" pitchFamily="18" charset="-120"/>
                          <a:ea typeface="新細明體" panose="02020500000000000000" pitchFamily="18" charset="-120"/>
                          <a:cs typeface="Arial" panose="020B0604020202020204" pitchFamily="34" charset="0"/>
                          <a:sym typeface="Helvetica"/>
                        </a:rPr>
                        <a:t>月</a:t>
                      </a:r>
                      <a:r>
                        <a:rPr dirty="0">
                          <a:solidFill>
                            <a:schemeClr val="tx1"/>
                          </a:solidFill>
                          <a:latin typeface="新細明體" panose="02020500000000000000" pitchFamily="18" charset="-120"/>
                          <a:ea typeface="新細明體" panose="02020500000000000000" pitchFamily="18" charset="-120"/>
                          <a:cs typeface="Arial" panose="020B0604020202020204" pitchFamily="34" charset="0"/>
                        </a:rPr>
                        <a:t>)</a:t>
                      </a:r>
                    </a:p>
                  </a:txBody>
                  <a:tcPr marL="45720" marR="45720" horzOverflow="overflow"/>
                </a:tc>
                <a:extLst>
                  <a:ext uri="{0D108BD9-81ED-4DB2-BD59-A6C34878D82A}">
                    <a16:rowId xmlns:a16="http://schemas.microsoft.com/office/drawing/2014/main" val="10003"/>
                  </a:ext>
                </a:extLst>
              </a:tr>
              <a:tr h="370840">
                <a:tc>
                  <a:txBody>
                    <a:bodyPr/>
                    <a:lstStyle/>
                    <a:p>
                      <a:pPr marL="285750" indent="-285750" algn="l">
                        <a:buSzPct val="100000"/>
                        <a:buChar char="➢"/>
                        <a:defRPr sz="2200">
                          <a:latin typeface="華康儷宋"/>
                          <a:ea typeface="華康儷宋"/>
                          <a:cs typeface="華康儷宋"/>
                          <a:sym typeface="華康儷宋"/>
                        </a:defRPr>
                      </a:pPr>
                      <a:r>
                        <a:rPr b="1">
                          <a:latin typeface="新細明體" panose="02020500000000000000" pitchFamily="18" charset="-120"/>
                          <a:ea typeface="新細明體" panose="02020500000000000000" pitchFamily="18" charset="-120"/>
                          <a:cs typeface="Arial" panose="020B0604020202020204" pitchFamily="34" charset="0"/>
                        </a:rPr>
                        <a:t>主要營運部門</a:t>
                      </a:r>
                    </a:p>
                  </a:txBody>
                  <a:tcPr marL="45720" marR="45720" horzOverflow="overflow"/>
                </a:tc>
                <a:tc>
                  <a:txBody>
                    <a:bodyPr/>
                    <a:lstStyle/>
                    <a:p>
                      <a:pPr algn="l">
                        <a:defRPr sz="2200">
                          <a:latin typeface="Arial"/>
                          <a:ea typeface="Arial"/>
                          <a:cs typeface="Arial"/>
                          <a:sym typeface="Arial"/>
                        </a:defRPr>
                      </a:pPr>
                      <a:r>
                        <a:rPr lang="zh-TW" altLang="en-US" dirty="0">
                          <a:latin typeface="新細明體" panose="02020500000000000000" pitchFamily="18" charset="-120"/>
                          <a:ea typeface="新細明體" panose="02020500000000000000" pitchFamily="18" charset="-120"/>
                          <a:cs typeface="Arial" panose="020B0604020202020204" pitchFamily="34" charset="0"/>
                          <a:sym typeface="Helvetica"/>
                        </a:rPr>
                        <a:t>業務</a:t>
                      </a:r>
                      <a:r>
                        <a:rPr dirty="0" err="1">
                          <a:latin typeface="新細明體" panose="02020500000000000000" pitchFamily="18" charset="-120"/>
                          <a:ea typeface="新細明體" panose="02020500000000000000" pitchFamily="18" charset="-120"/>
                          <a:cs typeface="Arial" panose="020B0604020202020204" pitchFamily="34" charset="0"/>
                          <a:sym typeface="Helvetica"/>
                        </a:rPr>
                        <a:t>部、零售部、營建部</a:t>
                      </a:r>
                      <a:endParaRPr dirty="0">
                        <a:latin typeface="新細明體" panose="02020500000000000000" pitchFamily="18" charset="-12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04"/>
                  </a:ext>
                </a:extLst>
              </a:tr>
              <a:tr h="370840">
                <a:tc>
                  <a:txBody>
                    <a:bodyPr/>
                    <a:lstStyle/>
                    <a:p>
                      <a:pPr marL="285750" indent="-285750" algn="l">
                        <a:buSzPct val="100000"/>
                        <a:buChar char="➢"/>
                        <a:defRPr sz="2200">
                          <a:latin typeface="華康儷宋"/>
                          <a:ea typeface="華康儷宋"/>
                          <a:cs typeface="華康儷宋"/>
                          <a:sym typeface="華康儷宋"/>
                        </a:defRPr>
                      </a:pPr>
                      <a:r>
                        <a:rPr b="1">
                          <a:latin typeface="新細明體" panose="02020500000000000000" pitchFamily="18" charset="-120"/>
                          <a:ea typeface="新細明體" panose="02020500000000000000" pitchFamily="18" charset="-120"/>
                          <a:cs typeface="Arial" panose="020B0604020202020204" pitchFamily="34" charset="0"/>
                        </a:rPr>
                        <a:t>經營理念</a:t>
                      </a:r>
                    </a:p>
                  </a:txBody>
                  <a:tcPr marL="45720" marR="45720" horzOverflow="overflow"/>
                </a:tc>
                <a:tc>
                  <a:txBody>
                    <a:bodyPr/>
                    <a:lstStyle/>
                    <a:p>
                      <a:pPr algn="l">
                        <a:defRPr sz="2200">
                          <a:latin typeface="Arial"/>
                          <a:ea typeface="Arial"/>
                          <a:cs typeface="Arial"/>
                          <a:sym typeface="Arial"/>
                        </a:defRPr>
                      </a:pPr>
                      <a:r>
                        <a:rPr dirty="0" err="1">
                          <a:latin typeface="新細明體" panose="02020500000000000000" pitchFamily="18" charset="-120"/>
                          <a:ea typeface="新細明體" panose="02020500000000000000" pitchFamily="18" charset="-120"/>
                          <a:cs typeface="Arial" panose="020B0604020202020204" pitchFamily="34" charset="0"/>
                          <a:sym typeface="Helvetica"/>
                        </a:rPr>
                        <a:t>維持現狀即是落伍、研究發展才有進步</a:t>
                      </a:r>
                      <a:r>
                        <a:rPr dirty="0">
                          <a:latin typeface="新細明體" panose="02020500000000000000" pitchFamily="18" charset="-120"/>
                          <a:ea typeface="新細明體" panose="02020500000000000000" pitchFamily="18" charset="-120"/>
                          <a:cs typeface="Arial" panose="020B0604020202020204" pitchFamily="34" charset="0"/>
                        </a:rPr>
                        <a:t>!</a:t>
                      </a:r>
                    </a:p>
                  </a:txBody>
                  <a:tcPr marL="45720" marR="45720" horzOverflow="overflow"/>
                </a:tc>
                <a:extLst>
                  <a:ext uri="{0D108BD9-81ED-4DB2-BD59-A6C34878D82A}">
                    <a16:rowId xmlns:a16="http://schemas.microsoft.com/office/drawing/2014/main" val="10005"/>
                  </a:ext>
                </a:extLst>
              </a:tr>
            </a:tbl>
          </a:graphicData>
        </a:graphic>
      </p:graphicFrame>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標題 1"/>
          <p:cNvSpPr txBox="1">
            <a:spLocks noGrp="1"/>
          </p:cNvSpPr>
          <p:nvPr>
            <p:ph type="title"/>
          </p:nvPr>
        </p:nvSpPr>
        <p:spPr>
          <a:prstGeom prst="rect">
            <a:avLst/>
          </a:prstGeom>
          <a:solidFill>
            <a:schemeClr val="bg1"/>
          </a:solidFill>
        </p:spPr>
        <p:txBody>
          <a:bodyPr/>
          <a:lstStyle>
            <a:lvl1pPr>
              <a:defRPr b="1"/>
            </a:lvl1pPr>
          </a:lstStyle>
          <a:p>
            <a:r>
              <a:rPr dirty="0" err="1">
                <a:latin typeface="新細明體" panose="02020500000000000000" pitchFamily="18" charset="-120"/>
                <a:ea typeface="新細明體" panose="02020500000000000000" pitchFamily="18" charset="-120"/>
              </a:rPr>
              <a:t>近年合併本期淨利概況</a:t>
            </a:r>
            <a:endParaRPr dirty="0">
              <a:latin typeface="新細明體" panose="02020500000000000000" pitchFamily="18" charset="-120"/>
              <a:ea typeface="新細明體" panose="02020500000000000000" pitchFamily="18" charset="-120"/>
            </a:endParaRPr>
          </a:p>
        </p:txBody>
      </p:sp>
      <p:graphicFrame>
        <p:nvGraphicFramePr>
          <p:cNvPr id="660" name="內容版面配置區 4"/>
          <p:cNvGraphicFramePr/>
          <p:nvPr/>
        </p:nvGraphicFramePr>
        <p:xfrm>
          <a:off x="1998747" y="1114997"/>
          <a:ext cx="4830920" cy="2014477"/>
        </p:xfrm>
        <a:graphic>
          <a:graphicData uri="http://schemas.openxmlformats.org/drawingml/2006/chart">
            <c:chart xmlns:c="http://schemas.openxmlformats.org/drawingml/2006/chart" xmlns:r="http://schemas.openxmlformats.org/officeDocument/2006/relationships" r:id="rId3"/>
          </a:graphicData>
        </a:graphic>
      </p:graphicFrame>
      <p:sp>
        <p:nvSpPr>
          <p:cNvPr id="661" name="矩形 3"/>
          <p:cNvSpPr txBox="1"/>
          <p:nvPr/>
        </p:nvSpPr>
        <p:spPr>
          <a:xfrm>
            <a:off x="6705939" y="699541"/>
            <a:ext cx="1179167"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000">
                <a:latin typeface="+mn-lt"/>
                <a:ea typeface="+mn-ea"/>
                <a:cs typeface="+mn-cs"/>
                <a:sym typeface="Calibri"/>
              </a:defRPr>
            </a:pPr>
            <a:r>
              <a:rPr err="1">
                <a:latin typeface="微軟正黑體" panose="020B0604030504040204" pitchFamily="34" charset="-120"/>
                <a:ea typeface="微軟正黑體" panose="020B0604030504040204" pitchFamily="34" charset="-120"/>
                <a:cs typeface="+mj-cs"/>
                <a:sym typeface="Helvetica"/>
              </a:rPr>
              <a:t>單位</a:t>
            </a:r>
            <a:r>
              <a:rPr>
                <a:latin typeface="微軟正黑體" panose="020B0604030504040204" pitchFamily="34" charset="-120"/>
                <a:ea typeface="微軟正黑體" panose="020B0604030504040204" pitchFamily="34" charset="-120"/>
              </a:rPr>
              <a:t>:</a:t>
            </a:r>
            <a:r>
              <a:rPr>
                <a:latin typeface="微軟正黑體" panose="020B0604030504040204" pitchFamily="34" charset="-120"/>
                <a:ea typeface="微軟正黑體" panose="020B0604030504040204" pitchFamily="34" charset="-120"/>
                <a:cs typeface="+mj-cs"/>
                <a:sym typeface="Helvetica"/>
              </a:rPr>
              <a:t> </a:t>
            </a:r>
            <a:r>
              <a:rPr err="1">
                <a:latin typeface="微軟正黑體" panose="020B0604030504040204" pitchFamily="34" charset="-120"/>
                <a:ea typeface="微軟正黑體" panose="020B0604030504040204" pitchFamily="34" charset="-120"/>
                <a:cs typeface="+mj-cs"/>
                <a:sym typeface="Helvetica"/>
              </a:rPr>
              <a:t>新台幣佰萬元</a:t>
            </a:r>
            <a:endParaRPr>
              <a:latin typeface="微軟正黑體" panose="020B0604030504040204" pitchFamily="34" charset="-120"/>
              <a:ea typeface="微軟正黑體" panose="020B0604030504040204" pitchFamily="34" charset="-120"/>
              <a:cs typeface="+mj-cs"/>
              <a:sym typeface="Helvetica"/>
            </a:endParaRPr>
          </a:p>
        </p:txBody>
      </p:sp>
      <p:graphicFrame>
        <p:nvGraphicFramePr>
          <p:cNvPr id="662" name="表格 4"/>
          <p:cNvGraphicFramePr/>
          <p:nvPr/>
        </p:nvGraphicFramePr>
        <p:xfrm>
          <a:off x="1601936" y="3275687"/>
          <a:ext cx="6095998" cy="1168271"/>
        </p:xfrm>
        <a:graphic>
          <a:graphicData uri="http://schemas.openxmlformats.org/drawingml/2006/table">
            <a:tbl>
              <a:tblPr>
                <a:tableStyleId>{4C3C2611-4C71-4FC5-86AE-919BDF0F9419}</a:tableStyleId>
              </a:tblPr>
              <a:tblGrid>
                <a:gridCol w="1328833">
                  <a:extLst>
                    <a:ext uri="{9D8B030D-6E8A-4147-A177-3AD203B41FA5}">
                      <a16:colId xmlns:a16="http://schemas.microsoft.com/office/drawing/2014/main" val="20000"/>
                    </a:ext>
                  </a:extLst>
                </a:gridCol>
                <a:gridCol w="953433">
                  <a:extLst>
                    <a:ext uri="{9D8B030D-6E8A-4147-A177-3AD203B41FA5}">
                      <a16:colId xmlns:a16="http://schemas.microsoft.com/office/drawing/2014/main" val="20001"/>
                    </a:ext>
                  </a:extLst>
                </a:gridCol>
                <a:gridCol w="953433">
                  <a:extLst>
                    <a:ext uri="{9D8B030D-6E8A-4147-A177-3AD203B41FA5}">
                      <a16:colId xmlns:a16="http://schemas.microsoft.com/office/drawing/2014/main" val="20002"/>
                    </a:ext>
                  </a:extLst>
                </a:gridCol>
                <a:gridCol w="953433">
                  <a:extLst>
                    <a:ext uri="{9D8B030D-6E8A-4147-A177-3AD203B41FA5}">
                      <a16:colId xmlns:a16="http://schemas.microsoft.com/office/drawing/2014/main" val="20003"/>
                    </a:ext>
                  </a:extLst>
                </a:gridCol>
                <a:gridCol w="953433">
                  <a:extLst>
                    <a:ext uri="{9D8B030D-6E8A-4147-A177-3AD203B41FA5}">
                      <a16:colId xmlns:a16="http://schemas.microsoft.com/office/drawing/2014/main" val="20004"/>
                    </a:ext>
                  </a:extLst>
                </a:gridCol>
                <a:gridCol w="953433">
                  <a:extLst>
                    <a:ext uri="{9D8B030D-6E8A-4147-A177-3AD203B41FA5}">
                      <a16:colId xmlns:a16="http://schemas.microsoft.com/office/drawing/2014/main" val="20005"/>
                    </a:ext>
                  </a:extLst>
                </a:gridCol>
              </a:tblGrid>
              <a:tr h="552235">
                <a:tc>
                  <a:txBody>
                    <a:bodyPr/>
                    <a:lstStyle/>
                    <a:p>
                      <a:pPr algn="ctr">
                        <a:defRPr sz="1300">
                          <a:latin typeface="+mn-lt"/>
                          <a:ea typeface="+mn-ea"/>
                          <a:cs typeface="+mn-cs"/>
                          <a:sym typeface="Calibri"/>
                        </a:defRPr>
                      </a:pPr>
                      <a:r>
                        <a:rPr sz="1200" b="0" dirty="0" err="1">
                          <a:latin typeface="微軟正黑體" panose="020B0604030504040204" pitchFamily="34" charset="-120"/>
                          <a:ea typeface="微軟正黑體" panose="020B0604030504040204" pitchFamily="34" charset="-120"/>
                          <a:cs typeface="+mj-cs"/>
                          <a:sym typeface="Helvetica"/>
                        </a:rPr>
                        <a:t>年份</a:t>
                      </a:r>
                      <a:endParaRPr sz="1200" b="0" dirty="0">
                        <a:latin typeface="微軟正黑體" panose="020B0604030504040204" pitchFamily="34" charset="-120"/>
                        <a:ea typeface="微軟正黑體" panose="020B0604030504040204" pitchFamily="34"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300" dirty="0">
                          <a:latin typeface="微軟正黑體" panose="020B0604030504040204" pitchFamily="34" charset="-120"/>
                          <a:ea typeface="微軟正黑體" panose="020B0604030504040204" pitchFamily="34" charset="-120"/>
                          <a:cs typeface="Arial"/>
                          <a:sym typeface="Arial"/>
                        </a:rPr>
                        <a:t>202</a:t>
                      </a:r>
                      <a:r>
                        <a:rPr lang="en-US" altLang="zh-TW" sz="1300" dirty="0">
                          <a:latin typeface="微軟正黑體" panose="020B0604030504040204" pitchFamily="34" charset="-120"/>
                          <a:ea typeface="微軟正黑體" panose="020B0604030504040204" pitchFamily="34" charset="-120"/>
                          <a:cs typeface="Arial"/>
                          <a:sym typeface="Arial"/>
                        </a:rPr>
                        <a:t>2</a:t>
                      </a:r>
                      <a:endParaRPr sz="1300" dirty="0">
                        <a:latin typeface="微軟正黑體" panose="020B0604030504040204" pitchFamily="34" charset="-120"/>
                        <a:ea typeface="微軟正黑體" panose="020B0604030504040204" pitchFamily="34" charset="-120"/>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300" dirty="0">
                          <a:latin typeface="微軟正黑體" panose="020B0604030504040204" pitchFamily="34" charset="-120"/>
                          <a:ea typeface="微軟正黑體" panose="020B0604030504040204" pitchFamily="34" charset="-120"/>
                          <a:cs typeface="Arial"/>
                          <a:sym typeface="Arial"/>
                        </a:rPr>
                        <a:t>202</a:t>
                      </a:r>
                      <a:r>
                        <a:rPr lang="en-US" altLang="zh-TW" sz="1300" dirty="0">
                          <a:latin typeface="微軟正黑體" panose="020B0604030504040204" pitchFamily="34" charset="-120"/>
                          <a:ea typeface="微軟正黑體" panose="020B0604030504040204" pitchFamily="34" charset="-120"/>
                          <a:cs typeface="Arial"/>
                          <a:sym typeface="Arial"/>
                        </a:rPr>
                        <a:t>3</a:t>
                      </a:r>
                      <a:endParaRPr sz="1300" dirty="0">
                        <a:latin typeface="微軟正黑體" panose="020B0604030504040204" pitchFamily="34" charset="-120"/>
                        <a:ea typeface="微軟正黑體" panose="020B0604030504040204" pitchFamily="34" charset="-120"/>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300" dirty="0">
                          <a:latin typeface="微軟正黑體" panose="020B0604030504040204" pitchFamily="34" charset="-120"/>
                          <a:ea typeface="微軟正黑體" panose="020B0604030504040204" pitchFamily="34" charset="-120"/>
                          <a:cs typeface="Arial"/>
                          <a:sym typeface="Arial"/>
                        </a:rPr>
                        <a:t>202</a:t>
                      </a:r>
                      <a:r>
                        <a:rPr lang="en-US" altLang="zh-TW" sz="1300" dirty="0">
                          <a:latin typeface="微軟正黑體" panose="020B0604030504040204" pitchFamily="34" charset="-120"/>
                          <a:ea typeface="微軟正黑體" panose="020B0604030504040204" pitchFamily="34" charset="-120"/>
                          <a:cs typeface="Arial"/>
                          <a:sym typeface="Arial"/>
                        </a:rPr>
                        <a:t>4</a:t>
                      </a:r>
                      <a:endParaRPr sz="1300" dirty="0">
                        <a:latin typeface="微軟正黑體" panose="020B0604030504040204" pitchFamily="34" charset="-120"/>
                        <a:ea typeface="微軟正黑體" panose="020B0604030504040204" pitchFamily="34" charset="-120"/>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300" dirty="0">
                          <a:latin typeface="微軟正黑體" panose="020B0604030504040204" pitchFamily="34" charset="-120"/>
                          <a:ea typeface="微軟正黑體" panose="020B0604030504040204" pitchFamily="34" charset="-120"/>
                          <a:cs typeface="Arial"/>
                          <a:sym typeface="Arial"/>
                        </a:rPr>
                        <a:t>202</a:t>
                      </a:r>
                      <a:r>
                        <a:rPr lang="en-US" altLang="zh-TW" sz="1300" dirty="0">
                          <a:latin typeface="微軟正黑體" panose="020B0604030504040204" pitchFamily="34" charset="-120"/>
                          <a:ea typeface="微軟正黑體" panose="020B0604030504040204" pitchFamily="34" charset="-120"/>
                          <a:cs typeface="Arial"/>
                          <a:sym typeface="Arial"/>
                        </a:rPr>
                        <a:t>4</a:t>
                      </a:r>
                      <a:r>
                        <a:rPr sz="1300" dirty="0">
                          <a:latin typeface="微軟正黑體" panose="020B0604030504040204" pitchFamily="34" charset="-120"/>
                          <a:ea typeface="微軟正黑體" panose="020B0604030504040204" pitchFamily="34" charset="-120"/>
                          <a:cs typeface="Arial"/>
                          <a:sym typeface="Arial"/>
                        </a:rPr>
                        <a:t>H1*</a:t>
                      </a: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300" dirty="0">
                          <a:latin typeface="微軟正黑體" panose="020B0604030504040204" pitchFamily="34" charset="-120"/>
                          <a:ea typeface="微軟正黑體" panose="020B0604030504040204" pitchFamily="34" charset="-120"/>
                          <a:cs typeface="Arial"/>
                          <a:sym typeface="Arial"/>
                        </a:rPr>
                        <a:t>202</a:t>
                      </a:r>
                      <a:r>
                        <a:rPr lang="en-US" altLang="zh-TW" sz="1300" dirty="0">
                          <a:latin typeface="微軟正黑體" panose="020B0604030504040204" pitchFamily="34" charset="-120"/>
                          <a:ea typeface="微軟正黑體" panose="020B0604030504040204" pitchFamily="34" charset="-120"/>
                          <a:cs typeface="Arial"/>
                          <a:sym typeface="Arial"/>
                        </a:rPr>
                        <a:t>5</a:t>
                      </a:r>
                      <a:r>
                        <a:rPr sz="1300" dirty="0">
                          <a:latin typeface="微軟正黑體" panose="020B0604030504040204" pitchFamily="34" charset="-120"/>
                          <a:ea typeface="微軟正黑體" panose="020B0604030504040204" pitchFamily="34" charset="-120"/>
                          <a:cs typeface="Arial"/>
                          <a:sym typeface="Arial"/>
                        </a:rPr>
                        <a:t>H1</a:t>
                      </a:r>
                      <a:r>
                        <a:rPr lang="en-US" sz="1300" dirty="0">
                          <a:latin typeface="微軟正黑體" panose="020B0604030504040204" pitchFamily="34" charset="-120"/>
                          <a:ea typeface="微軟正黑體" panose="020B0604030504040204" pitchFamily="34" charset="-120"/>
                          <a:cs typeface="Arial"/>
                          <a:sym typeface="Arial"/>
                        </a:rPr>
                        <a:t>*</a:t>
                      </a:r>
                      <a:r>
                        <a:rPr sz="1300" dirty="0">
                          <a:latin typeface="微軟正黑體" panose="020B0604030504040204" pitchFamily="34" charset="-120"/>
                          <a:ea typeface="微軟正黑體" panose="020B0604030504040204" pitchFamily="34" charset="-120"/>
                          <a:cs typeface="Arial"/>
                          <a:sym typeface="Arial"/>
                        </a:rPr>
                        <a:t>*</a:t>
                      </a: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0"/>
                  </a:ext>
                </a:extLst>
              </a:tr>
              <a:tr h="308018">
                <a:tc>
                  <a:txBody>
                    <a:bodyPr/>
                    <a:lstStyle/>
                    <a:p>
                      <a:pPr algn="ctr">
                        <a:defRPr>
                          <a:latin typeface="+mn-lt"/>
                          <a:ea typeface="+mn-ea"/>
                          <a:cs typeface="+mn-cs"/>
                          <a:sym typeface="Calibri"/>
                        </a:defRPr>
                      </a:pPr>
                      <a:r>
                        <a:rPr b="0" dirty="0" err="1">
                          <a:latin typeface="微軟正黑體" panose="020B0604030504040204" pitchFamily="34" charset="-120"/>
                          <a:ea typeface="微軟正黑體" panose="020B0604030504040204" pitchFamily="34" charset="-120"/>
                          <a:cs typeface="+mj-cs"/>
                          <a:sym typeface="Helvetica"/>
                        </a:rPr>
                        <a:t>合併本期淨利</a:t>
                      </a:r>
                      <a:endParaRPr b="0" dirty="0">
                        <a:latin typeface="微軟正黑體" panose="020B0604030504040204" pitchFamily="34" charset="-120"/>
                        <a:ea typeface="微軟正黑體" panose="020B0604030504040204" pitchFamily="34"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altLang="zh-TW" sz="1200" dirty="0">
                          <a:latin typeface="微軟正黑體" panose="020B0604030504040204" pitchFamily="34" charset="-120"/>
                          <a:ea typeface="微軟正黑體" panose="020B0604030504040204" pitchFamily="34" charset="-120"/>
                          <a:cs typeface="Arial"/>
                          <a:sym typeface="Arial"/>
                        </a:rPr>
                        <a:t>2,071</a:t>
                      </a:r>
                      <a:endParaRPr sz="1200" dirty="0">
                        <a:latin typeface="微軟正黑體" panose="020B0604030504040204" pitchFamily="34" charset="-120"/>
                        <a:ea typeface="微軟正黑體" panose="020B0604030504040204" pitchFamily="34" charset="-120"/>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altLang="zh-TW" sz="1200" dirty="0">
                          <a:latin typeface="微軟正黑體" panose="020B0604030504040204" pitchFamily="34" charset="-120"/>
                          <a:ea typeface="微軟正黑體" panose="020B0604030504040204" pitchFamily="34" charset="-120"/>
                          <a:cs typeface="Arial"/>
                          <a:sym typeface="Arial"/>
                        </a:rPr>
                        <a:t>649</a:t>
                      </a:r>
                      <a:endParaRPr sz="1200" dirty="0">
                        <a:latin typeface="微軟正黑體" panose="020B0604030504040204" pitchFamily="34" charset="-120"/>
                        <a:ea typeface="微軟正黑體" panose="020B0604030504040204" pitchFamily="34" charset="-120"/>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sz="1200" dirty="0">
                          <a:latin typeface="微軟正黑體" panose="020B0604030504040204" pitchFamily="34" charset="-120"/>
                          <a:ea typeface="微軟正黑體" panose="020B0604030504040204" pitchFamily="34" charset="-120"/>
                          <a:cs typeface="Arial"/>
                          <a:sym typeface="Arial"/>
                        </a:rPr>
                        <a:t>869</a:t>
                      </a:r>
                      <a:endParaRPr sz="1200" dirty="0">
                        <a:latin typeface="微軟正黑體" panose="020B0604030504040204" pitchFamily="34" charset="-120"/>
                        <a:ea typeface="微軟正黑體" panose="020B0604030504040204" pitchFamily="34" charset="-120"/>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sz="1200" dirty="0">
                          <a:latin typeface="微軟正黑體" panose="020B0604030504040204" pitchFamily="34" charset="-120"/>
                          <a:ea typeface="微軟正黑體" panose="020B0604030504040204" pitchFamily="34" charset="-120"/>
                          <a:cs typeface="Arial"/>
                          <a:sym typeface="Arial"/>
                        </a:rPr>
                        <a:t>303</a:t>
                      </a:r>
                      <a:endParaRPr sz="1200" dirty="0">
                        <a:latin typeface="微軟正黑體" panose="020B0604030504040204" pitchFamily="34" charset="-120"/>
                        <a:ea typeface="微軟正黑體" panose="020B0604030504040204" pitchFamily="34" charset="-120"/>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sz="1200" dirty="0">
                          <a:latin typeface="微軟正黑體" panose="020B0604030504040204" pitchFamily="34" charset="-120"/>
                          <a:ea typeface="微軟正黑體" panose="020B0604030504040204" pitchFamily="34" charset="-120"/>
                          <a:cs typeface="Arial"/>
                          <a:sym typeface="Arial"/>
                        </a:rPr>
                        <a:t>424</a:t>
                      </a:r>
                      <a:endParaRPr sz="1200" dirty="0">
                        <a:latin typeface="微軟正黑體" panose="020B0604030504040204" pitchFamily="34" charset="-120"/>
                        <a:ea typeface="微軟正黑體" panose="020B0604030504040204" pitchFamily="34" charset="-120"/>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8018">
                <a:tc>
                  <a:txBody>
                    <a:bodyPr/>
                    <a:lstStyle/>
                    <a:p>
                      <a:pPr algn="ctr">
                        <a:defRPr>
                          <a:latin typeface="+mn-lt"/>
                          <a:ea typeface="+mn-ea"/>
                          <a:cs typeface="+mn-cs"/>
                          <a:sym typeface="Calibri"/>
                        </a:defRPr>
                      </a:pPr>
                      <a:r>
                        <a:rPr lang="zh-TW" altLang="en-US" b="0" baseline="0" dirty="0">
                          <a:latin typeface="微軟正黑體" panose="020B0604030504040204" pitchFamily="34" charset="-120"/>
                          <a:ea typeface="微軟正黑體" panose="020B0604030504040204" pitchFamily="34" charset="-120"/>
                          <a:cs typeface="+mj-cs"/>
                          <a:sym typeface="Helvetica"/>
                        </a:rPr>
                        <a:t>每</a:t>
                      </a:r>
                      <a:r>
                        <a:rPr lang="zh-TW" altLang="en-US" b="0" dirty="0">
                          <a:latin typeface="微軟正黑體" panose="020B0604030504040204" pitchFamily="34" charset="-120"/>
                          <a:ea typeface="微軟正黑體" panose="020B0604030504040204" pitchFamily="34" charset="-120"/>
                          <a:cs typeface="+mj-cs"/>
                          <a:sym typeface="Helvetica"/>
                        </a:rPr>
                        <a:t>股稅後盈餘</a:t>
                      </a:r>
                      <a:r>
                        <a:rPr lang="en-US" altLang="zh-TW" b="0" dirty="0">
                          <a:latin typeface="微軟正黑體" panose="020B0604030504040204" pitchFamily="34" charset="-120"/>
                          <a:ea typeface="微軟正黑體" panose="020B0604030504040204" pitchFamily="34" charset="-120"/>
                          <a:cs typeface="+mj-cs"/>
                          <a:sym typeface="Helvetica"/>
                        </a:rPr>
                        <a:t>(</a:t>
                      </a:r>
                      <a:r>
                        <a:rPr lang="zh-TW" altLang="en-US" b="0" dirty="0">
                          <a:latin typeface="微軟正黑體" panose="020B0604030504040204" pitchFamily="34" charset="-120"/>
                          <a:ea typeface="微軟正黑體" panose="020B0604030504040204" pitchFamily="34" charset="-120"/>
                          <a:cs typeface="+mj-cs"/>
                          <a:sym typeface="Helvetica"/>
                        </a:rPr>
                        <a:t>元</a:t>
                      </a:r>
                      <a:r>
                        <a:rPr lang="en-US" altLang="zh-TW" b="0" dirty="0">
                          <a:latin typeface="微軟正黑體" panose="020B0604030504040204" pitchFamily="34" charset="-120"/>
                          <a:ea typeface="微軟正黑體" panose="020B0604030504040204" pitchFamily="34" charset="-120"/>
                          <a:cs typeface="+mj-cs"/>
                          <a:sym typeface="Helvetica"/>
                        </a:rPr>
                        <a:t>)</a:t>
                      </a:r>
                      <a:endParaRPr b="0" dirty="0">
                        <a:latin typeface="微軟正黑體" panose="020B0604030504040204" pitchFamily="34" charset="-120"/>
                        <a:ea typeface="微軟正黑體" panose="020B0604030504040204" pitchFamily="34"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lang="en-US" altLang="zh-TW" sz="1200" dirty="0">
                          <a:latin typeface="微軟正黑體" panose="020B0604030504040204" pitchFamily="34" charset="-120"/>
                          <a:ea typeface="微軟正黑體" panose="020B0604030504040204" pitchFamily="34" charset="-120"/>
                          <a:cs typeface="Arial"/>
                          <a:sym typeface="Arial"/>
                        </a:rPr>
                        <a:t>6.92</a:t>
                      </a:r>
                      <a:endParaRPr sz="1200" dirty="0">
                        <a:latin typeface="微軟正黑體" panose="020B0604030504040204" pitchFamily="34" charset="-120"/>
                        <a:ea typeface="微軟正黑體" panose="020B0604030504040204" pitchFamily="34" charset="-120"/>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a:txBody>
                    <a:bodyPr/>
                    <a:lstStyle/>
                    <a:p>
                      <a:pPr algn="ctr">
                        <a:defRPr sz="1800"/>
                      </a:pPr>
                      <a:r>
                        <a:rPr lang="en-US" altLang="zh-TW" sz="1200" dirty="0">
                          <a:latin typeface="微軟正黑體" panose="020B0604030504040204" pitchFamily="34" charset="-120"/>
                          <a:ea typeface="微軟正黑體" panose="020B0604030504040204" pitchFamily="34" charset="-120"/>
                          <a:cs typeface="Arial"/>
                          <a:sym typeface="Arial"/>
                        </a:rPr>
                        <a:t>2.17</a:t>
                      </a:r>
                      <a:endParaRPr sz="1200" dirty="0">
                        <a:latin typeface="微軟正黑體" panose="020B0604030504040204" pitchFamily="34" charset="-120"/>
                        <a:ea typeface="微軟正黑體" panose="020B0604030504040204" pitchFamily="34" charset="-120"/>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a:txBody>
                    <a:bodyPr/>
                    <a:lstStyle/>
                    <a:p>
                      <a:pPr algn="ctr">
                        <a:defRPr sz="1800"/>
                      </a:pPr>
                      <a:r>
                        <a:rPr lang="en-US" sz="1200" dirty="0">
                          <a:latin typeface="微軟正黑體" panose="020B0604030504040204" pitchFamily="34" charset="-120"/>
                          <a:ea typeface="微軟正黑體" panose="020B0604030504040204" pitchFamily="34" charset="-120"/>
                          <a:cs typeface="Arial"/>
                          <a:sym typeface="Arial"/>
                        </a:rPr>
                        <a:t>2.90</a:t>
                      </a:r>
                      <a:endParaRPr sz="1200" dirty="0">
                        <a:latin typeface="微軟正黑體" panose="020B0604030504040204" pitchFamily="34" charset="-120"/>
                        <a:ea typeface="微軟正黑體" panose="020B0604030504040204" pitchFamily="34" charset="-120"/>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lang="en-US" sz="1200" dirty="0">
                          <a:latin typeface="微軟正黑體" panose="020B0604030504040204" pitchFamily="34" charset="-120"/>
                          <a:ea typeface="微軟正黑體" panose="020B0604030504040204" pitchFamily="34" charset="-120"/>
                          <a:cs typeface="Arial"/>
                          <a:sym typeface="Arial"/>
                        </a:rPr>
                        <a:t>1.01</a:t>
                      </a:r>
                      <a:endParaRPr sz="1200" dirty="0">
                        <a:latin typeface="微軟正黑體" panose="020B0604030504040204" pitchFamily="34" charset="-120"/>
                        <a:ea typeface="微軟正黑體" panose="020B0604030504040204" pitchFamily="34" charset="-120"/>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a:txBody>
                    <a:bodyPr/>
                    <a:lstStyle/>
                    <a:p>
                      <a:pPr algn="ctr">
                        <a:defRPr sz="1800"/>
                      </a:pPr>
                      <a:r>
                        <a:rPr lang="en-US" sz="1200" dirty="0">
                          <a:latin typeface="微軟正黑體" panose="020B0604030504040204" pitchFamily="34" charset="-120"/>
                          <a:ea typeface="微軟正黑體" panose="020B0604030504040204" pitchFamily="34" charset="-120"/>
                          <a:cs typeface="Arial"/>
                          <a:sym typeface="Arial"/>
                        </a:rPr>
                        <a:t>1.42</a:t>
                      </a:r>
                      <a:endParaRPr sz="1200" dirty="0">
                        <a:latin typeface="微軟正黑體" panose="020B0604030504040204" pitchFamily="34" charset="-120"/>
                        <a:ea typeface="微軟正黑體" panose="020B0604030504040204" pitchFamily="34" charset="-120"/>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255054460"/>
                  </a:ext>
                </a:extLst>
              </a:tr>
            </a:tbl>
          </a:graphicData>
        </a:graphic>
      </p:graphicFrame>
      <p:sp>
        <p:nvSpPr>
          <p:cNvPr id="663" name="文字方塊 5"/>
          <p:cNvSpPr txBox="1"/>
          <p:nvPr/>
        </p:nvSpPr>
        <p:spPr>
          <a:xfrm>
            <a:off x="1601936" y="4559190"/>
            <a:ext cx="3796993"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000">
                <a:latin typeface="+mn-lt"/>
                <a:ea typeface="+mn-ea"/>
                <a:cs typeface="+mn-cs"/>
                <a:sym typeface="Calibri"/>
              </a:defRPr>
            </a:pPr>
            <a:r>
              <a:rPr>
                <a:latin typeface="微軟正黑體" panose="020B0604030504040204" pitchFamily="34" charset="-120"/>
                <a:ea typeface="微軟正黑體" panose="020B0604030504040204" pitchFamily="34" charset="-120"/>
              </a:rPr>
              <a:t>*   </a:t>
            </a:r>
            <a:r>
              <a:rPr>
                <a:latin typeface="微軟正黑體" panose="020B0604030504040204" pitchFamily="34" charset="-120"/>
                <a:ea typeface="微軟正黑體" panose="020B0604030504040204" pitchFamily="34" charset="-120"/>
                <a:cs typeface="+mj-cs"/>
                <a:sym typeface="Helvetica"/>
              </a:rPr>
              <a:t>期間為</a:t>
            </a:r>
            <a:r>
              <a:rPr>
                <a:latin typeface="微軟正黑體" panose="020B0604030504040204" pitchFamily="34" charset="-120"/>
                <a:ea typeface="微軟正黑體" panose="020B0604030504040204" pitchFamily="34" charset="-120"/>
                <a:cs typeface="Arial" panose="020B0604020202020204" pitchFamily="34" charset="0"/>
              </a:rPr>
              <a:t>202</a:t>
            </a:r>
            <a:r>
              <a:rPr lang="en-US" altLang="zh-TW">
                <a:latin typeface="微軟正黑體" panose="020B0604030504040204" pitchFamily="34" charset="-120"/>
                <a:ea typeface="微軟正黑體" panose="020B0604030504040204" pitchFamily="34" charset="-120"/>
                <a:cs typeface="Arial" panose="020B0604020202020204" pitchFamily="34" charset="0"/>
              </a:rPr>
              <a:t>4</a:t>
            </a:r>
            <a:r>
              <a:rPr>
                <a:latin typeface="微軟正黑體" panose="020B0604030504040204" pitchFamily="34" charset="-120"/>
                <a:ea typeface="微軟正黑體" panose="020B0604030504040204" pitchFamily="34" charset="-120"/>
                <a:cs typeface="Arial" panose="020B0604020202020204" pitchFamily="34" charset="0"/>
              </a:rPr>
              <a:t>/1/1~202</a:t>
            </a:r>
            <a:r>
              <a:rPr lang="en-US" altLang="zh-TW">
                <a:latin typeface="微軟正黑體" panose="020B0604030504040204" pitchFamily="34" charset="-120"/>
                <a:ea typeface="微軟正黑體" panose="020B0604030504040204" pitchFamily="34" charset="-120"/>
                <a:cs typeface="Arial" panose="020B0604020202020204" pitchFamily="34" charset="0"/>
              </a:rPr>
              <a:t>4</a:t>
            </a:r>
            <a:r>
              <a:rPr>
                <a:latin typeface="微軟正黑體" panose="020B0604030504040204" pitchFamily="34" charset="-120"/>
                <a:ea typeface="微軟正黑體" panose="020B0604030504040204" pitchFamily="34" charset="-120"/>
                <a:cs typeface="Arial" panose="020B0604020202020204" pitchFamily="34" charset="0"/>
              </a:rPr>
              <a:t>/6/30</a:t>
            </a:r>
          </a:p>
          <a:p>
            <a:pPr>
              <a:defRPr sz="1000">
                <a:latin typeface="+mn-lt"/>
                <a:ea typeface="+mn-ea"/>
                <a:cs typeface="+mn-cs"/>
                <a:sym typeface="Calibri"/>
              </a:defRPr>
            </a:pPr>
            <a:r>
              <a:rPr>
                <a:latin typeface="微軟正黑體" panose="020B0604030504040204" pitchFamily="34" charset="-120"/>
                <a:ea typeface="微軟正黑體" panose="020B0604030504040204" pitchFamily="34" charset="-120"/>
              </a:rPr>
              <a:t>** </a:t>
            </a:r>
            <a:r>
              <a:rPr>
                <a:latin typeface="微軟正黑體" panose="020B0604030504040204" pitchFamily="34" charset="-120"/>
                <a:ea typeface="微軟正黑體" panose="020B0604030504040204" pitchFamily="34" charset="-120"/>
                <a:cs typeface="+mj-cs"/>
                <a:sym typeface="Helvetica"/>
              </a:rPr>
              <a:t>期間為</a:t>
            </a:r>
            <a:r>
              <a:rPr>
                <a:latin typeface="微軟正黑體" panose="020B0604030504040204" pitchFamily="34" charset="-120"/>
                <a:ea typeface="微軟正黑體" panose="020B0604030504040204" pitchFamily="34" charset="-120"/>
                <a:cs typeface="Arial" panose="020B0604020202020204" pitchFamily="34" charset="0"/>
              </a:rPr>
              <a:t>202</a:t>
            </a:r>
            <a:r>
              <a:rPr lang="en-US" altLang="zh-TW">
                <a:latin typeface="微軟正黑體" panose="020B0604030504040204" pitchFamily="34" charset="-120"/>
                <a:ea typeface="微軟正黑體" panose="020B0604030504040204" pitchFamily="34" charset="-120"/>
                <a:cs typeface="Arial" panose="020B0604020202020204" pitchFamily="34" charset="0"/>
              </a:rPr>
              <a:t>5</a:t>
            </a:r>
            <a:r>
              <a:rPr>
                <a:latin typeface="微軟正黑體" panose="020B0604030504040204" pitchFamily="34" charset="-120"/>
                <a:ea typeface="微軟正黑體" panose="020B0604030504040204" pitchFamily="34" charset="-120"/>
                <a:cs typeface="Arial" panose="020B0604020202020204" pitchFamily="34" charset="0"/>
              </a:rPr>
              <a:t>/1/1~202</a:t>
            </a:r>
            <a:r>
              <a:rPr lang="en-US" altLang="zh-TW">
                <a:latin typeface="微軟正黑體" panose="020B0604030504040204" pitchFamily="34" charset="-120"/>
                <a:ea typeface="微軟正黑體" panose="020B0604030504040204" pitchFamily="34" charset="-120"/>
                <a:cs typeface="Arial" panose="020B0604020202020204" pitchFamily="34" charset="0"/>
              </a:rPr>
              <a:t>5</a:t>
            </a:r>
            <a:r>
              <a:rPr>
                <a:latin typeface="微軟正黑體" panose="020B0604030504040204" pitchFamily="34" charset="-120"/>
                <a:ea typeface="微軟正黑體" panose="020B0604030504040204" pitchFamily="34" charset="-120"/>
                <a:cs typeface="Arial" panose="020B0604020202020204" pitchFamily="34" charset="0"/>
              </a:rPr>
              <a:t>/6/30</a:t>
            </a:r>
          </a:p>
        </p:txBody>
      </p:sp>
      <p:graphicFrame>
        <p:nvGraphicFramePr>
          <p:cNvPr id="7" name="內容版面配置區 4"/>
          <p:cNvGraphicFramePr>
            <a:graphicFrameLocks/>
          </p:cNvGraphicFramePr>
          <p:nvPr>
            <p:extLst>
              <p:ext uri="{D42A27DB-BD31-4B8C-83A1-F6EECF244321}">
                <p14:modId xmlns:p14="http://schemas.microsoft.com/office/powerpoint/2010/main" val="2219122883"/>
              </p:ext>
            </p:extLst>
          </p:nvPr>
        </p:nvGraphicFramePr>
        <p:xfrm>
          <a:off x="600327" y="504036"/>
          <a:ext cx="7627760" cy="277165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 name="標題 1"/>
          <p:cNvSpPr txBox="1">
            <a:spLocks noGrp="1"/>
          </p:cNvSpPr>
          <p:nvPr>
            <p:ph type="title"/>
          </p:nvPr>
        </p:nvSpPr>
        <p:spPr>
          <a:xfrm>
            <a:off x="688031" y="1829271"/>
            <a:ext cx="7772401" cy="1102520"/>
          </a:xfrm>
          <a:prstGeom prst="rect">
            <a:avLst/>
          </a:prstGeom>
        </p:spPr>
        <p:txBody>
          <a:bodyPr anchor="ctr"/>
          <a:lstStyle/>
          <a:p>
            <a:pPr>
              <a:defRPr sz="2800"/>
            </a:pPr>
            <a:r>
              <a:t>Q&amp;A </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標題 1"/>
          <p:cNvSpPr txBox="1">
            <a:spLocks noGrp="1"/>
          </p:cNvSpPr>
          <p:nvPr>
            <p:ph type="title"/>
          </p:nvPr>
        </p:nvSpPr>
        <p:spPr>
          <a:xfrm>
            <a:off x="2051719" y="2067693"/>
            <a:ext cx="4896545" cy="648073"/>
          </a:xfrm>
          <a:prstGeom prst="rect">
            <a:avLst/>
          </a:prstGeom>
        </p:spPr>
        <p:txBody>
          <a:bodyPr/>
          <a:lstStyle>
            <a:lvl1pPr>
              <a:defRPr sz="2800"/>
            </a:lvl1pPr>
          </a:lstStyle>
          <a:p>
            <a:r>
              <a:rPr err="1">
                <a:latin typeface="新細明體" panose="02020500000000000000" pitchFamily="18" charset="-120"/>
                <a:ea typeface="新細明體" panose="02020500000000000000" pitchFamily="18" charset="-120"/>
              </a:rPr>
              <a:t>謝謝蒞臨指教</a:t>
            </a:r>
            <a:endParaRPr>
              <a:latin typeface="新細明體" panose="02020500000000000000" pitchFamily="18" charset="-120"/>
              <a:ea typeface="新細明體" panose="02020500000000000000" pitchFamily="18" charset="-120"/>
            </a:endParaRPr>
          </a:p>
        </p:txBody>
      </p:sp>
      <p:sp>
        <p:nvSpPr>
          <p:cNvPr id="668" name="矩形 2"/>
          <p:cNvSpPr txBox="1"/>
          <p:nvPr/>
        </p:nvSpPr>
        <p:spPr>
          <a:xfrm>
            <a:off x="297239" y="3993907"/>
            <a:ext cx="5525186" cy="11695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defRPr sz="1400">
                <a:latin typeface="Arial"/>
                <a:ea typeface="Arial"/>
                <a:cs typeface="Arial"/>
                <a:sym typeface="Arial"/>
              </a:defRPr>
            </a:pPr>
            <a:r>
              <a:rPr lang="zh-TW" altLang="en-US" dirty="0"/>
              <a:t>總公司</a:t>
            </a:r>
            <a:endParaRPr dirty="0">
              <a:latin typeface="+mn-lt"/>
              <a:ea typeface="+mn-ea"/>
              <a:cs typeface="+mn-cs"/>
              <a:sym typeface="Calibri"/>
            </a:endParaRPr>
          </a:p>
          <a:p>
            <a:pPr>
              <a:defRPr sz="1400">
                <a:latin typeface="Arial"/>
                <a:ea typeface="Arial"/>
                <a:cs typeface="Arial"/>
                <a:sym typeface="Arial"/>
              </a:defRPr>
            </a:pPr>
            <a:r>
              <a:rPr lang="zh-TW" altLang="en-US" dirty="0"/>
              <a:t>地址</a:t>
            </a:r>
            <a:r>
              <a:rPr lang="en-US" altLang="zh-TW" dirty="0"/>
              <a:t>:</a:t>
            </a:r>
            <a:r>
              <a:rPr lang="zh-TW" altLang="en-US" dirty="0"/>
              <a:t> 台灣台北市中山區中山北路二段</a:t>
            </a:r>
            <a:r>
              <a:rPr lang="en-US" dirty="0"/>
              <a:t>44</a:t>
            </a:r>
            <a:r>
              <a:rPr lang="zh-TW" altLang="en-US" dirty="0"/>
              <a:t>號</a:t>
            </a:r>
            <a:r>
              <a:rPr lang="en-US" altLang="zh-TW" dirty="0"/>
              <a:t>15F</a:t>
            </a:r>
            <a:br>
              <a:rPr dirty="0"/>
            </a:br>
            <a:r>
              <a:rPr lang="zh-TW" altLang="en-US" dirty="0"/>
              <a:t>電話</a:t>
            </a:r>
            <a:r>
              <a:rPr lang="en-US" altLang="zh-TW" dirty="0"/>
              <a:t>:</a:t>
            </a:r>
            <a:r>
              <a:rPr dirty="0"/>
              <a:t> </a:t>
            </a:r>
            <a:r>
              <a:rPr lang="en-US" altLang="zh-TW" dirty="0"/>
              <a:t>(</a:t>
            </a:r>
            <a:r>
              <a:rPr dirty="0"/>
              <a:t>02</a:t>
            </a:r>
            <a:r>
              <a:rPr lang="en-US" altLang="zh-TW" dirty="0"/>
              <a:t>)</a:t>
            </a:r>
            <a:r>
              <a:rPr lang="zh-TW" altLang="en-US" dirty="0"/>
              <a:t> </a:t>
            </a:r>
            <a:r>
              <a:rPr dirty="0"/>
              <a:t>2507-125</a:t>
            </a:r>
            <a:r>
              <a:rPr lang="en-US" dirty="0"/>
              <a:t>8</a:t>
            </a:r>
            <a:br>
              <a:rPr dirty="0"/>
            </a:br>
            <a:r>
              <a:rPr lang="zh-TW" altLang="en-US" dirty="0"/>
              <a:t>網站</a:t>
            </a:r>
            <a:r>
              <a:rPr lang="en-US" altLang="zh-TW" dirty="0"/>
              <a:t>:</a:t>
            </a:r>
            <a:r>
              <a:rPr lang="zh-TW" altLang="en-US" dirty="0"/>
              <a:t> </a:t>
            </a:r>
            <a:r>
              <a:rPr dirty="0">
                <a:hlinkClick r:id="rId2"/>
              </a:rPr>
              <a:t>http://www.sktextile.com</a:t>
            </a:r>
            <a:r>
              <a:rPr>
                <a:hlinkClick r:id="rId2"/>
              </a:rPr>
              <a:t>.tw</a:t>
            </a:r>
            <a:endParaRPr lang="en-US" dirty="0"/>
          </a:p>
          <a:p>
            <a:pPr>
              <a:defRPr sz="1400">
                <a:latin typeface="Arial"/>
                <a:ea typeface="Arial"/>
                <a:cs typeface="Arial"/>
                <a:sym typeface="Arial"/>
              </a:defRPr>
            </a:pPr>
            <a:endParaRPr lang="en-US" dirty="0"/>
          </a:p>
        </p:txBody>
      </p:sp>
      <p:pic>
        <p:nvPicPr>
          <p:cNvPr id="669" name="圖片 3" descr="圖片 3"/>
          <p:cNvPicPr>
            <a:picLocks noChangeAspect="1"/>
          </p:cNvPicPr>
          <p:nvPr/>
        </p:nvPicPr>
        <p:blipFill>
          <a:blip r:embed="rId3"/>
          <a:stretch>
            <a:fillRect/>
          </a:stretch>
        </p:blipFill>
        <p:spPr>
          <a:xfrm>
            <a:off x="6520760" y="4055385"/>
            <a:ext cx="2141085" cy="831149"/>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8" name="標題 1"/>
          <p:cNvSpPr txBox="1">
            <a:spLocks noGrp="1"/>
          </p:cNvSpPr>
          <p:nvPr>
            <p:ph type="title"/>
          </p:nvPr>
        </p:nvSpPr>
        <p:spPr>
          <a:prstGeom prst="rect">
            <a:avLst/>
          </a:prstGeom>
        </p:spPr>
        <p:txBody>
          <a:bodyPr/>
          <a:lstStyle>
            <a:lvl1pPr>
              <a:defRPr sz="2800" b="1"/>
            </a:lvl1pPr>
          </a:lstStyle>
          <a:p>
            <a:r>
              <a:rPr err="1"/>
              <a:t>公司沿革</a:t>
            </a:r>
            <a:endParaRPr/>
          </a:p>
        </p:txBody>
      </p:sp>
      <p:graphicFrame>
        <p:nvGraphicFramePr>
          <p:cNvPr id="459" name="表格 3"/>
          <p:cNvGraphicFramePr/>
          <p:nvPr>
            <p:extLst>
              <p:ext uri="{D42A27DB-BD31-4B8C-83A1-F6EECF244321}">
                <p14:modId xmlns:p14="http://schemas.microsoft.com/office/powerpoint/2010/main" val="2726765892"/>
              </p:ext>
            </p:extLst>
          </p:nvPr>
        </p:nvGraphicFramePr>
        <p:xfrm>
          <a:off x="1226220" y="710342"/>
          <a:ext cx="6502638" cy="4330707"/>
        </p:xfrm>
        <a:graphic>
          <a:graphicData uri="http://schemas.openxmlformats.org/drawingml/2006/table">
            <a:tbl>
              <a:tblPr>
                <a:tableStyleId>{4C3C2611-4C71-4FC5-86AE-919BDF0F9419}</a:tableStyleId>
              </a:tblPr>
              <a:tblGrid>
                <a:gridCol w="551780">
                  <a:extLst>
                    <a:ext uri="{9D8B030D-6E8A-4147-A177-3AD203B41FA5}">
                      <a16:colId xmlns:a16="http://schemas.microsoft.com/office/drawing/2014/main" val="20000"/>
                    </a:ext>
                  </a:extLst>
                </a:gridCol>
                <a:gridCol w="5950858">
                  <a:extLst>
                    <a:ext uri="{9D8B030D-6E8A-4147-A177-3AD203B41FA5}">
                      <a16:colId xmlns:a16="http://schemas.microsoft.com/office/drawing/2014/main" val="20001"/>
                    </a:ext>
                  </a:extLst>
                </a:gridCol>
              </a:tblGrid>
              <a:tr h="265469">
                <a:tc>
                  <a:txBody>
                    <a:bodyPr/>
                    <a:lstStyle/>
                    <a:p>
                      <a:pPr algn="ctr">
                        <a:defRPr sz="1800"/>
                      </a:pPr>
                      <a:r>
                        <a:rPr sz="1100" dirty="0">
                          <a:latin typeface="Arial" panose="020B0604020202020204" pitchFamily="34" charset="0"/>
                          <a:ea typeface="Arial"/>
                          <a:cs typeface="Arial" panose="020B0604020202020204" pitchFamily="34" charset="0"/>
                          <a:sym typeface="Arial"/>
                        </a:rPr>
                        <a:t>1955</a:t>
                      </a:r>
                    </a:p>
                  </a:txBody>
                  <a:tcPr marL="45720" marR="45720" horzOverflow="overflow"/>
                </a:tc>
                <a:tc>
                  <a:txBody>
                    <a:bodyPr/>
                    <a:lstStyle/>
                    <a:p>
                      <a:pPr algn="l">
                        <a:defRPr sz="1100">
                          <a:latin typeface="+mn-lt"/>
                          <a:ea typeface="+mn-ea"/>
                          <a:cs typeface="+mn-cs"/>
                          <a:sym typeface="Calibri"/>
                        </a:defRPr>
                      </a:pPr>
                      <a:r>
                        <a:rPr sz="1100" dirty="0">
                          <a:latin typeface="Arial" panose="020B0604020202020204" pitchFamily="34" charset="0"/>
                          <a:ea typeface="新細明體" panose="02020500000000000000" pitchFamily="18" charset="-120"/>
                          <a:cs typeface="Arial" panose="020B0604020202020204" pitchFamily="34" charset="0"/>
                          <a:sym typeface="Helvetica"/>
                        </a:rPr>
                        <a:t> </a:t>
                      </a:r>
                      <a:r>
                        <a:rPr sz="1100" dirty="0" err="1">
                          <a:latin typeface="Arial" panose="020B0604020202020204" pitchFamily="34" charset="0"/>
                          <a:ea typeface="新細明體" panose="02020500000000000000" pitchFamily="18" charset="-120"/>
                          <a:cs typeface="Arial" panose="020B0604020202020204" pitchFamily="34" charset="0"/>
                          <a:sym typeface="Helvetica"/>
                        </a:rPr>
                        <a:t>於台北市成立棉花紡織廠從事紡織產品生產與銷售</a:t>
                      </a:r>
                      <a:endParaRPr sz="1100" dirty="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00"/>
                  </a:ext>
                </a:extLst>
              </a:tr>
              <a:tr h="256326">
                <a:tc>
                  <a:txBody>
                    <a:bodyPr/>
                    <a:lstStyle/>
                    <a:p>
                      <a:pPr algn="ctr">
                        <a:defRPr sz="1800"/>
                      </a:pPr>
                      <a:r>
                        <a:rPr sz="1100">
                          <a:latin typeface="Arial" panose="020B0604020202020204" pitchFamily="34" charset="0"/>
                          <a:ea typeface="Arial"/>
                          <a:cs typeface="Arial" panose="020B0604020202020204" pitchFamily="34" charset="0"/>
                          <a:sym typeface="Arial"/>
                        </a:rPr>
                        <a:t>1974</a:t>
                      </a:r>
                    </a:p>
                  </a:txBody>
                  <a:tcPr marL="45720" marR="45720" horzOverflow="overflow"/>
                </a:tc>
                <a:tc>
                  <a:txBody>
                    <a:bodyPr/>
                    <a:lstStyle/>
                    <a:p>
                      <a:pPr algn="l">
                        <a:defRPr sz="1100">
                          <a:latin typeface="+mn-lt"/>
                          <a:ea typeface="+mn-ea"/>
                          <a:cs typeface="+mn-cs"/>
                          <a:sym typeface="Calibri"/>
                        </a:defRPr>
                      </a:pPr>
                      <a:r>
                        <a:rPr sz="1100">
                          <a:latin typeface="Arial" panose="020B0604020202020204" pitchFamily="34" charset="0"/>
                          <a:ea typeface="新細明體" panose="02020500000000000000" pitchFamily="18" charset="-120"/>
                          <a:cs typeface="Arial" panose="020B0604020202020204" pitchFamily="34" charset="0"/>
                          <a:sym typeface="Helvetica"/>
                        </a:rPr>
                        <a:t> </a:t>
                      </a:r>
                      <a:r>
                        <a:rPr sz="1100" err="1">
                          <a:latin typeface="Arial" panose="020B0604020202020204" pitchFamily="34" charset="0"/>
                          <a:ea typeface="新細明體" panose="02020500000000000000" pitchFamily="18" charset="-120"/>
                          <a:cs typeface="Arial" panose="020B0604020202020204" pitchFamily="34" charset="0"/>
                          <a:sym typeface="Helvetica"/>
                        </a:rPr>
                        <a:t>在桃園大溪擴建紡織廠</a:t>
                      </a:r>
                      <a:endParaRPr sz="110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01"/>
                  </a:ext>
                </a:extLst>
              </a:tr>
              <a:tr h="256326">
                <a:tc>
                  <a:txBody>
                    <a:bodyPr/>
                    <a:lstStyle/>
                    <a:p>
                      <a:pPr algn="ctr">
                        <a:defRPr sz="1800"/>
                      </a:pPr>
                      <a:r>
                        <a:rPr sz="1100">
                          <a:latin typeface="Arial" panose="020B0604020202020204" pitchFamily="34" charset="0"/>
                          <a:ea typeface="Arial"/>
                          <a:cs typeface="Arial" panose="020B0604020202020204" pitchFamily="34" charset="0"/>
                          <a:sym typeface="Arial"/>
                        </a:rPr>
                        <a:t>1977</a:t>
                      </a:r>
                    </a:p>
                  </a:txBody>
                  <a:tcPr marL="45720" marR="45720" horzOverflow="overflow"/>
                </a:tc>
                <a:tc>
                  <a:txBody>
                    <a:bodyPr/>
                    <a:lstStyle/>
                    <a:p>
                      <a:pPr algn="l">
                        <a:defRPr sz="1100">
                          <a:latin typeface="+mn-lt"/>
                          <a:ea typeface="+mn-ea"/>
                          <a:cs typeface="+mn-cs"/>
                          <a:sym typeface="Calibri"/>
                        </a:defRPr>
                      </a:pPr>
                      <a:r>
                        <a:rPr sz="1100" dirty="0">
                          <a:latin typeface="Arial" panose="020B0604020202020204" pitchFamily="34" charset="0"/>
                          <a:ea typeface="新細明體" panose="02020500000000000000" pitchFamily="18" charset="-120"/>
                          <a:cs typeface="Arial" panose="020B0604020202020204" pitchFamily="34" charset="0"/>
                          <a:sym typeface="Helvetica"/>
                        </a:rPr>
                        <a:t> </a:t>
                      </a:r>
                      <a:r>
                        <a:rPr sz="1100" dirty="0" err="1">
                          <a:latin typeface="Arial" panose="020B0604020202020204" pitchFamily="34" charset="0"/>
                          <a:ea typeface="新細明體" panose="02020500000000000000" pitchFamily="18" charset="-120"/>
                          <a:cs typeface="Arial" panose="020B0604020202020204" pitchFamily="34" charset="0"/>
                          <a:sym typeface="Helvetica"/>
                        </a:rPr>
                        <a:t>正式於台灣股票市場上市上櫃</a:t>
                      </a:r>
                      <a:endParaRPr sz="1100" dirty="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02"/>
                  </a:ext>
                </a:extLst>
              </a:tr>
              <a:tr h="256326">
                <a:tc>
                  <a:txBody>
                    <a:bodyPr/>
                    <a:lstStyle/>
                    <a:p>
                      <a:pPr algn="ctr">
                        <a:defRPr sz="1800"/>
                      </a:pPr>
                      <a:r>
                        <a:rPr sz="1100">
                          <a:latin typeface="Arial" panose="020B0604020202020204" pitchFamily="34" charset="0"/>
                          <a:ea typeface="Arial"/>
                          <a:cs typeface="Arial" panose="020B0604020202020204" pitchFamily="34" charset="0"/>
                          <a:sym typeface="Arial"/>
                        </a:rPr>
                        <a:t>2003</a:t>
                      </a:r>
                    </a:p>
                  </a:txBody>
                  <a:tcPr marL="45720" marR="45720" horzOverflow="overflow"/>
                </a:tc>
                <a:tc>
                  <a:txBody>
                    <a:bodyPr/>
                    <a:lstStyle/>
                    <a:p>
                      <a:pPr algn="l">
                        <a:defRPr sz="1100">
                          <a:latin typeface="+mn-lt"/>
                          <a:ea typeface="+mn-ea"/>
                          <a:cs typeface="+mn-cs"/>
                          <a:sym typeface="Calibri"/>
                        </a:defRPr>
                      </a:pPr>
                      <a:r>
                        <a:rPr sz="1100">
                          <a:latin typeface="Arial" panose="020B0604020202020204" pitchFamily="34" charset="0"/>
                          <a:ea typeface="新細明體" panose="02020500000000000000" pitchFamily="18" charset="-120"/>
                          <a:cs typeface="Arial" panose="020B0604020202020204" pitchFamily="34" charset="0"/>
                          <a:sym typeface="Helvetica"/>
                        </a:rPr>
                        <a:t> </a:t>
                      </a:r>
                      <a:r>
                        <a:rPr sz="1100" err="1">
                          <a:latin typeface="Arial" panose="020B0604020202020204" pitchFamily="34" charset="0"/>
                          <a:ea typeface="新細明體" panose="02020500000000000000" pitchFamily="18" charset="-120"/>
                          <a:cs typeface="Arial" panose="020B0604020202020204" pitchFamily="34" charset="0"/>
                          <a:sym typeface="Helvetica"/>
                        </a:rPr>
                        <a:t>轉型研發功能性布料</a:t>
                      </a:r>
                      <a:endParaRPr sz="110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03"/>
                  </a:ext>
                </a:extLst>
              </a:tr>
              <a:tr h="256326">
                <a:tc>
                  <a:txBody>
                    <a:bodyPr/>
                    <a:lstStyle/>
                    <a:p>
                      <a:pPr algn="ctr">
                        <a:defRPr sz="1800"/>
                      </a:pPr>
                      <a:r>
                        <a:rPr sz="1100">
                          <a:latin typeface="Arial" panose="020B0604020202020204" pitchFamily="34" charset="0"/>
                          <a:ea typeface="Arial"/>
                          <a:cs typeface="Arial" panose="020B0604020202020204" pitchFamily="34" charset="0"/>
                          <a:sym typeface="Arial"/>
                        </a:rPr>
                        <a:t>2004</a:t>
                      </a:r>
                    </a:p>
                  </a:txBody>
                  <a:tcPr marL="45720" marR="45720" horzOverflow="overflow"/>
                </a:tc>
                <a:tc>
                  <a:txBody>
                    <a:bodyPr/>
                    <a:lstStyle/>
                    <a:p>
                      <a:pPr algn="l">
                        <a:defRPr sz="1100">
                          <a:latin typeface="+mn-lt"/>
                          <a:ea typeface="+mn-ea"/>
                          <a:cs typeface="+mn-cs"/>
                          <a:sym typeface="Calibri"/>
                        </a:defRPr>
                      </a:pPr>
                      <a:r>
                        <a:rPr sz="1100" dirty="0">
                          <a:latin typeface="Arial" panose="020B0604020202020204" pitchFamily="34" charset="0"/>
                          <a:ea typeface="新細明體" panose="02020500000000000000" pitchFamily="18" charset="-120"/>
                          <a:cs typeface="Arial" panose="020B0604020202020204" pitchFamily="34" charset="0"/>
                          <a:sym typeface="Helvetica"/>
                        </a:rPr>
                        <a:t> </a:t>
                      </a:r>
                      <a:r>
                        <a:rPr sz="1100" dirty="0" err="1">
                          <a:latin typeface="Arial" panose="020B0604020202020204" pitchFamily="34" charset="0"/>
                          <a:ea typeface="新細明體" panose="02020500000000000000" pitchFamily="18" charset="-120"/>
                          <a:cs typeface="Arial" panose="020B0604020202020204" pitchFamily="34" charset="0"/>
                          <a:sym typeface="Helvetica"/>
                        </a:rPr>
                        <a:t>開始百貨零售事業引進</a:t>
                      </a:r>
                      <a:r>
                        <a:rPr sz="1100" dirty="0" err="1">
                          <a:latin typeface="Arial" panose="020B0604020202020204" pitchFamily="34" charset="0"/>
                          <a:ea typeface="新細明體" panose="02020500000000000000" pitchFamily="18" charset="-120"/>
                          <a:cs typeface="Arial" panose="020B0604020202020204" pitchFamily="34" charset="0"/>
                          <a:sym typeface="Arial"/>
                        </a:rPr>
                        <a:t>PGA</a:t>
                      </a:r>
                      <a:r>
                        <a:rPr sz="1100" dirty="0">
                          <a:latin typeface="Arial" panose="020B0604020202020204" pitchFamily="34" charset="0"/>
                          <a:ea typeface="新細明體" panose="02020500000000000000" pitchFamily="18" charset="-120"/>
                          <a:cs typeface="Arial" panose="020B0604020202020204" pitchFamily="34" charset="0"/>
                          <a:sym typeface="Arial"/>
                        </a:rPr>
                        <a:t> TOUR</a:t>
                      </a:r>
                    </a:p>
                  </a:txBody>
                  <a:tcPr marL="45720" marR="45720" horzOverflow="overflow"/>
                </a:tc>
                <a:extLst>
                  <a:ext uri="{0D108BD9-81ED-4DB2-BD59-A6C34878D82A}">
                    <a16:rowId xmlns:a16="http://schemas.microsoft.com/office/drawing/2014/main" val="10004"/>
                  </a:ext>
                </a:extLst>
              </a:tr>
              <a:tr h="256326">
                <a:tc>
                  <a:txBody>
                    <a:bodyPr/>
                    <a:lstStyle/>
                    <a:p>
                      <a:pPr algn="ctr">
                        <a:defRPr sz="1800"/>
                      </a:pPr>
                      <a:r>
                        <a:rPr sz="1100">
                          <a:latin typeface="Arial" panose="020B0604020202020204" pitchFamily="34" charset="0"/>
                          <a:ea typeface="Arial"/>
                          <a:cs typeface="Arial" panose="020B0604020202020204" pitchFamily="34" charset="0"/>
                          <a:sym typeface="Arial"/>
                        </a:rPr>
                        <a:t>2011</a:t>
                      </a:r>
                    </a:p>
                  </a:txBody>
                  <a:tcPr marL="45720" marR="45720" horzOverflow="overflow"/>
                </a:tc>
                <a:tc>
                  <a:txBody>
                    <a:bodyPr/>
                    <a:lstStyle/>
                    <a:p>
                      <a:pPr algn="l">
                        <a:defRPr sz="1100">
                          <a:latin typeface="+mn-lt"/>
                          <a:ea typeface="+mn-ea"/>
                          <a:cs typeface="+mn-cs"/>
                          <a:sym typeface="Calibri"/>
                        </a:defRPr>
                      </a:pPr>
                      <a:r>
                        <a:rPr sz="1100">
                          <a:latin typeface="Arial" panose="020B0604020202020204" pitchFamily="34" charset="0"/>
                          <a:ea typeface="新細明體" panose="02020500000000000000" pitchFamily="18" charset="-120"/>
                          <a:cs typeface="Arial" panose="020B0604020202020204" pitchFamily="34" charset="0"/>
                          <a:sym typeface="Helvetica"/>
                        </a:rPr>
                        <a:t> </a:t>
                      </a:r>
                      <a:r>
                        <a:rPr sz="1100" err="1">
                          <a:latin typeface="Arial" panose="020B0604020202020204" pitchFamily="34" charset="0"/>
                          <a:ea typeface="新細明體" panose="02020500000000000000" pitchFamily="18" charset="-120"/>
                          <a:cs typeface="Arial" panose="020B0604020202020204" pitchFamily="34" charset="0"/>
                          <a:sym typeface="Helvetica"/>
                        </a:rPr>
                        <a:t>延伸至精品零售市場建立</a:t>
                      </a:r>
                      <a:r>
                        <a:rPr sz="1100" err="1">
                          <a:latin typeface="Arial" panose="020B0604020202020204" pitchFamily="34" charset="0"/>
                          <a:ea typeface="新細明體" panose="02020500000000000000" pitchFamily="18" charset="-120"/>
                          <a:cs typeface="Arial" panose="020B0604020202020204" pitchFamily="34" charset="0"/>
                          <a:sym typeface="Arial"/>
                        </a:rPr>
                        <a:t>ARTIFACTS</a:t>
                      </a:r>
                      <a:r>
                        <a:rPr sz="1100" err="1">
                          <a:latin typeface="Arial" panose="020B0604020202020204" pitchFamily="34" charset="0"/>
                          <a:ea typeface="新細明體" panose="02020500000000000000" pitchFamily="18" charset="-120"/>
                          <a:cs typeface="Arial" panose="020B0604020202020204" pitchFamily="34" charset="0"/>
                          <a:sym typeface="Helvetica"/>
                        </a:rPr>
                        <a:t>品牌</a:t>
                      </a:r>
                      <a:endParaRPr sz="110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05"/>
                  </a:ext>
                </a:extLst>
              </a:tr>
              <a:tr h="256326">
                <a:tc>
                  <a:txBody>
                    <a:bodyPr/>
                    <a:lstStyle/>
                    <a:p>
                      <a:pPr algn="ctr">
                        <a:defRPr sz="1800"/>
                      </a:pPr>
                      <a:r>
                        <a:rPr sz="1100">
                          <a:latin typeface="Arial" panose="020B0604020202020204" pitchFamily="34" charset="0"/>
                          <a:ea typeface="Arial"/>
                          <a:cs typeface="Arial" panose="020B0604020202020204" pitchFamily="34" charset="0"/>
                          <a:sym typeface="Arial"/>
                        </a:rPr>
                        <a:t>2012</a:t>
                      </a:r>
                    </a:p>
                  </a:txBody>
                  <a:tcPr marL="45720" marR="45720" horzOverflow="overflow"/>
                </a:tc>
                <a:tc>
                  <a:txBody>
                    <a:bodyPr/>
                    <a:lstStyle/>
                    <a:p>
                      <a:pPr algn="l">
                        <a:defRPr sz="1100">
                          <a:latin typeface="+mn-lt"/>
                          <a:ea typeface="+mn-ea"/>
                          <a:cs typeface="+mn-cs"/>
                          <a:sym typeface="Calibri"/>
                        </a:defRPr>
                      </a:pPr>
                      <a:r>
                        <a:rPr sz="1100" dirty="0">
                          <a:latin typeface="Arial" panose="020B0604020202020204" pitchFamily="34" charset="0"/>
                          <a:ea typeface="新細明體" panose="02020500000000000000" pitchFamily="18" charset="-120"/>
                          <a:cs typeface="Arial" panose="020B0604020202020204" pitchFamily="34" charset="0"/>
                          <a:sym typeface="Helvetica"/>
                        </a:rPr>
                        <a:t> </a:t>
                      </a:r>
                      <a:r>
                        <a:rPr sz="1100" dirty="0" err="1">
                          <a:latin typeface="Arial" panose="020B0604020202020204" pitchFamily="34" charset="0"/>
                          <a:ea typeface="新細明體" panose="02020500000000000000" pitchFamily="18" charset="-120"/>
                          <a:cs typeface="Arial" panose="020B0604020202020204" pitchFamily="34" charset="0"/>
                          <a:sym typeface="Helvetica"/>
                        </a:rPr>
                        <a:t>於桃園大園工業區建立染整廠</a:t>
                      </a:r>
                      <a:endParaRPr sz="1100" dirty="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06"/>
                  </a:ext>
                </a:extLst>
              </a:tr>
              <a:tr h="256326">
                <a:tc>
                  <a:txBody>
                    <a:bodyPr/>
                    <a:lstStyle/>
                    <a:p>
                      <a:pPr algn="ctr">
                        <a:defRPr sz="1800"/>
                      </a:pPr>
                      <a:r>
                        <a:rPr sz="1100">
                          <a:latin typeface="Arial" panose="020B0604020202020204" pitchFamily="34" charset="0"/>
                          <a:ea typeface="Arial"/>
                          <a:cs typeface="Arial" panose="020B0604020202020204" pitchFamily="34" charset="0"/>
                          <a:sym typeface="Arial"/>
                        </a:rPr>
                        <a:t>2015</a:t>
                      </a:r>
                    </a:p>
                  </a:txBody>
                  <a:tcPr marL="45720" marR="45720" horzOverflow="overflow"/>
                </a:tc>
                <a:tc>
                  <a:txBody>
                    <a:bodyPr/>
                    <a:lstStyle/>
                    <a:p>
                      <a:pPr algn="l">
                        <a:defRPr sz="1100">
                          <a:latin typeface="Arial"/>
                          <a:ea typeface="Arial"/>
                          <a:cs typeface="Arial"/>
                          <a:sym typeface="Arial"/>
                        </a:defRPr>
                      </a:pPr>
                      <a:r>
                        <a:rPr sz="1100">
                          <a:latin typeface="Arial" panose="020B0604020202020204" pitchFamily="34" charset="0"/>
                          <a:ea typeface="新細明體" panose="02020500000000000000" pitchFamily="18" charset="-120"/>
                          <a:cs typeface="Arial" panose="020B0604020202020204" pitchFamily="34" charset="0"/>
                          <a:sym typeface="Helvetica"/>
                        </a:rPr>
                        <a:t> </a:t>
                      </a:r>
                      <a:r>
                        <a:rPr sz="1100" err="1">
                          <a:latin typeface="Arial" panose="020B0604020202020204" pitchFamily="34" charset="0"/>
                          <a:ea typeface="新細明體" panose="02020500000000000000" pitchFamily="18" charset="-120"/>
                          <a:cs typeface="Arial" panose="020B0604020202020204" pitchFamily="34" charset="0"/>
                          <a:sym typeface="Helvetica"/>
                        </a:rPr>
                        <a:t>建立嶄新精品品牌</a:t>
                      </a:r>
                      <a:r>
                        <a:rPr sz="1100" err="1">
                          <a:latin typeface="Arial" panose="020B0604020202020204" pitchFamily="34" charset="0"/>
                          <a:ea typeface="新細明體" panose="02020500000000000000" pitchFamily="18" charset="-120"/>
                          <a:cs typeface="Arial" panose="020B0604020202020204" pitchFamily="34" charset="0"/>
                        </a:rPr>
                        <a:t>ART</a:t>
                      </a:r>
                      <a:r>
                        <a:rPr sz="1100">
                          <a:latin typeface="Arial" panose="020B0604020202020204" pitchFamily="34" charset="0"/>
                          <a:ea typeface="新細明體" panose="02020500000000000000" pitchFamily="18" charset="-120"/>
                          <a:cs typeface="Arial" panose="020B0604020202020204" pitchFamily="34" charset="0"/>
                        </a:rPr>
                        <a:t> HAUS</a:t>
                      </a:r>
                    </a:p>
                  </a:txBody>
                  <a:tcPr marL="45720" marR="45720" horzOverflow="overflow"/>
                </a:tc>
                <a:extLst>
                  <a:ext uri="{0D108BD9-81ED-4DB2-BD59-A6C34878D82A}">
                    <a16:rowId xmlns:a16="http://schemas.microsoft.com/office/drawing/2014/main" val="10007"/>
                  </a:ext>
                </a:extLst>
              </a:tr>
              <a:tr h="256326">
                <a:tc>
                  <a:txBody>
                    <a:bodyPr/>
                    <a:lstStyle/>
                    <a:p>
                      <a:pPr algn="ctr">
                        <a:defRPr sz="1800"/>
                      </a:pPr>
                      <a:r>
                        <a:rPr sz="1100">
                          <a:latin typeface="Arial" panose="020B0604020202020204" pitchFamily="34" charset="0"/>
                          <a:ea typeface="Arial"/>
                          <a:cs typeface="Arial" panose="020B0604020202020204" pitchFamily="34" charset="0"/>
                          <a:sym typeface="Arial"/>
                        </a:rPr>
                        <a:t>2016</a:t>
                      </a:r>
                    </a:p>
                  </a:txBody>
                  <a:tcPr marL="45720" marR="45720" horzOverflow="overflow"/>
                </a:tc>
                <a:tc>
                  <a:txBody>
                    <a:bodyPr/>
                    <a:lstStyle/>
                    <a:p>
                      <a:pPr algn="l">
                        <a:defRPr sz="1100">
                          <a:latin typeface="Arial"/>
                          <a:ea typeface="Arial"/>
                          <a:cs typeface="Arial"/>
                          <a:sym typeface="Arial"/>
                        </a:defRPr>
                      </a:pPr>
                      <a:r>
                        <a:rPr sz="1100">
                          <a:latin typeface="Arial" panose="020B0604020202020204" pitchFamily="34" charset="0"/>
                          <a:ea typeface="新細明體" panose="02020500000000000000" pitchFamily="18" charset="-120"/>
                          <a:cs typeface="Arial" panose="020B0604020202020204" pitchFamily="34" charset="0"/>
                          <a:sym typeface="Helvetica"/>
                        </a:rPr>
                        <a:t> </a:t>
                      </a:r>
                      <a:r>
                        <a:rPr sz="1100" err="1">
                          <a:latin typeface="Arial" panose="020B0604020202020204" pitchFamily="34" charset="0"/>
                          <a:ea typeface="新細明體" panose="02020500000000000000" pitchFamily="18" charset="-120"/>
                          <a:cs typeface="Arial" panose="020B0604020202020204" pitchFamily="34" charset="0"/>
                          <a:sym typeface="Helvetica"/>
                        </a:rPr>
                        <a:t>建立時尚運動精品品牌</a:t>
                      </a:r>
                      <a:r>
                        <a:rPr sz="1100" err="1">
                          <a:latin typeface="Arial" panose="020B0604020202020204" pitchFamily="34" charset="0"/>
                          <a:ea typeface="新細明體" panose="02020500000000000000" pitchFamily="18" charset="-120"/>
                          <a:cs typeface="Arial" panose="020B0604020202020204" pitchFamily="34" charset="0"/>
                        </a:rPr>
                        <a:t>ASPORT</a:t>
                      </a:r>
                      <a:r>
                        <a:rPr sz="1100" err="1">
                          <a:latin typeface="Arial" panose="020B0604020202020204" pitchFamily="34" charset="0"/>
                          <a:ea typeface="新細明體" panose="02020500000000000000" pitchFamily="18" charset="-120"/>
                          <a:cs typeface="Arial" panose="020B0604020202020204" pitchFamily="34" charset="0"/>
                          <a:sym typeface="Helvetica"/>
                        </a:rPr>
                        <a:t>、高爾夫複合式品牌</a:t>
                      </a:r>
                      <a:r>
                        <a:rPr sz="1100" err="1">
                          <a:latin typeface="Arial" panose="020B0604020202020204" pitchFamily="34" charset="0"/>
                          <a:ea typeface="新細明體" panose="02020500000000000000" pitchFamily="18" charset="-120"/>
                          <a:cs typeface="Arial" panose="020B0604020202020204" pitchFamily="34" charset="0"/>
                        </a:rPr>
                        <a:t>SUPERGOLF</a:t>
                      </a:r>
                      <a:endParaRPr sz="1100">
                        <a:latin typeface="Arial" panose="020B0604020202020204" pitchFamily="34" charset="0"/>
                        <a:ea typeface="新細明體" panose="02020500000000000000" pitchFamily="18" charset="-120"/>
                        <a:cs typeface="Arial" panose="020B0604020202020204" pitchFamily="34" charset="0"/>
                      </a:endParaRPr>
                    </a:p>
                  </a:txBody>
                  <a:tcPr marL="45720" marR="45720" horzOverflow="overflow"/>
                </a:tc>
                <a:extLst>
                  <a:ext uri="{0D108BD9-81ED-4DB2-BD59-A6C34878D82A}">
                    <a16:rowId xmlns:a16="http://schemas.microsoft.com/office/drawing/2014/main" val="10008"/>
                  </a:ext>
                </a:extLst>
              </a:tr>
              <a:tr h="438118">
                <a:tc>
                  <a:txBody>
                    <a:bodyPr/>
                    <a:lstStyle/>
                    <a:p>
                      <a:pPr algn="ctr">
                        <a:defRPr sz="1800"/>
                      </a:pPr>
                      <a:r>
                        <a:rPr sz="1100" dirty="0">
                          <a:latin typeface="Arial" panose="020B0604020202020204" pitchFamily="34" charset="0"/>
                          <a:ea typeface="Arial"/>
                          <a:cs typeface="Arial" panose="020B0604020202020204" pitchFamily="34" charset="0"/>
                          <a:sym typeface="Arial"/>
                        </a:rPr>
                        <a:t>2019</a:t>
                      </a:r>
                    </a:p>
                  </a:txBody>
                  <a:tcPr marL="45720" marR="45720" horzOverflow="overflow"/>
                </a:tc>
                <a:tc>
                  <a:txBody>
                    <a:bodyPr/>
                    <a:lstStyle/>
                    <a:p>
                      <a:pPr algn="l">
                        <a:defRPr sz="1100">
                          <a:latin typeface="Arial"/>
                          <a:ea typeface="Arial"/>
                          <a:cs typeface="Arial"/>
                          <a:sym typeface="Arial"/>
                        </a:defRPr>
                      </a:pPr>
                      <a:r>
                        <a:rPr sz="1100" dirty="0">
                          <a:latin typeface="Arial" panose="020B0604020202020204" pitchFamily="34" charset="0"/>
                          <a:ea typeface="新細明體" panose="02020500000000000000" pitchFamily="18" charset="-120"/>
                          <a:cs typeface="Arial" panose="020B0604020202020204" pitchFamily="34" charset="0"/>
                          <a:sym typeface="Helvetica"/>
                        </a:rPr>
                        <a:t> </a:t>
                      </a:r>
                      <a:r>
                        <a:rPr sz="1100" dirty="0" err="1">
                          <a:latin typeface="Arial" panose="020B0604020202020204" pitchFamily="34" charset="0"/>
                          <a:ea typeface="新細明體" panose="02020500000000000000" pitchFamily="18" charset="-120"/>
                          <a:cs typeface="Arial" panose="020B0604020202020204" pitchFamily="34" charset="0"/>
                          <a:sym typeface="Helvetica"/>
                        </a:rPr>
                        <a:t>受邀參加米蘭年度設計周台灣紡織工藝展</a:t>
                      </a:r>
                      <a:r>
                        <a:rPr sz="1100" dirty="0">
                          <a:latin typeface="Arial" panose="020B0604020202020204" pitchFamily="34" charset="0"/>
                          <a:ea typeface="新細明體" panose="02020500000000000000" pitchFamily="18" charset="-120"/>
                          <a:cs typeface="Arial" panose="020B0604020202020204" pitchFamily="34" charset="0"/>
                          <a:sym typeface="Calibri"/>
                        </a:rPr>
                        <a:t>&lt;</a:t>
                      </a:r>
                      <a:r>
                        <a:rPr sz="1100" dirty="0" err="1">
                          <a:latin typeface="Arial" panose="020B0604020202020204" pitchFamily="34" charset="0"/>
                          <a:ea typeface="新細明體" panose="02020500000000000000" pitchFamily="18" charset="-120"/>
                          <a:cs typeface="Arial" panose="020B0604020202020204" pitchFamily="34" charset="0"/>
                          <a:sym typeface="Calibri"/>
                        </a:rPr>
                        <a:t>braIN</a:t>
                      </a:r>
                      <a:r>
                        <a:rPr sz="1100" dirty="0">
                          <a:latin typeface="Arial" panose="020B0604020202020204" pitchFamily="34" charset="0"/>
                          <a:ea typeface="新細明體" panose="02020500000000000000" pitchFamily="18" charset="-120"/>
                          <a:cs typeface="Arial" panose="020B0604020202020204" pitchFamily="34" charset="0"/>
                          <a:sym typeface="Calibri"/>
                        </a:rPr>
                        <a:t> </a:t>
                      </a:r>
                      <a:r>
                        <a:rPr sz="1100" dirty="0" err="1">
                          <a:latin typeface="Arial" panose="020B0604020202020204" pitchFamily="34" charset="0"/>
                          <a:ea typeface="新細明體" panose="02020500000000000000" pitchFamily="18" charset="-120"/>
                          <a:cs typeface="Arial" panose="020B0604020202020204" pitchFamily="34" charset="0"/>
                          <a:sym typeface="Calibri"/>
                        </a:rPr>
                        <a:t>TAIWAN</a:t>
                      </a:r>
                      <a:r>
                        <a:rPr sz="1100" dirty="0" err="1">
                          <a:latin typeface="Arial" panose="020B0604020202020204" pitchFamily="34" charset="0"/>
                          <a:ea typeface="新細明體" panose="02020500000000000000" pitchFamily="18" charset="-120"/>
                          <a:cs typeface="Arial" panose="020B0604020202020204" pitchFamily="34" charset="0"/>
                          <a:sym typeface="Helvetica"/>
                        </a:rPr>
                        <a:t>遇見米蘭</a:t>
                      </a:r>
                      <a:r>
                        <a:rPr sz="1100" dirty="0">
                          <a:latin typeface="Arial" panose="020B0604020202020204" pitchFamily="34" charset="0"/>
                          <a:ea typeface="新細明體" panose="02020500000000000000" pitchFamily="18" charset="-120"/>
                          <a:cs typeface="Arial" panose="020B0604020202020204" pitchFamily="34" charset="0"/>
                          <a:sym typeface="Helvetica"/>
                        </a:rPr>
                        <a:t> </a:t>
                      </a:r>
                      <a:r>
                        <a:rPr sz="1100" dirty="0" err="1">
                          <a:latin typeface="Arial" panose="020B0604020202020204" pitchFamily="34" charset="0"/>
                          <a:ea typeface="新細明體" panose="02020500000000000000" pitchFamily="18" charset="-120"/>
                          <a:cs typeface="Arial" panose="020B0604020202020204" pitchFamily="34" charset="0"/>
                          <a:sym typeface="Helvetica"/>
                        </a:rPr>
                        <a:t>臺灣新時尚</a:t>
                      </a:r>
                      <a:r>
                        <a:rPr sz="1100" dirty="0">
                          <a:latin typeface="Arial" panose="020B0604020202020204" pitchFamily="34" charset="0"/>
                          <a:ea typeface="新細明體" panose="02020500000000000000" pitchFamily="18" charset="-120"/>
                          <a:cs typeface="Arial" panose="020B0604020202020204" pitchFamily="34" charset="0"/>
                          <a:sym typeface="Calibri"/>
                        </a:rPr>
                        <a:t>&gt;</a:t>
                      </a:r>
                    </a:p>
                    <a:p>
                      <a:pPr algn="l">
                        <a:defRPr sz="1100">
                          <a:latin typeface="+mn-lt"/>
                          <a:ea typeface="+mn-ea"/>
                          <a:cs typeface="+mn-cs"/>
                          <a:sym typeface="Calibri"/>
                        </a:defRPr>
                      </a:pPr>
                      <a:r>
                        <a:rPr sz="1100" dirty="0">
                          <a:latin typeface="Arial" panose="020B0604020202020204" pitchFamily="34" charset="0"/>
                          <a:ea typeface="新細明體" panose="02020500000000000000" pitchFamily="18" charset="-120"/>
                          <a:cs typeface="Arial" panose="020B0604020202020204" pitchFamily="34" charset="0"/>
                          <a:sym typeface="Helvetica"/>
                        </a:rPr>
                        <a:t> </a:t>
                      </a:r>
                      <a:r>
                        <a:rPr sz="1100" dirty="0" err="1">
                          <a:latin typeface="Arial" panose="020B0604020202020204" pitchFamily="34" charset="0"/>
                          <a:ea typeface="新細明體" panose="02020500000000000000" pitchFamily="18" charset="-120"/>
                          <a:cs typeface="Arial" panose="020B0604020202020204" pitchFamily="34" charset="0"/>
                          <a:sym typeface="Helvetica"/>
                        </a:rPr>
                        <a:t>桃園市政府文化局邀請參與臺灣文博會展覽「桃花源設計事務所</a:t>
                      </a:r>
                      <a:r>
                        <a:rPr sz="1100" dirty="0">
                          <a:latin typeface="Arial" panose="020B0604020202020204" pitchFamily="34" charset="0"/>
                          <a:ea typeface="新細明體" panose="02020500000000000000" pitchFamily="18" charset="-120"/>
                          <a:cs typeface="Arial" panose="020B0604020202020204" pitchFamily="34" charset="0"/>
                          <a:sym typeface="Helvetica"/>
                        </a:rPr>
                        <a:t>」</a:t>
                      </a:r>
                    </a:p>
                  </a:txBody>
                  <a:tcPr marL="45720" marR="45720" horzOverflow="overflow"/>
                </a:tc>
                <a:extLst>
                  <a:ext uri="{0D108BD9-81ED-4DB2-BD59-A6C34878D82A}">
                    <a16:rowId xmlns:a16="http://schemas.microsoft.com/office/drawing/2014/main" val="10010"/>
                  </a:ext>
                </a:extLst>
              </a:tr>
              <a:tr h="256326">
                <a:tc>
                  <a:txBody>
                    <a:bodyPr/>
                    <a:lstStyle/>
                    <a:p>
                      <a:pPr algn="ctr">
                        <a:defRPr sz="1800"/>
                      </a:pPr>
                      <a:r>
                        <a:rPr sz="1100">
                          <a:latin typeface="Arial" panose="020B0604020202020204" pitchFamily="34" charset="0"/>
                          <a:ea typeface="Arial"/>
                          <a:cs typeface="Arial" panose="020B0604020202020204" pitchFamily="34" charset="0"/>
                          <a:sym typeface="Arial"/>
                        </a:rPr>
                        <a:t>2020</a:t>
                      </a:r>
                    </a:p>
                  </a:txBody>
                  <a:tcPr marL="45720" marR="45720" horzOverflow="overflow"/>
                </a:tc>
                <a:tc>
                  <a:txBody>
                    <a:bodyPr/>
                    <a:lstStyle/>
                    <a:p>
                      <a:pPr algn="l">
                        <a:defRPr sz="1100">
                          <a:latin typeface="+mn-lt"/>
                          <a:ea typeface="+mn-ea"/>
                          <a:cs typeface="+mn-cs"/>
                          <a:sym typeface="Calibri"/>
                        </a:defRPr>
                      </a:pPr>
                      <a:r>
                        <a:rPr sz="1100">
                          <a:latin typeface="Arial" panose="020B0604020202020204" pitchFamily="34" charset="0"/>
                          <a:ea typeface="新細明體" panose="02020500000000000000" pitchFamily="18" charset="-120"/>
                          <a:cs typeface="Arial" panose="020B0604020202020204" pitchFamily="34" charset="0"/>
                          <a:sym typeface="Helvetica"/>
                        </a:rPr>
                        <a:t> </a:t>
                      </a:r>
                      <a:r>
                        <a:rPr sz="1100" err="1">
                          <a:latin typeface="Arial" panose="020B0604020202020204" pitchFamily="34" charset="0"/>
                          <a:ea typeface="新細明體" panose="02020500000000000000" pitchFamily="18" charset="-120"/>
                          <a:cs typeface="Arial" panose="020B0604020202020204" pitchFamily="34" charset="0"/>
                          <a:sym typeface="Helvetica"/>
                        </a:rPr>
                        <a:t>開啟</a:t>
                      </a:r>
                      <a:r>
                        <a:rPr sz="1100" err="1">
                          <a:latin typeface="Arial" panose="020B0604020202020204" pitchFamily="34" charset="0"/>
                          <a:ea typeface="新細明體" panose="02020500000000000000" pitchFamily="18" charset="-120"/>
                          <a:cs typeface="Arial" panose="020B0604020202020204" pitchFamily="34" charset="0"/>
                        </a:rPr>
                        <a:t>ISP</a:t>
                      </a:r>
                      <a:r>
                        <a:rPr sz="1100">
                          <a:latin typeface="Arial" panose="020B0604020202020204" pitchFamily="34" charset="0"/>
                          <a:ea typeface="新細明體" panose="02020500000000000000" pitchFamily="18" charset="-120"/>
                          <a:cs typeface="Arial" panose="020B0604020202020204" pitchFamily="34" charset="0"/>
                        </a:rPr>
                        <a:t>(Infinity Shirt Project)</a:t>
                      </a:r>
                      <a:r>
                        <a:rPr sz="1100" err="1">
                          <a:latin typeface="Arial" panose="020B0604020202020204" pitchFamily="34" charset="0"/>
                          <a:ea typeface="新細明體" panose="02020500000000000000" pitchFamily="18" charset="-120"/>
                          <a:cs typeface="Arial" panose="020B0604020202020204" pitchFamily="34" charset="0"/>
                          <a:sym typeface="Helvetica"/>
                        </a:rPr>
                        <a:t>布料回收再製襯衫專案</a:t>
                      </a:r>
                      <a:endParaRPr sz="110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11"/>
                  </a:ext>
                </a:extLst>
              </a:tr>
              <a:tr h="256326">
                <a:tc>
                  <a:txBody>
                    <a:bodyPr/>
                    <a:lstStyle/>
                    <a:p>
                      <a:pPr algn="ctr">
                        <a:defRPr sz="1800"/>
                      </a:pPr>
                      <a:r>
                        <a:rPr sz="1100">
                          <a:latin typeface="Arial" panose="020B0604020202020204" pitchFamily="34" charset="0"/>
                          <a:ea typeface="Arial"/>
                          <a:cs typeface="Arial" panose="020B0604020202020204" pitchFamily="34" charset="0"/>
                          <a:sym typeface="Arial"/>
                        </a:rPr>
                        <a:t>2021</a:t>
                      </a:r>
                    </a:p>
                  </a:txBody>
                  <a:tcPr marL="45720" marR="45720" horzOverflow="overflow"/>
                </a:tc>
                <a:tc>
                  <a:txBody>
                    <a:bodyPr/>
                    <a:lstStyle/>
                    <a:p>
                      <a:pPr algn="l">
                        <a:defRPr sz="1100">
                          <a:latin typeface="+mn-lt"/>
                          <a:ea typeface="+mn-ea"/>
                          <a:cs typeface="+mn-cs"/>
                          <a:sym typeface="Calibri"/>
                        </a:defRPr>
                      </a:pPr>
                      <a:r>
                        <a:rPr sz="1100" dirty="0">
                          <a:latin typeface="Arial" panose="020B0604020202020204" pitchFamily="34" charset="0"/>
                          <a:ea typeface="新細明體" panose="02020500000000000000" pitchFamily="18" charset="-120"/>
                          <a:cs typeface="Arial" panose="020B0604020202020204" pitchFamily="34" charset="0"/>
                          <a:sym typeface="Helvetica"/>
                        </a:rPr>
                        <a:t> </a:t>
                      </a:r>
                      <a:r>
                        <a:rPr sz="1100" dirty="0" err="1">
                          <a:latin typeface="Arial" panose="020B0604020202020204" pitchFamily="34" charset="0"/>
                          <a:ea typeface="新細明體" panose="02020500000000000000" pitchFamily="18" charset="-120"/>
                          <a:cs typeface="Arial" panose="020B0604020202020204" pitchFamily="34" charset="0"/>
                          <a:sym typeface="Helvetica"/>
                        </a:rPr>
                        <a:t>引進彈性包覆紗設備於桃園大溪設立生產部門</a:t>
                      </a:r>
                      <a:endParaRPr sz="1100" dirty="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12"/>
                  </a:ext>
                </a:extLst>
              </a:tr>
              <a:tr h="256326">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2022</a:t>
                      </a:r>
                      <a:endParaRPr sz="1100" dirty="0">
                        <a:latin typeface="Arial" panose="020B0604020202020204" pitchFamily="34" charset="0"/>
                        <a:ea typeface="Arial"/>
                        <a:cs typeface="Arial" panose="020B0604020202020204" pitchFamily="34" charset="0"/>
                        <a:sym typeface="Arial"/>
                      </a:endParaRPr>
                    </a:p>
                  </a:txBody>
                  <a:tcPr marL="45720" marR="45720" horzOverflow="overflow"/>
                </a:tc>
                <a:tc>
                  <a:txBody>
                    <a:bodyPr/>
                    <a:lstStyle/>
                    <a:p>
                      <a:pPr algn="l">
                        <a:defRPr sz="1100">
                          <a:latin typeface="+mn-lt"/>
                          <a:ea typeface="+mn-ea"/>
                          <a:cs typeface="+mn-cs"/>
                          <a:sym typeface="Calibri"/>
                        </a:defRPr>
                      </a:pPr>
                      <a:r>
                        <a:rPr lang="zh-TW" altLang="en-US" sz="1100" dirty="0">
                          <a:latin typeface="Arial" panose="020B0604020202020204" pitchFamily="34" charset="0"/>
                          <a:ea typeface="新細明體" panose="02020500000000000000" pitchFamily="18" charset="-120"/>
                          <a:cs typeface="Arial" panose="020B0604020202020204" pitchFamily="34" charset="0"/>
                          <a:sym typeface="Helvetica"/>
                        </a:rPr>
                        <a:t> 全新精品電商</a:t>
                      </a:r>
                      <a:r>
                        <a:rPr lang="en-US" sz="1100" dirty="0">
                          <a:latin typeface="Arial" panose="020B0604020202020204" pitchFamily="34" charset="0"/>
                          <a:ea typeface="新細明體" panose="02020500000000000000" pitchFamily="18" charset="-120"/>
                          <a:cs typeface="Arial" panose="020B0604020202020204" pitchFamily="34" charset="0"/>
                          <a:sym typeface="Helvetica"/>
                        </a:rPr>
                        <a:t>THE SPAACE </a:t>
                      </a:r>
                      <a:r>
                        <a:rPr lang="zh-TW" altLang="en-US" sz="1100" dirty="0">
                          <a:latin typeface="Arial" panose="020B0604020202020204" pitchFamily="34" charset="0"/>
                          <a:ea typeface="新細明體" panose="02020500000000000000" pitchFamily="18" charset="-120"/>
                          <a:cs typeface="Arial" panose="020B0604020202020204" pitchFamily="34" charset="0"/>
                          <a:sym typeface="Helvetica"/>
                        </a:rPr>
                        <a:t>盛大開站</a:t>
                      </a:r>
                      <a:endParaRPr lang="en-US" altLang="zh-TW" sz="1100" dirty="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2610100964"/>
                  </a:ext>
                </a:extLst>
              </a:tr>
              <a:tr h="256326">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2023</a:t>
                      </a:r>
                      <a:endParaRPr sz="1100" dirty="0">
                        <a:latin typeface="Arial" panose="020B0604020202020204" pitchFamily="34" charset="0"/>
                        <a:ea typeface="Arial"/>
                        <a:cs typeface="Arial" panose="020B0604020202020204" pitchFamily="34" charset="0"/>
                        <a:sym typeface="Arial"/>
                      </a:endParaRPr>
                    </a:p>
                  </a:txBody>
                  <a:tcPr marL="45720" marR="45720" horzOverflow="overflow"/>
                </a:tc>
                <a:tc>
                  <a:txBody>
                    <a:bodyPr/>
                    <a:lstStyle/>
                    <a:p>
                      <a:pPr algn="l">
                        <a:defRPr sz="1100">
                          <a:latin typeface="+mn-lt"/>
                          <a:ea typeface="+mn-ea"/>
                          <a:cs typeface="+mn-cs"/>
                          <a:sym typeface="Calibri"/>
                        </a:defRPr>
                      </a:pPr>
                      <a:r>
                        <a:rPr lang="zh-TW" altLang="en-US" sz="1100" dirty="0">
                          <a:latin typeface="Arial" panose="020B0604020202020204" pitchFamily="34" charset="0"/>
                          <a:ea typeface="新細明體" panose="02020500000000000000" pitchFamily="18" charset="-120"/>
                          <a:cs typeface="Arial" panose="020B0604020202020204" pitchFamily="34" charset="0"/>
                          <a:sym typeface="Helvetica"/>
                        </a:rPr>
                        <a:t> 新光紡織官方網站全新改版 </a:t>
                      </a:r>
                      <a:r>
                        <a:rPr lang="en-US" altLang="zh-TW" sz="1100" u="none" dirty="0">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hlinkClick r:id="rId3">
                            <a:extLst>
                              <a:ext uri="{A12FA001-AC4F-418D-AE19-62706E023703}">
                                <ahyp:hlinkClr xmlns:ahyp="http://schemas.microsoft.com/office/drawing/2018/hyperlinkcolor" val="tx"/>
                              </a:ext>
                            </a:extLst>
                          </a:hlinkClick>
                        </a:rPr>
                        <a:t>https://www.sktextile.com.tw/</a:t>
                      </a:r>
                      <a:endParaRPr lang="en-US" altLang="zh-TW" sz="1100" u="none" dirty="0">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621881697"/>
                  </a:ext>
                </a:extLst>
              </a:tr>
              <a:tr h="256326">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2024</a:t>
                      </a:r>
                      <a:endParaRPr sz="1100" dirty="0">
                        <a:latin typeface="Arial" panose="020B0604020202020204" pitchFamily="34" charset="0"/>
                        <a:ea typeface="Arial"/>
                        <a:cs typeface="Arial" panose="020B0604020202020204" pitchFamily="34" charset="0"/>
                        <a:sym typeface="Arial"/>
                      </a:endParaRPr>
                    </a:p>
                  </a:txBody>
                  <a:tcPr marL="45720" marR="45720" horzOverflow="overflow"/>
                </a:tc>
                <a:tc>
                  <a:txBody>
                    <a:bodyPr/>
                    <a:lstStyle/>
                    <a:p>
                      <a:pPr algn="l">
                        <a:defRPr sz="1100">
                          <a:latin typeface="+mn-lt"/>
                          <a:ea typeface="+mn-ea"/>
                          <a:cs typeface="+mn-cs"/>
                          <a:sym typeface="Calibri"/>
                        </a:defRPr>
                      </a:pPr>
                      <a:r>
                        <a:rPr lang="zh-TW" altLang="en-US" sz="1100" b="0" i="0" u="none" strike="noStrike" cap="none" spc="0" baseline="0" dirty="0">
                          <a:solidFill>
                            <a:srgbClr val="000000"/>
                          </a:solidFill>
                          <a:uFillTx/>
                          <a:latin typeface="Arial" panose="020B0604020202020204" pitchFamily="34" charset="0"/>
                          <a:ea typeface="新細明體" panose="02020500000000000000" pitchFamily="18" charset="-120"/>
                          <a:cs typeface="Arial" panose="020B0604020202020204" pitchFamily="34" charset="0"/>
                          <a:sym typeface="Calibri"/>
                        </a:rPr>
                        <a:t> </a:t>
                      </a:r>
                      <a:r>
                        <a:rPr lang="zh-TW" altLang="en-US" sz="1100" b="0" i="0" u="none" strike="noStrike" cap="none" spc="0" baseline="0" dirty="0">
                          <a:solidFill>
                            <a:schemeClr val="tx1"/>
                          </a:solidFill>
                          <a:uFillTx/>
                          <a:latin typeface="Arial" panose="020B0604020202020204" pitchFamily="34" charset="0"/>
                          <a:ea typeface="新細明體" panose="02020500000000000000" pitchFamily="18" charset="-120"/>
                          <a:cs typeface="Arial" panose="020B0604020202020204" pitchFamily="34" charset="0"/>
                          <a:sym typeface="Calibri"/>
                        </a:rPr>
                        <a:t>成功標下國防部海軍服裝供售站委商經營標案、織布機汰舊換新</a:t>
                      </a:r>
                      <a:endParaRPr lang="en-US" altLang="zh-TW" sz="1100" b="0" i="0" u="none" strike="noStrike" cap="none" spc="0" baseline="0" dirty="0">
                        <a:solidFill>
                          <a:schemeClr val="tx1"/>
                        </a:solidFill>
                        <a:uFillTx/>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3397168397"/>
                  </a:ext>
                </a:extLst>
              </a:tr>
              <a:tr h="256326">
                <a:tc>
                  <a:txBody>
                    <a:bodyPr/>
                    <a:lstStyle/>
                    <a:p>
                      <a:pPr algn="ctr">
                        <a:defRPr sz="1800"/>
                      </a:pPr>
                      <a:endParaRPr sz="1100" dirty="0">
                        <a:solidFill>
                          <a:srgbClr val="FF0000"/>
                        </a:solidFill>
                        <a:latin typeface="Arial" panose="020B0604020202020204" pitchFamily="34" charset="0"/>
                        <a:ea typeface="Arial"/>
                        <a:cs typeface="Arial" panose="020B0604020202020204" pitchFamily="34" charset="0"/>
                        <a:sym typeface="Arial"/>
                      </a:endParaRPr>
                    </a:p>
                  </a:txBody>
                  <a:tcPr marL="45720" marR="45720" horzOverflow="overflow"/>
                </a:tc>
                <a:tc>
                  <a:txBody>
                    <a:bodyPr/>
                    <a:lstStyle/>
                    <a:p>
                      <a:pPr algn="l">
                        <a:defRPr sz="1100">
                          <a:latin typeface="+mn-lt"/>
                          <a:ea typeface="+mn-ea"/>
                          <a:cs typeface="+mn-cs"/>
                          <a:sym typeface="Calibri"/>
                        </a:defRPr>
                      </a:pPr>
                      <a:endParaRPr lang="en-US" altLang="zh-TW" sz="1100" b="0" i="0" u="none" strike="noStrike" cap="none" spc="0" baseline="0" dirty="0">
                        <a:solidFill>
                          <a:schemeClr val="tx1"/>
                        </a:solidFill>
                        <a:uFillTx/>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798401195"/>
                  </a:ext>
                </a:extLst>
              </a:tr>
            </a:tbl>
          </a:graphicData>
        </a:graphic>
      </p:graphicFrame>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1" name="標題 1"/>
          <p:cNvSpPr txBox="1">
            <a:spLocks noGrp="1"/>
          </p:cNvSpPr>
          <p:nvPr>
            <p:ph type="title"/>
          </p:nvPr>
        </p:nvSpPr>
        <p:spPr>
          <a:prstGeom prst="rect">
            <a:avLst/>
          </a:prstGeom>
        </p:spPr>
        <p:txBody>
          <a:bodyPr/>
          <a:lstStyle>
            <a:lvl1pPr>
              <a:defRPr sz="2800" b="1"/>
            </a:lvl1pPr>
          </a:lstStyle>
          <a:p>
            <a:r>
              <a:rPr lang="zh-TW" altLang="en-US" dirty="0"/>
              <a:t>業務</a:t>
            </a:r>
            <a:r>
              <a:rPr dirty="0" err="1"/>
              <a:t>部部門簡介</a:t>
            </a:r>
            <a:r>
              <a:rPr dirty="0"/>
              <a:t> </a:t>
            </a:r>
          </a:p>
        </p:txBody>
      </p:sp>
      <p:sp>
        <p:nvSpPr>
          <p:cNvPr id="462" name="標題 1"/>
          <p:cNvSpPr txBox="1"/>
          <p:nvPr/>
        </p:nvSpPr>
        <p:spPr>
          <a:xfrm>
            <a:off x="1017319" y="699541"/>
            <a:ext cx="6280762" cy="7200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lvl1pPr>
              <a:defRPr sz="2400"/>
            </a:lvl1pPr>
          </a:lstStyle>
          <a:p>
            <a:r>
              <a:rPr sz="2200" dirty="0" err="1">
                <a:latin typeface="新細明體" panose="02020500000000000000" pitchFamily="18" charset="-120"/>
                <a:ea typeface="新細明體" panose="02020500000000000000" pitchFamily="18" charset="-120"/>
              </a:rPr>
              <a:t>以內外銷複合性機能布料為主要營業項目</a:t>
            </a:r>
            <a:r>
              <a:rPr lang="zh-TW" altLang="en-US" sz="2200" dirty="0">
                <a:latin typeface="新細明體" panose="02020500000000000000" pitchFamily="18" charset="-120"/>
                <a:ea typeface="新細明體" panose="02020500000000000000" pitchFamily="18" charset="-120"/>
              </a:rPr>
              <a:t>。</a:t>
            </a:r>
            <a:endParaRPr sz="2200" dirty="0">
              <a:latin typeface="新細明體" panose="02020500000000000000" pitchFamily="18" charset="-120"/>
              <a:ea typeface="新細明體" panose="02020500000000000000" pitchFamily="18" charset="-120"/>
            </a:endParaRPr>
          </a:p>
        </p:txBody>
      </p:sp>
      <p:pic>
        <p:nvPicPr>
          <p:cNvPr id="3" name="圖片 2"/>
          <p:cNvPicPr>
            <a:picLocks noChangeAspect="1"/>
          </p:cNvPicPr>
          <p:nvPr/>
        </p:nvPicPr>
        <p:blipFill>
          <a:blip r:embed="rId2"/>
          <a:stretch>
            <a:fillRect/>
          </a:stretch>
        </p:blipFill>
        <p:spPr>
          <a:xfrm>
            <a:off x="1362970" y="1556791"/>
            <a:ext cx="6597431" cy="3022353"/>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圖片 9" descr="一張含有 美工圖案, 字型, 圖形, 標誌 的圖片&#10;&#10;自動產生的描述">
            <a:extLst>
              <a:ext uri="{FF2B5EF4-FFF2-40B4-BE49-F238E27FC236}">
                <a16:creationId xmlns:a16="http://schemas.microsoft.com/office/drawing/2014/main" id="{389C4CEE-7DBE-3B09-5AEB-705FC19B6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6961" y="2424565"/>
            <a:ext cx="1174519" cy="452765"/>
          </a:xfrm>
          <a:prstGeom prst="rect">
            <a:avLst/>
          </a:prstGeom>
        </p:spPr>
      </p:pic>
      <p:sp>
        <p:nvSpPr>
          <p:cNvPr id="465" name="標題 1"/>
          <p:cNvSpPr txBox="1">
            <a:spLocks noGrp="1"/>
          </p:cNvSpPr>
          <p:nvPr>
            <p:ph type="title"/>
          </p:nvPr>
        </p:nvSpPr>
        <p:spPr>
          <a:prstGeom prst="rect">
            <a:avLst/>
          </a:prstGeom>
        </p:spPr>
        <p:txBody>
          <a:bodyPr/>
          <a:lstStyle>
            <a:lvl1pPr>
              <a:defRPr sz="2800" b="1"/>
            </a:lvl1pPr>
          </a:lstStyle>
          <a:p>
            <a:r>
              <a:rPr lang="zh-TW" altLang="en-US" dirty="0">
                <a:solidFill>
                  <a:srgbClr val="FF0000"/>
                </a:solidFill>
              </a:rPr>
              <a:t>業務</a:t>
            </a:r>
            <a:r>
              <a:rPr dirty="0" err="1">
                <a:solidFill>
                  <a:srgbClr val="FF0000"/>
                </a:solidFill>
              </a:rPr>
              <a:t>部主要客戶</a:t>
            </a:r>
            <a:endParaRPr dirty="0">
              <a:solidFill>
                <a:srgbClr val="FF0000"/>
              </a:solidFill>
            </a:endParaRPr>
          </a:p>
        </p:txBody>
      </p:sp>
      <p:sp>
        <p:nvSpPr>
          <p:cNvPr id="467" name="文字方塊 11"/>
          <p:cNvSpPr txBox="1"/>
          <p:nvPr/>
        </p:nvSpPr>
        <p:spPr>
          <a:xfrm>
            <a:off x="1017319" y="1059582"/>
            <a:ext cx="7325386" cy="3693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defRPr>
                <a:latin typeface="+mn-lt"/>
                <a:ea typeface="+mn-ea"/>
                <a:cs typeface="+mn-cs"/>
                <a:sym typeface="Calibri"/>
              </a:defRPr>
            </a:pPr>
            <a:r>
              <a:rPr dirty="0"/>
              <a:t>     </a:t>
            </a:r>
            <a:r>
              <a:rPr sz="1700" dirty="0" err="1">
                <a:latin typeface="微軟正黑體" panose="020B0604030504040204" pitchFamily="34" charset="-120"/>
                <a:ea typeface="微軟正黑體" panose="020B0604030504040204" pitchFamily="34" charset="-120"/>
                <a:cs typeface="+mj-cs"/>
                <a:sym typeface="Helvetica"/>
              </a:rPr>
              <a:t>運動品牌</a:t>
            </a:r>
            <a:r>
              <a:rPr sz="1700" dirty="0">
                <a:latin typeface="微軟正黑體" panose="020B0604030504040204" pitchFamily="34" charset="-120"/>
                <a:ea typeface="微軟正黑體" panose="020B0604030504040204" pitchFamily="34" charset="-120"/>
                <a:cs typeface="+mj-cs"/>
                <a:sym typeface="Helvetica"/>
              </a:rPr>
              <a:t>            </a:t>
            </a:r>
            <a:r>
              <a:rPr lang="zh-TW" altLang="en-US" sz="1700" dirty="0">
                <a:latin typeface="微軟正黑體" panose="020B0604030504040204" pitchFamily="34" charset="-120"/>
                <a:ea typeface="微軟正黑體" panose="020B0604030504040204" pitchFamily="34" charset="-120"/>
                <a:cs typeface="+mj-cs"/>
                <a:sym typeface="Helvetica"/>
              </a:rPr>
              <a:t> </a:t>
            </a:r>
            <a:r>
              <a:rPr sz="1700" dirty="0">
                <a:latin typeface="微軟正黑體" panose="020B0604030504040204" pitchFamily="34" charset="-120"/>
                <a:ea typeface="微軟正黑體" panose="020B0604030504040204" pitchFamily="34" charset="-120"/>
                <a:cs typeface="+mj-cs"/>
                <a:sym typeface="Helvetica"/>
              </a:rPr>
              <a:t> </a:t>
            </a:r>
            <a:r>
              <a:rPr sz="1700" dirty="0" err="1">
                <a:latin typeface="微軟正黑體" panose="020B0604030504040204" pitchFamily="34" charset="-120"/>
                <a:ea typeface="微軟正黑體" panose="020B0604030504040204" pitchFamily="34" charset="-120"/>
                <a:cs typeface="+mj-cs"/>
                <a:sym typeface="Helvetica"/>
              </a:rPr>
              <a:t>運動休閒品牌</a:t>
            </a:r>
            <a:r>
              <a:rPr sz="1700" dirty="0">
                <a:latin typeface="微軟正黑體" panose="020B0604030504040204" pitchFamily="34" charset="-120"/>
                <a:ea typeface="微軟正黑體" panose="020B0604030504040204" pitchFamily="34" charset="-120"/>
                <a:cs typeface="+mj-cs"/>
                <a:sym typeface="Helvetica"/>
              </a:rPr>
              <a:t>        </a:t>
            </a:r>
            <a:r>
              <a:rPr lang="zh-TW" altLang="en-US" sz="1700" dirty="0">
                <a:latin typeface="微軟正黑體" panose="020B0604030504040204" pitchFamily="34" charset="-120"/>
                <a:ea typeface="微軟正黑體" panose="020B0604030504040204" pitchFamily="34" charset="-120"/>
                <a:cs typeface="+mj-cs"/>
                <a:sym typeface="Helvetica"/>
              </a:rPr>
              <a:t>  </a:t>
            </a:r>
            <a:r>
              <a:rPr sz="1700" dirty="0">
                <a:latin typeface="微軟正黑體" panose="020B0604030504040204" pitchFamily="34" charset="-120"/>
                <a:ea typeface="微軟正黑體" panose="020B0604030504040204" pitchFamily="34" charset="-120"/>
                <a:cs typeface="+mj-cs"/>
                <a:sym typeface="Helvetica"/>
              </a:rPr>
              <a:t>      </a:t>
            </a:r>
            <a:r>
              <a:rPr sz="1700" dirty="0" err="1">
                <a:latin typeface="微軟正黑體" panose="020B0604030504040204" pitchFamily="34" charset="-120"/>
                <a:ea typeface="微軟正黑體" panose="020B0604030504040204" pitchFamily="34" charset="-120"/>
                <a:cs typeface="+mj-cs"/>
                <a:sym typeface="Helvetica"/>
              </a:rPr>
              <a:t>都會品牌</a:t>
            </a:r>
            <a:r>
              <a:rPr sz="1700" dirty="0">
                <a:latin typeface="微軟正黑體" panose="020B0604030504040204" pitchFamily="34" charset="-120"/>
                <a:ea typeface="微軟正黑體" panose="020B0604030504040204" pitchFamily="34" charset="-120"/>
                <a:cs typeface="+mj-cs"/>
                <a:sym typeface="Helvetica"/>
              </a:rPr>
              <a:t>         </a:t>
            </a:r>
            <a:r>
              <a:rPr lang="zh-TW" altLang="en-US" sz="1700" dirty="0">
                <a:latin typeface="微軟正黑體" panose="020B0604030504040204" pitchFamily="34" charset="-120"/>
                <a:ea typeface="微軟正黑體" panose="020B0604030504040204" pitchFamily="34" charset="-120"/>
                <a:cs typeface="+mj-cs"/>
                <a:sym typeface="Helvetica"/>
              </a:rPr>
              <a:t> </a:t>
            </a:r>
            <a:r>
              <a:rPr sz="1700" dirty="0">
                <a:latin typeface="微軟正黑體" panose="020B0604030504040204" pitchFamily="34" charset="-120"/>
                <a:ea typeface="微軟正黑體" panose="020B0604030504040204" pitchFamily="34" charset="-120"/>
                <a:cs typeface="+mj-cs"/>
                <a:sym typeface="Helvetica"/>
              </a:rPr>
              <a:t>         </a:t>
            </a:r>
            <a:r>
              <a:rPr lang="zh-TW" altLang="en-US" sz="1700" dirty="0">
                <a:latin typeface="微軟正黑體" panose="020B0604030504040204" pitchFamily="34" charset="-120"/>
                <a:ea typeface="微軟正黑體" panose="020B0604030504040204" pitchFamily="34" charset="-120"/>
                <a:cs typeface="+mj-cs"/>
                <a:sym typeface="Helvetica"/>
              </a:rPr>
              <a:t>戶</a:t>
            </a:r>
            <a:r>
              <a:rPr sz="1700" dirty="0" err="1">
                <a:latin typeface="微軟正黑體" panose="020B0604030504040204" pitchFamily="34" charset="-120"/>
                <a:ea typeface="微軟正黑體" panose="020B0604030504040204" pitchFamily="34" charset="-120"/>
                <a:cs typeface="+mj-cs"/>
                <a:sym typeface="Helvetica"/>
              </a:rPr>
              <a:t>外休閒</a:t>
            </a:r>
            <a:r>
              <a:rPr sz="1700" dirty="0">
                <a:latin typeface="微軟正黑體" panose="020B0604030504040204" pitchFamily="34" charset="-120"/>
                <a:ea typeface="微軟正黑體" panose="020B0604030504040204" pitchFamily="34" charset="-120"/>
                <a:cs typeface="+mj-cs"/>
                <a:sym typeface="Helvetica"/>
              </a:rPr>
              <a:t>                 </a:t>
            </a:r>
          </a:p>
        </p:txBody>
      </p:sp>
      <p:pic>
        <p:nvPicPr>
          <p:cNvPr id="46" name="Image" descr="Image">
            <a:extLst>
              <a:ext uri="{FF2B5EF4-FFF2-40B4-BE49-F238E27FC236}">
                <a16:creationId xmlns:a16="http://schemas.microsoft.com/office/drawing/2014/main" id="{58685019-7078-8211-AE58-3739F2665D08}"/>
              </a:ext>
            </a:extLst>
          </p:cNvPr>
          <p:cNvPicPr>
            <a:picLocks noChangeAspect="1"/>
          </p:cNvPicPr>
          <p:nvPr/>
        </p:nvPicPr>
        <p:blipFill>
          <a:blip r:embed="rId4"/>
          <a:stretch>
            <a:fillRect/>
          </a:stretch>
        </p:blipFill>
        <p:spPr>
          <a:xfrm>
            <a:off x="1357679" y="3279907"/>
            <a:ext cx="775518" cy="405239"/>
          </a:xfrm>
          <a:prstGeom prst="rect">
            <a:avLst/>
          </a:prstGeom>
          <a:ln w="12700">
            <a:miter lim="400000"/>
          </a:ln>
        </p:spPr>
      </p:pic>
      <p:pic>
        <p:nvPicPr>
          <p:cNvPr id="47" name="Image" descr="Image">
            <a:extLst>
              <a:ext uri="{FF2B5EF4-FFF2-40B4-BE49-F238E27FC236}">
                <a16:creationId xmlns:a16="http://schemas.microsoft.com/office/drawing/2014/main" id="{7C48A0E3-B41D-3796-1007-D097B84E3684}"/>
              </a:ext>
            </a:extLst>
          </p:cNvPr>
          <p:cNvPicPr>
            <a:picLocks noChangeAspect="1"/>
          </p:cNvPicPr>
          <p:nvPr/>
        </p:nvPicPr>
        <p:blipFill>
          <a:blip r:embed="rId5"/>
          <a:stretch>
            <a:fillRect/>
          </a:stretch>
        </p:blipFill>
        <p:spPr>
          <a:xfrm>
            <a:off x="1350509" y="4083853"/>
            <a:ext cx="789858" cy="533767"/>
          </a:xfrm>
          <a:prstGeom prst="rect">
            <a:avLst/>
          </a:prstGeom>
          <a:ln w="12700">
            <a:miter lim="400000"/>
          </a:ln>
        </p:spPr>
      </p:pic>
      <p:pic>
        <p:nvPicPr>
          <p:cNvPr id="48" name="Image" descr="Image">
            <a:extLst>
              <a:ext uri="{FF2B5EF4-FFF2-40B4-BE49-F238E27FC236}">
                <a16:creationId xmlns:a16="http://schemas.microsoft.com/office/drawing/2014/main" id="{6C49E30F-C1F2-44D4-5DB0-39B710CF337C}"/>
              </a:ext>
            </a:extLst>
          </p:cNvPr>
          <p:cNvPicPr>
            <a:picLocks noChangeAspect="1"/>
          </p:cNvPicPr>
          <p:nvPr/>
        </p:nvPicPr>
        <p:blipFill>
          <a:blip r:embed="rId6"/>
          <a:stretch>
            <a:fillRect/>
          </a:stretch>
        </p:blipFill>
        <p:spPr>
          <a:xfrm>
            <a:off x="1350508" y="2446380"/>
            <a:ext cx="789860" cy="434820"/>
          </a:xfrm>
          <a:prstGeom prst="rect">
            <a:avLst/>
          </a:prstGeom>
          <a:ln w="12700">
            <a:miter lim="400000"/>
          </a:ln>
        </p:spPr>
      </p:pic>
      <p:pic>
        <p:nvPicPr>
          <p:cNvPr id="49" name="Image" descr="Image">
            <a:extLst>
              <a:ext uri="{FF2B5EF4-FFF2-40B4-BE49-F238E27FC236}">
                <a16:creationId xmlns:a16="http://schemas.microsoft.com/office/drawing/2014/main" id="{298BA337-8F0A-E103-34CC-1BCAA07FD93C}"/>
              </a:ext>
            </a:extLst>
          </p:cNvPr>
          <p:cNvPicPr>
            <a:picLocks noChangeAspect="1"/>
          </p:cNvPicPr>
          <p:nvPr/>
        </p:nvPicPr>
        <p:blipFill>
          <a:blip r:embed="rId7"/>
          <a:stretch>
            <a:fillRect/>
          </a:stretch>
        </p:blipFill>
        <p:spPr>
          <a:xfrm>
            <a:off x="1327812" y="1631246"/>
            <a:ext cx="835252" cy="416427"/>
          </a:xfrm>
          <a:prstGeom prst="rect">
            <a:avLst/>
          </a:prstGeom>
          <a:ln w="12700">
            <a:miter lim="400000"/>
          </a:ln>
        </p:spPr>
      </p:pic>
      <p:pic>
        <p:nvPicPr>
          <p:cNvPr id="50" name="Image" descr="Image">
            <a:extLst>
              <a:ext uri="{FF2B5EF4-FFF2-40B4-BE49-F238E27FC236}">
                <a16:creationId xmlns:a16="http://schemas.microsoft.com/office/drawing/2014/main" id="{4E59465E-F234-F7E3-D898-23253E394A4B}"/>
              </a:ext>
            </a:extLst>
          </p:cNvPr>
          <p:cNvPicPr>
            <a:picLocks noChangeAspect="1"/>
          </p:cNvPicPr>
          <p:nvPr/>
        </p:nvPicPr>
        <p:blipFill>
          <a:blip r:embed="rId8"/>
          <a:stretch>
            <a:fillRect/>
          </a:stretch>
        </p:blipFill>
        <p:spPr>
          <a:xfrm>
            <a:off x="3325347" y="1553770"/>
            <a:ext cx="557748" cy="571378"/>
          </a:xfrm>
          <a:prstGeom prst="rect">
            <a:avLst/>
          </a:prstGeom>
          <a:ln w="12700">
            <a:miter lim="400000"/>
          </a:ln>
        </p:spPr>
      </p:pic>
      <p:pic>
        <p:nvPicPr>
          <p:cNvPr id="52" name="Image" descr="Image">
            <a:extLst>
              <a:ext uri="{FF2B5EF4-FFF2-40B4-BE49-F238E27FC236}">
                <a16:creationId xmlns:a16="http://schemas.microsoft.com/office/drawing/2014/main" id="{84175D4A-2946-A9BB-F798-BE7EC9D278B1}"/>
              </a:ext>
            </a:extLst>
          </p:cNvPr>
          <p:cNvPicPr>
            <a:picLocks noChangeAspect="1"/>
          </p:cNvPicPr>
          <p:nvPr/>
        </p:nvPicPr>
        <p:blipFill>
          <a:blip r:embed="rId9"/>
          <a:stretch>
            <a:fillRect/>
          </a:stretch>
        </p:blipFill>
        <p:spPr>
          <a:xfrm>
            <a:off x="3267004" y="3288105"/>
            <a:ext cx="674435" cy="409877"/>
          </a:xfrm>
          <a:prstGeom prst="rect">
            <a:avLst/>
          </a:prstGeom>
          <a:ln w="12700">
            <a:miter lim="400000"/>
          </a:ln>
        </p:spPr>
      </p:pic>
      <p:pic>
        <p:nvPicPr>
          <p:cNvPr id="54" name="Image" descr="Image">
            <a:extLst>
              <a:ext uri="{FF2B5EF4-FFF2-40B4-BE49-F238E27FC236}">
                <a16:creationId xmlns:a16="http://schemas.microsoft.com/office/drawing/2014/main" id="{011C1407-6347-692C-E995-749BDFFD6366}"/>
              </a:ext>
            </a:extLst>
          </p:cNvPr>
          <p:cNvPicPr>
            <a:picLocks noChangeAspect="1"/>
          </p:cNvPicPr>
          <p:nvPr/>
        </p:nvPicPr>
        <p:blipFill>
          <a:blip r:embed="rId10"/>
          <a:stretch>
            <a:fillRect/>
          </a:stretch>
        </p:blipFill>
        <p:spPr>
          <a:xfrm>
            <a:off x="5097847" y="1686521"/>
            <a:ext cx="862823" cy="204975"/>
          </a:xfrm>
          <a:prstGeom prst="rect">
            <a:avLst/>
          </a:prstGeom>
          <a:ln w="12700">
            <a:miter lim="400000"/>
          </a:ln>
        </p:spPr>
      </p:pic>
      <p:pic>
        <p:nvPicPr>
          <p:cNvPr id="55" name="Image" descr="Image">
            <a:extLst>
              <a:ext uri="{FF2B5EF4-FFF2-40B4-BE49-F238E27FC236}">
                <a16:creationId xmlns:a16="http://schemas.microsoft.com/office/drawing/2014/main" id="{7B443DD2-378E-CAF4-7FFA-B5A5240E2E07}"/>
              </a:ext>
            </a:extLst>
          </p:cNvPr>
          <p:cNvPicPr>
            <a:picLocks noChangeAspect="1"/>
          </p:cNvPicPr>
          <p:nvPr/>
        </p:nvPicPr>
        <p:blipFill>
          <a:blip r:embed="rId11"/>
          <a:stretch>
            <a:fillRect/>
          </a:stretch>
        </p:blipFill>
        <p:spPr>
          <a:xfrm>
            <a:off x="5097847" y="2227243"/>
            <a:ext cx="862823" cy="190452"/>
          </a:xfrm>
          <a:prstGeom prst="rect">
            <a:avLst/>
          </a:prstGeom>
          <a:ln w="12700">
            <a:miter lim="400000"/>
          </a:ln>
        </p:spPr>
      </p:pic>
      <p:pic>
        <p:nvPicPr>
          <p:cNvPr id="56" name="Image" descr="Image">
            <a:extLst>
              <a:ext uri="{FF2B5EF4-FFF2-40B4-BE49-F238E27FC236}">
                <a16:creationId xmlns:a16="http://schemas.microsoft.com/office/drawing/2014/main" id="{5004FB8F-0DD9-2F9B-ED01-5F2DEC1F5AEB}"/>
              </a:ext>
            </a:extLst>
          </p:cNvPr>
          <p:cNvPicPr>
            <a:picLocks noChangeAspect="1"/>
          </p:cNvPicPr>
          <p:nvPr/>
        </p:nvPicPr>
        <p:blipFill>
          <a:blip r:embed="rId12"/>
          <a:stretch>
            <a:fillRect/>
          </a:stretch>
        </p:blipFill>
        <p:spPr>
          <a:xfrm>
            <a:off x="5112228" y="2870360"/>
            <a:ext cx="834061" cy="287480"/>
          </a:xfrm>
          <a:prstGeom prst="rect">
            <a:avLst/>
          </a:prstGeom>
          <a:ln w="12700">
            <a:miter lim="400000"/>
          </a:ln>
        </p:spPr>
      </p:pic>
      <p:pic>
        <p:nvPicPr>
          <p:cNvPr id="57" name="Image" descr="Image">
            <a:extLst>
              <a:ext uri="{FF2B5EF4-FFF2-40B4-BE49-F238E27FC236}">
                <a16:creationId xmlns:a16="http://schemas.microsoft.com/office/drawing/2014/main" id="{D71F586C-FA49-92B6-5797-5DE5A76F4B48}"/>
              </a:ext>
            </a:extLst>
          </p:cNvPr>
          <p:cNvPicPr>
            <a:picLocks noChangeAspect="1"/>
          </p:cNvPicPr>
          <p:nvPr/>
        </p:nvPicPr>
        <p:blipFill>
          <a:blip r:embed="rId13"/>
          <a:stretch>
            <a:fillRect/>
          </a:stretch>
        </p:blipFill>
        <p:spPr>
          <a:xfrm>
            <a:off x="5080089" y="3671691"/>
            <a:ext cx="898339" cy="213482"/>
          </a:xfrm>
          <a:prstGeom prst="rect">
            <a:avLst/>
          </a:prstGeom>
          <a:ln w="12700">
            <a:miter lim="400000"/>
          </a:ln>
        </p:spPr>
      </p:pic>
      <p:pic>
        <p:nvPicPr>
          <p:cNvPr id="58" name="Image" descr="Image">
            <a:extLst>
              <a:ext uri="{FF2B5EF4-FFF2-40B4-BE49-F238E27FC236}">
                <a16:creationId xmlns:a16="http://schemas.microsoft.com/office/drawing/2014/main" id="{759195C1-E4EA-66EC-B698-AC1A912C5F65}"/>
              </a:ext>
            </a:extLst>
          </p:cNvPr>
          <p:cNvPicPr>
            <a:picLocks noChangeAspect="1"/>
          </p:cNvPicPr>
          <p:nvPr/>
        </p:nvPicPr>
        <p:blipFill>
          <a:blip r:embed="rId14"/>
          <a:stretch>
            <a:fillRect/>
          </a:stretch>
        </p:blipFill>
        <p:spPr>
          <a:xfrm>
            <a:off x="5053733" y="4305864"/>
            <a:ext cx="951050" cy="338562"/>
          </a:xfrm>
          <a:prstGeom prst="rect">
            <a:avLst/>
          </a:prstGeom>
          <a:ln w="12700">
            <a:miter lim="400000"/>
          </a:ln>
        </p:spPr>
      </p:pic>
      <p:pic>
        <p:nvPicPr>
          <p:cNvPr id="59" name="Image" descr="Image">
            <a:extLst>
              <a:ext uri="{FF2B5EF4-FFF2-40B4-BE49-F238E27FC236}">
                <a16:creationId xmlns:a16="http://schemas.microsoft.com/office/drawing/2014/main" id="{4CF280C2-1C6F-5321-FFAC-E9FB5E7FE461}"/>
              </a:ext>
            </a:extLst>
          </p:cNvPr>
          <p:cNvPicPr>
            <a:picLocks noChangeAspect="1"/>
          </p:cNvPicPr>
          <p:nvPr/>
        </p:nvPicPr>
        <p:blipFill>
          <a:blip r:embed="rId15"/>
          <a:stretch>
            <a:fillRect/>
          </a:stretch>
        </p:blipFill>
        <p:spPr>
          <a:xfrm>
            <a:off x="7009462" y="1662469"/>
            <a:ext cx="862823" cy="157216"/>
          </a:xfrm>
          <a:prstGeom prst="rect">
            <a:avLst/>
          </a:prstGeom>
          <a:ln w="12700">
            <a:miter lim="400000"/>
          </a:ln>
        </p:spPr>
      </p:pic>
      <p:pic>
        <p:nvPicPr>
          <p:cNvPr id="60" name="Image" descr="Image">
            <a:extLst>
              <a:ext uri="{FF2B5EF4-FFF2-40B4-BE49-F238E27FC236}">
                <a16:creationId xmlns:a16="http://schemas.microsoft.com/office/drawing/2014/main" id="{2B7493D8-3B58-8D20-30E6-4965222F26A6}"/>
              </a:ext>
            </a:extLst>
          </p:cNvPr>
          <p:cNvPicPr>
            <a:picLocks noChangeAspect="1"/>
          </p:cNvPicPr>
          <p:nvPr/>
        </p:nvPicPr>
        <p:blipFill>
          <a:blip r:embed="rId16"/>
          <a:stretch>
            <a:fillRect/>
          </a:stretch>
        </p:blipFill>
        <p:spPr>
          <a:xfrm>
            <a:off x="7136358" y="2814318"/>
            <a:ext cx="609030" cy="409877"/>
          </a:xfrm>
          <a:prstGeom prst="rect">
            <a:avLst/>
          </a:prstGeom>
          <a:ln w="12700">
            <a:miter lim="400000"/>
          </a:ln>
        </p:spPr>
      </p:pic>
      <p:pic>
        <p:nvPicPr>
          <p:cNvPr id="61" name="Image" descr="Image">
            <a:extLst>
              <a:ext uri="{FF2B5EF4-FFF2-40B4-BE49-F238E27FC236}">
                <a16:creationId xmlns:a16="http://schemas.microsoft.com/office/drawing/2014/main" id="{27793154-035D-205B-1CE6-28EE7BA91284}"/>
              </a:ext>
            </a:extLst>
          </p:cNvPr>
          <p:cNvPicPr>
            <a:picLocks noChangeAspect="1"/>
          </p:cNvPicPr>
          <p:nvPr/>
        </p:nvPicPr>
        <p:blipFill>
          <a:blip r:embed="rId17"/>
          <a:stretch>
            <a:fillRect/>
          </a:stretch>
        </p:blipFill>
        <p:spPr>
          <a:xfrm>
            <a:off x="7065570" y="2144437"/>
            <a:ext cx="750607" cy="345129"/>
          </a:xfrm>
          <a:prstGeom prst="rect">
            <a:avLst/>
          </a:prstGeom>
          <a:ln w="12700">
            <a:miter lim="400000"/>
          </a:ln>
        </p:spPr>
      </p:pic>
      <p:pic>
        <p:nvPicPr>
          <p:cNvPr id="62" name="Image" descr="Image">
            <a:extLst>
              <a:ext uri="{FF2B5EF4-FFF2-40B4-BE49-F238E27FC236}">
                <a16:creationId xmlns:a16="http://schemas.microsoft.com/office/drawing/2014/main" id="{98D175AB-3693-7EA1-028F-1024F8E0468D}"/>
              </a:ext>
            </a:extLst>
          </p:cNvPr>
          <p:cNvPicPr>
            <a:picLocks noChangeAspect="1"/>
          </p:cNvPicPr>
          <p:nvPr/>
        </p:nvPicPr>
        <p:blipFill>
          <a:blip r:embed="rId18"/>
          <a:stretch>
            <a:fillRect/>
          </a:stretch>
        </p:blipFill>
        <p:spPr>
          <a:xfrm>
            <a:off x="7009462" y="4332671"/>
            <a:ext cx="862823" cy="284949"/>
          </a:xfrm>
          <a:prstGeom prst="rect">
            <a:avLst/>
          </a:prstGeom>
          <a:ln w="12700">
            <a:miter lim="400000"/>
          </a:ln>
        </p:spPr>
      </p:pic>
      <p:pic>
        <p:nvPicPr>
          <p:cNvPr id="3" name="圖片 2" descr="一張含有 字型, 圖形, 印刷術, 文字 的圖片&#10;&#10;自動產生的描述">
            <a:extLst>
              <a:ext uri="{FF2B5EF4-FFF2-40B4-BE49-F238E27FC236}">
                <a16:creationId xmlns:a16="http://schemas.microsoft.com/office/drawing/2014/main" id="{E221C3EE-6ECC-85F8-4D95-71B97433CA3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880766" y="3665755"/>
            <a:ext cx="1122344" cy="219418"/>
          </a:xfrm>
          <a:prstGeom prst="rect">
            <a:avLst/>
          </a:prstGeom>
        </p:spPr>
      </p:pic>
      <p:pic>
        <p:nvPicPr>
          <p:cNvPr id="4" name="圖片 3" descr="一張含有 字型, 螢幕擷取畫面, 圖形, 平面設計 的圖片&#10;&#10;AI 產生的內容可能不正確。">
            <a:extLst>
              <a:ext uri="{FF2B5EF4-FFF2-40B4-BE49-F238E27FC236}">
                <a16:creationId xmlns:a16="http://schemas.microsoft.com/office/drawing/2014/main" id="{F72A8A66-D254-1686-7F73-0BF44F060B1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16961" y="4415440"/>
            <a:ext cx="1367080" cy="228986"/>
          </a:xfrm>
          <a:prstGeom prst="rect">
            <a:avLst/>
          </a:prstGeom>
        </p:spPr>
      </p:pic>
    </p:spTree>
    <p:extLst>
      <p:ext uri="{BB962C8B-B14F-4D97-AF65-F5344CB8AC3E}">
        <p14:creationId xmlns:p14="http://schemas.microsoft.com/office/powerpoint/2010/main" val="338979826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9" name="標題 1"/>
          <p:cNvSpPr txBox="1">
            <a:spLocks noGrp="1"/>
          </p:cNvSpPr>
          <p:nvPr>
            <p:ph type="title"/>
          </p:nvPr>
        </p:nvSpPr>
        <p:spPr>
          <a:prstGeom prst="rect">
            <a:avLst/>
          </a:prstGeom>
        </p:spPr>
        <p:txBody>
          <a:bodyPr/>
          <a:lstStyle>
            <a:lvl1pPr>
              <a:defRPr sz="2800" b="1"/>
            </a:lvl1pPr>
          </a:lstStyle>
          <a:p>
            <a:r>
              <a:rPr lang="zh-TW" altLang="en-US" dirty="0"/>
              <a:t>業務</a:t>
            </a:r>
            <a:r>
              <a:rPr dirty="0" err="1"/>
              <a:t>部海外會展行銷</a:t>
            </a:r>
            <a:endParaRPr dirty="0"/>
          </a:p>
        </p:txBody>
      </p:sp>
      <p:pic>
        <p:nvPicPr>
          <p:cNvPr id="3" name="圖片 2">
            <a:extLst>
              <a:ext uri="{FF2B5EF4-FFF2-40B4-BE49-F238E27FC236}">
                <a16:creationId xmlns:a16="http://schemas.microsoft.com/office/drawing/2014/main" id="{03C63BA4-E232-2D9C-36EC-9E8D33EAB041}"/>
              </a:ext>
            </a:extLst>
          </p:cNvPr>
          <p:cNvPicPr>
            <a:picLocks noChangeAspect="1"/>
          </p:cNvPicPr>
          <p:nvPr/>
        </p:nvPicPr>
        <p:blipFill>
          <a:blip r:embed="rId3"/>
          <a:stretch>
            <a:fillRect/>
          </a:stretch>
        </p:blipFill>
        <p:spPr>
          <a:xfrm>
            <a:off x="3907278" y="3010483"/>
            <a:ext cx="1572087" cy="1965108"/>
          </a:xfrm>
          <a:prstGeom prst="rect">
            <a:avLst/>
          </a:prstGeom>
        </p:spPr>
      </p:pic>
      <p:pic>
        <p:nvPicPr>
          <p:cNvPr id="9" name="圖片 8" descr="一張含有 天花板, 室內, 傢俱, 文字 的圖片&#10;&#10;AI 產生的內容可能不正確。">
            <a:extLst>
              <a:ext uri="{FF2B5EF4-FFF2-40B4-BE49-F238E27FC236}">
                <a16:creationId xmlns:a16="http://schemas.microsoft.com/office/drawing/2014/main" id="{BEC9B5D5-FC4B-6DAB-8ECE-78C59E7809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9720" y="724321"/>
            <a:ext cx="1658109" cy="2210313"/>
          </a:xfrm>
          <a:prstGeom prst="rect">
            <a:avLst/>
          </a:prstGeom>
        </p:spPr>
      </p:pic>
      <p:pic>
        <p:nvPicPr>
          <p:cNvPr id="11" name="圖片 10" descr="一張含有 服裝, 足部穿著, 室內, 場景 的圖片&#10;&#10;AI 產生的內容可能不正確。">
            <a:extLst>
              <a:ext uri="{FF2B5EF4-FFF2-40B4-BE49-F238E27FC236}">
                <a16:creationId xmlns:a16="http://schemas.microsoft.com/office/drawing/2014/main" id="{1D8E4D20-C08C-FE46-2E17-E58B87123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9720" y="3010483"/>
            <a:ext cx="2646474" cy="1985303"/>
          </a:xfrm>
          <a:prstGeom prst="rect">
            <a:avLst/>
          </a:prstGeom>
        </p:spPr>
      </p:pic>
      <p:pic>
        <p:nvPicPr>
          <p:cNvPr id="14" name="圖片 13" descr="一張含有 服裝, 足部穿著, 男人, 人員 的圖片&#10;&#10;AI 產生的內容可能不正確。">
            <a:extLst>
              <a:ext uri="{FF2B5EF4-FFF2-40B4-BE49-F238E27FC236}">
                <a16:creationId xmlns:a16="http://schemas.microsoft.com/office/drawing/2014/main" id="{D054AA1A-8611-AA15-5781-5C4901B7D0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99322" y="2996417"/>
            <a:ext cx="2653778" cy="1990782"/>
          </a:xfrm>
          <a:prstGeom prst="rect">
            <a:avLst/>
          </a:prstGeom>
        </p:spPr>
      </p:pic>
      <p:pic>
        <p:nvPicPr>
          <p:cNvPr id="16" name="圖片 15" descr="一張含有 天花板, 文字, 傢俱, 資料表 的圖片&#10;&#10;AI 產生的內容可能不正確。">
            <a:extLst>
              <a:ext uri="{FF2B5EF4-FFF2-40B4-BE49-F238E27FC236}">
                <a16:creationId xmlns:a16="http://schemas.microsoft.com/office/drawing/2014/main" id="{19367BA2-6F54-8154-8F9B-1C8D1E8D98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24552" y="704163"/>
            <a:ext cx="1673229" cy="2230467"/>
          </a:xfrm>
          <a:prstGeom prst="rect">
            <a:avLst/>
          </a:prstGeom>
        </p:spPr>
      </p:pic>
      <p:pic>
        <p:nvPicPr>
          <p:cNvPr id="22" name="圖片 21" descr="一張含有 服裝, 男人, 室內, 人員 的圖片&#10;&#10;AI 產生的內容可能不正確。">
            <a:extLst>
              <a:ext uri="{FF2B5EF4-FFF2-40B4-BE49-F238E27FC236}">
                <a16:creationId xmlns:a16="http://schemas.microsoft.com/office/drawing/2014/main" id="{8A43AFC1-06C3-C896-C07F-2EB43F8D01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2707" y="704162"/>
            <a:ext cx="1673229" cy="2230467"/>
          </a:xfrm>
          <a:prstGeom prst="rect">
            <a:avLst/>
          </a:prstGeom>
        </p:spPr>
      </p:pic>
      <p:pic>
        <p:nvPicPr>
          <p:cNvPr id="24" name="圖片 23" descr="一張含有 天花板, 資料表, 傢俱, 室內 的圖片&#10;&#10;AI 產生的內容可能不正確。">
            <a:extLst>
              <a:ext uri="{FF2B5EF4-FFF2-40B4-BE49-F238E27FC236}">
                <a16:creationId xmlns:a16="http://schemas.microsoft.com/office/drawing/2014/main" id="{8EF2553E-E425-C431-D3B5-90CEBE5A44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79871" y="704164"/>
            <a:ext cx="1673229" cy="2230468"/>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9" name="標題 1"/>
          <p:cNvSpPr txBox="1">
            <a:spLocks noGrp="1"/>
          </p:cNvSpPr>
          <p:nvPr>
            <p:ph type="title"/>
          </p:nvPr>
        </p:nvSpPr>
        <p:spPr>
          <a:prstGeom prst="rect">
            <a:avLst/>
          </a:prstGeom>
        </p:spPr>
        <p:txBody>
          <a:bodyPr/>
          <a:lstStyle>
            <a:lvl1pPr>
              <a:defRPr sz="2800" b="1"/>
            </a:lvl1pPr>
          </a:lstStyle>
          <a:p>
            <a:r>
              <a:rPr lang="zh-TW" altLang="en-US" dirty="0"/>
              <a:t>業務</a:t>
            </a:r>
            <a:r>
              <a:rPr dirty="0" err="1"/>
              <a:t>部海外會展行銷</a:t>
            </a:r>
            <a:endParaRPr dirty="0"/>
          </a:p>
        </p:txBody>
      </p:sp>
      <p:pic>
        <p:nvPicPr>
          <p:cNvPr id="1026" name="Picture 2" descr="Functional Fabric Fair USA - OCT 22-23, 2019 -  OREGON CONVENTION CENTER | PORTLAND OR, USA">
            <a:extLst>
              <a:ext uri="{FF2B5EF4-FFF2-40B4-BE49-F238E27FC236}">
                <a16:creationId xmlns:a16="http://schemas.microsoft.com/office/drawing/2014/main" id="{7413DA73-6C88-AC22-6936-CA893890A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7976" y="3040784"/>
            <a:ext cx="2625488" cy="1050195"/>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7" descr="一張含有 場景, 傢俱, 室內, 資料表 的圖片&#10;&#10;AI 產生的內容可能不正確。">
            <a:extLst>
              <a:ext uri="{FF2B5EF4-FFF2-40B4-BE49-F238E27FC236}">
                <a16:creationId xmlns:a16="http://schemas.microsoft.com/office/drawing/2014/main" id="{833B460B-E9D7-6D28-BE6A-07824057D7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5201" y="938473"/>
            <a:ext cx="2456544" cy="1842823"/>
          </a:xfrm>
          <a:prstGeom prst="rect">
            <a:avLst/>
          </a:prstGeom>
        </p:spPr>
      </p:pic>
      <p:pic>
        <p:nvPicPr>
          <p:cNvPr id="11" name="圖片 10" descr="一張含有 服裝, 人員, 資料表, 室內 的圖片&#10;&#10;AI 產生的內容可能不正確。">
            <a:extLst>
              <a:ext uri="{FF2B5EF4-FFF2-40B4-BE49-F238E27FC236}">
                <a16:creationId xmlns:a16="http://schemas.microsoft.com/office/drawing/2014/main" id="{A0FF55D3-45FD-4E66-08DD-2E594DB08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482" y="2862520"/>
            <a:ext cx="2456543" cy="1842823"/>
          </a:xfrm>
          <a:prstGeom prst="rect">
            <a:avLst/>
          </a:prstGeom>
        </p:spPr>
      </p:pic>
      <p:pic>
        <p:nvPicPr>
          <p:cNvPr id="13" name="圖片 12" descr="一張含有 傢俱, 服裝, 室內, 資料表 的圖片&#10;&#10;AI 產生的內容可能不正確。">
            <a:extLst>
              <a:ext uri="{FF2B5EF4-FFF2-40B4-BE49-F238E27FC236}">
                <a16:creationId xmlns:a16="http://schemas.microsoft.com/office/drawing/2014/main" id="{65550EA6-15B4-6BC5-ADC8-8CD725C97F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3728" y="2862519"/>
            <a:ext cx="2456543" cy="1842823"/>
          </a:xfrm>
          <a:prstGeom prst="rect">
            <a:avLst/>
          </a:prstGeom>
        </p:spPr>
      </p:pic>
      <p:pic>
        <p:nvPicPr>
          <p:cNvPr id="17" name="圖片 16" descr="一張含有 服裝, 室內, 場景, 傢俱 的圖片&#10;&#10;AI 產生的內容可能不正確。">
            <a:extLst>
              <a:ext uri="{FF2B5EF4-FFF2-40B4-BE49-F238E27FC236}">
                <a16:creationId xmlns:a16="http://schemas.microsoft.com/office/drawing/2014/main" id="{692C811D-C4FA-7FCA-5FDA-F55BD3317C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1289" y="938472"/>
            <a:ext cx="2456543" cy="1842823"/>
          </a:xfrm>
          <a:prstGeom prst="rect">
            <a:avLst/>
          </a:prstGeom>
        </p:spPr>
      </p:pic>
    </p:spTree>
    <p:extLst>
      <p:ext uri="{BB962C8B-B14F-4D97-AF65-F5344CB8AC3E}">
        <p14:creationId xmlns:p14="http://schemas.microsoft.com/office/powerpoint/2010/main" val="946772077"/>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9014</TotalTime>
  <Words>1685</Words>
  <Application>Microsoft Office PowerPoint</Application>
  <PresentationFormat>如螢幕大小 (16:9)</PresentationFormat>
  <Paragraphs>377</Paragraphs>
  <Slides>42</Slides>
  <Notes>29</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42</vt:i4>
      </vt:variant>
    </vt:vector>
  </HeadingPairs>
  <TitlesOfParts>
    <vt:vector size="52" baseType="lpstr">
      <vt:lpstr>맑은 고딕</vt:lpstr>
      <vt:lpstr>細明體</vt:lpstr>
      <vt:lpstr>Microsoft JhengHei</vt:lpstr>
      <vt:lpstr>Microsoft JhengHei</vt:lpstr>
      <vt:lpstr>新細明體</vt:lpstr>
      <vt:lpstr>新細明體 (標題)</vt:lpstr>
      <vt:lpstr>Arial</vt:lpstr>
      <vt:lpstr>Calibri</vt:lpstr>
      <vt:lpstr>Wingdings</vt:lpstr>
      <vt:lpstr>Office Theme</vt:lpstr>
      <vt:lpstr>PowerPoint 簡報</vt:lpstr>
      <vt:lpstr>會議議程</vt:lpstr>
      <vt:lpstr>免責聲明</vt:lpstr>
      <vt:lpstr>公司簡介</vt:lpstr>
      <vt:lpstr>公司沿革</vt:lpstr>
      <vt:lpstr>業務部部門簡介 </vt:lpstr>
      <vt:lpstr>業務部主要客戶</vt:lpstr>
      <vt:lpstr>業務部海外會展行銷</vt:lpstr>
      <vt:lpstr>業務部海外會展行銷</vt:lpstr>
      <vt:lpstr>業務部海外會展行銷</vt:lpstr>
      <vt:lpstr>業務部線上數位行銷</vt:lpstr>
      <vt:lpstr>業務部線上數位行銷</vt:lpstr>
      <vt:lpstr>零售部  各品牌簡介</vt:lpstr>
      <vt:lpstr>PowerPoint 簡報</vt:lpstr>
      <vt:lpstr>品牌簡介</vt:lpstr>
      <vt:lpstr>門市照片</vt:lpstr>
      <vt:lpstr>門市資訊</vt:lpstr>
      <vt:lpstr>PowerPoint 簡報</vt:lpstr>
      <vt:lpstr>品牌簡介</vt:lpstr>
      <vt:lpstr>門市照片</vt:lpstr>
      <vt:lpstr>門市資訊</vt:lpstr>
      <vt:lpstr>PowerPoint 簡報</vt:lpstr>
      <vt:lpstr>品牌簡介</vt:lpstr>
      <vt:lpstr>門市照片</vt:lpstr>
      <vt:lpstr>門市資訊</vt:lpstr>
      <vt:lpstr>PowerPoint 簡報</vt:lpstr>
      <vt:lpstr>品牌簡介</vt:lpstr>
      <vt:lpstr>PowerPoint 簡報</vt:lpstr>
      <vt:lpstr>門市照片</vt:lpstr>
      <vt:lpstr>PowerPoint 簡報</vt:lpstr>
      <vt:lpstr>PowerPoint 簡報</vt:lpstr>
      <vt:lpstr>部門簡介</vt:lpstr>
      <vt:lpstr>業務項目</vt:lpstr>
      <vt:lpstr>近期團服個案</vt:lpstr>
      <vt:lpstr>營建部</vt:lpstr>
      <vt:lpstr>部門簡介</vt:lpstr>
      <vt:lpstr>營運概況</vt:lpstr>
      <vt:lpstr>近年合併營收概況</vt:lpstr>
      <vt:lpstr>近年合併毛利概況</vt:lpstr>
      <vt:lpstr>近年合併本期淨利概況</vt:lpstr>
      <vt:lpstr>Q&amp;A </vt:lpstr>
      <vt:lpstr>謝謝蒞臨指教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skt234 王韻嵐</dc:creator>
  <cp:lastModifiedBy>官盈君</cp:lastModifiedBy>
  <cp:revision>22</cp:revision>
  <cp:lastPrinted>2024-09-11T07:19:54Z</cp:lastPrinted>
  <dcterms:modified xsi:type="dcterms:W3CDTF">2025-09-03T03:33:01Z</dcterms:modified>
</cp:coreProperties>
</file>