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256" r:id="rId2"/>
    <p:sldId id="257" r:id="rId3"/>
    <p:sldId id="258" r:id="rId4"/>
    <p:sldId id="259" r:id="rId5"/>
    <p:sldId id="260" r:id="rId6"/>
    <p:sldId id="261" r:id="rId7"/>
    <p:sldId id="262" r:id="rId8"/>
    <p:sldId id="263" r:id="rId9"/>
    <p:sldId id="453" r:id="rId10"/>
    <p:sldId id="264" r:id="rId11"/>
    <p:sldId id="449" r:id="rId12"/>
    <p:sldId id="277" r:id="rId13"/>
    <p:sldId id="278" r:id="rId14"/>
    <p:sldId id="279" r:id="rId15"/>
    <p:sldId id="281" r:id="rId16"/>
    <p:sldId id="280" r:id="rId17"/>
    <p:sldId id="282" r:id="rId18"/>
    <p:sldId id="283" r:id="rId19"/>
    <p:sldId id="285" r:id="rId20"/>
    <p:sldId id="284" r:id="rId21"/>
    <p:sldId id="286" r:id="rId22"/>
    <p:sldId id="287" r:id="rId23"/>
    <p:sldId id="289" r:id="rId24"/>
    <p:sldId id="288" r:id="rId25"/>
    <p:sldId id="290" r:id="rId26"/>
    <p:sldId id="291" r:id="rId27"/>
    <p:sldId id="450" r:id="rId28"/>
    <p:sldId id="293" r:id="rId29"/>
    <p:sldId id="451" r:id="rId30"/>
    <p:sldId id="294" r:id="rId31"/>
    <p:sldId id="295" r:id="rId32"/>
    <p:sldId id="296" r:id="rId33"/>
    <p:sldId id="452" r:id="rId34"/>
    <p:sldId id="298" r:id="rId35"/>
    <p:sldId id="299" r:id="rId36"/>
    <p:sldId id="300" r:id="rId37"/>
    <p:sldId id="301" r:id="rId38"/>
    <p:sldId id="302" r:id="rId39"/>
    <p:sldId id="303" r:id="rId40"/>
    <p:sldId id="304" r:id="rId41"/>
    <p:sldId id="448" r:id="rId42"/>
  </p:sldIdLst>
  <p:sldSz cx="9144000" cy="5143500" type="screen16x9"/>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EF08B-A56A-4DA7-AF82-A34EF183BE79}" v="2" dt="2023-08-30T02:59:58.06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맑은 고딕"/>
          <a:ea typeface="맑은 고딕"/>
          <a:cs typeface="맑은 고딕"/>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맑은 고딕"/>
          <a:ea typeface="맑은 고딕"/>
          <a:cs typeface="맑은 고딕"/>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맑은 고딕"/>
          <a:ea typeface="맑은 고딕"/>
          <a:cs typeface="맑은 고딕"/>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맑은 고딕"/>
          <a:ea typeface="맑은 고딕"/>
          <a:cs typeface="맑은 고딕"/>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맑은 고딕"/>
          <a:ea typeface="맑은 고딕"/>
          <a:cs typeface="맑은 고딕"/>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맑은 고딕"/>
          <a:ea typeface="맑은 고딕"/>
          <a:cs typeface="맑은 고딕"/>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545" autoAdjust="0"/>
  </p:normalViewPr>
  <p:slideViewPr>
    <p:cSldViewPr snapToGrid="0">
      <p:cViewPr varScale="1">
        <p:scale>
          <a:sx n="104" d="100"/>
          <a:sy n="104" d="100"/>
        </p:scale>
        <p:origin x="1017" y="85"/>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1.6945700000000001E-2"/>
          <c:y val="0.32714500000000002"/>
          <c:w val="0.97805399999999998"/>
          <c:h val="0.55591800000000002"/>
        </c:manualLayout>
      </c:layout>
      <c:barChart>
        <c:barDir val="col"/>
        <c:grouping val="clustered"/>
        <c:varyColors val="0"/>
        <c:ser>
          <c:idx val="0"/>
          <c:order val="0"/>
          <c:tx>
            <c:strRef>
              <c:f>Sheet1!$A$2</c:f>
              <c:strCache>
                <c:ptCount val="1"/>
                <c:pt idx="0">
                  <c:v>行銷部</c:v>
                </c:pt>
              </c:strCache>
            </c:strRef>
          </c:tx>
          <c:spPr>
            <a:solidFill>
              <a:srgbClr val="953735"/>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2020</c:v>
                </c:pt>
                <c:pt idx="1">
                  <c:v>2021</c:v>
                </c:pt>
                <c:pt idx="2">
                  <c:v>2022</c:v>
                </c:pt>
                <c:pt idx="3">
                  <c:v>2022H1*</c:v>
                </c:pt>
                <c:pt idx="4">
                  <c:v>2023H1**</c:v>
                </c:pt>
              </c:strCache>
            </c:strRef>
          </c:cat>
          <c:val>
            <c:numRef>
              <c:f>Sheet1!$B$2:$F$2</c:f>
              <c:numCache>
                <c:formatCode>General</c:formatCode>
                <c:ptCount val="5"/>
                <c:pt idx="0">
                  <c:v>1159</c:v>
                </c:pt>
                <c:pt idx="1">
                  <c:v>1756</c:v>
                </c:pt>
                <c:pt idx="2">
                  <c:v>2220</c:v>
                </c:pt>
                <c:pt idx="3">
                  <c:v>950</c:v>
                </c:pt>
                <c:pt idx="4">
                  <c:v>942</c:v>
                </c:pt>
              </c:numCache>
            </c:numRef>
          </c:val>
          <c:extLst>
            <c:ext xmlns:c16="http://schemas.microsoft.com/office/drawing/2014/chart" uri="{C3380CC4-5D6E-409C-BE32-E72D297353CC}">
              <c16:uniqueId val="{00000000-147B-4EA5-896D-C7ABE478D815}"/>
            </c:ext>
          </c:extLst>
        </c:ser>
        <c:ser>
          <c:idx val="1"/>
          <c:order val="1"/>
          <c:tx>
            <c:strRef>
              <c:f>Sheet1!$A$3</c:f>
              <c:strCache>
                <c:ptCount val="1"/>
                <c:pt idx="0">
                  <c:v>零售部</c:v>
                </c:pt>
              </c:strCache>
            </c:strRef>
          </c:tx>
          <c:spPr>
            <a:solidFill>
              <a:srgbClr val="D99694"/>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2020</c:v>
                </c:pt>
                <c:pt idx="1">
                  <c:v>2021</c:v>
                </c:pt>
                <c:pt idx="2">
                  <c:v>2022</c:v>
                </c:pt>
                <c:pt idx="3">
                  <c:v>2022H1*</c:v>
                </c:pt>
                <c:pt idx="4">
                  <c:v>2023H1**</c:v>
                </c:pt>
              </c:strCache>
            </c:strRef>
          </c:cat>
          <c:val>
            <c:numRef>
              <c:f>Sheet1!$B$3:$F$3</c:f>
              <c:numCache>
                <c:formatCode>General</c:formatCode>
                <c:ptCount val="5"/>
                <c:pt idx="0">
                  <c:v>635</c:v>
                </c:pt>
                <c:pt idx="1">
                  <c:v>643</c:v>
                </c:pt>
                <c:pt idx="2">
                  <c:v>762</c:v>
                </c:pt>
                <c:pt idx="3">
                  <c:v>331</c:v>
                </c:pt>
                <c:pt idx="4">
                  <c:v>385</c:v>
                </c:pt>
              </c:numCache>
            </c:numRef>
          </c:val>
          <c:extLst>
            <c:ext xmlns:c16="http://schemas.microsoft.com/office/drawing/2014/chart" uri="{C3380CC4-5D6E-409C-BE32-E72D297353CC}">
              <c16:uniqueId val="{00000001-147B-4EA5-896D-C7ABE478D815}"/>
            </c:ext>
          </c:extLst>
        </c:ser>
        <c:ser>
          <c:idx val="2"/>
          <c:order val="2"/>
          <c:tx>
            <c:strRef>
              <c:f>Sheet1!$A$4</c:f>
              <c:strCache>
                <c:ptCount val="1"/>
                <c:pt idx="0">
                  <c:v>營建部</c:v>
                </c:pt>
              </c:strCache>
            </c:strRef>
          </c:tx>
          <c:spPr>
            <a:solidFill>
              <a:srgbClr val="E6B9B8"/>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2020</c:v>
                </c:pt>
                <c:pt idx="1">
                  <c:v>2021</c:v>
                </c:pt>
                <c:pt idx="2">
                  <c:v>2022</c:v>
                </c:pt>
                <c:pt idx="3">
                  <c:v>2022H1*</c:v>
                </c:pt>
                <c:pt idx="4">
                  <c:v>2023H1**</c:v>
                </c:pt>
              </c:strCache>
            </c:strRef>
          </c:cat>
          <c:val>
            <c:numRef>
              <c:f>Sheet1!$B$4:$F$4</c:f>
              <c:numCache>
                <c:formatCode>General</c:formatCode>
                <c:ptCount val="5"/>
                <c:pt idx="0">
                  <c:v>345</c:v>
                </c:pt>
                <c:pt idx="1">
                  <c:v>350</c:v>
                </c:pt>
                <c:pt idx="2">
                  <c:v>367</c:v>
                </c:pt>
                <c:pt idx="3">
                  <c:v>182</c:v>
                </c:pt>
                <c:pt idx="4">
                  <c:v>185</c:v>
                </c:pt>
              </c:numCache>
            </c:numRef>
          </c:val>
          <c:extLst>
            <c:ext xmlns:c16="http://schemas.microsoft.com/office/drawing/2014/chart" uri="{C3380CC4-5D6E-409C-BE32-E72D297353CC}">
              <c16:uniqueId val="{00000002-147B-4EA5-896D-C7ABE478D815}"/>
            </c:ext>
          </c:extLst>
        </c:ser>
        <c:ser>
          <c:idx val="3"/>
          <c:order val="3"/>
          <c:tx>
            <c:strRef>
              <c:f>Sheet1!$A$5</c:f>
              <c:strCache>
                <c:ptCount val="1"/>
                <c:pt idx="0">
                  <c:v>合併營收</c:v>
                </c:pt>
              </c:strCache>
            </c:strRef>
          </c:tx>
          <c:spPr>
            <a:solidFill>
              <a:srgbClr val="632523"/>
            </a:solidFill>
            <a:ln w="12700" cap="flat">
              <a:noFill/>
              <a:miter lim="400000"/>
            </a:ln>
            <a:effectLst/>
          </c:spPr>
          <c:invertIfNegative val="0"/>
          <c:dLbls>
            <c:numFmt formatCode="#,##0&quot; &quot;" sourceLinked="0"/>
            <c:spPr>
              <a:noFill/>
              <a:ln>
                <a:noFill/>
              </a:ln>
              <a:effectLst/>
            </c:spPr>
            <c:txPr>
              <a:bodyPr/>
              <a:lstStyle/>
              <a:p>
                <a:pPr>
                  <a:defRPr sz="800" b="0" i="0" u="none" strike="noStrike">
                    <a:solidFill>
                      <a:srgbClr val="000000"/>
                    </a:solidFill>
                    <a:latin typeface="Arial"/>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2020</c:v>
                </c:pt>
                <c:pt idx="1">
                  <c:v>2021</c:v>
                </c:pt>
                <c:pt idx="2">
                  <c:v>2022</c:v>
                </c:pt>
                <c:pt idx="3">
                  <c:v>2022H1*</c:v>
                </c:pt>
                <c:pt idx="4">
                  <c:v>2023H1**</c:v>
                </c:pt>
              </c:strCache>
            </c:strRef>
          </c:cat>
          <c:val>
            <c:numRef>
              <c:f>Sheet1!$B$5:$F$5</c:f>
              <c:numCache>
                <c:formatCode>General</c:formatCode>
                <c:ptCount val="5"/>
                <c:pt idx="0">
                  <c:v>2149</c:v>
                </c:pt>
                <c:pt idx="1">
                  <c:v>2749</c:v>
                </c:pt>
                <c:pt idx="2">
                  <c:v>3349</c:v>
                </c:pt>
                <c:pt idx="3">
                  <c:v>1463</c:v>
                </c:pt>
                <c:pt idx="4">
                  <c:v>1512</c:v>
                </c:pt>
              </c:numCache>
            </c:numRef>
          </c:val>
          <c:extLst>
            <c:ext xmlns:c16="http://schemas.microsoft.com/office/drawing/2014/chart" uri="{C3380CC4-5D6E-409C-BE32-E72D297353CC}">
              <c16:uniqueId val="{00000003-147B-4EA5-896D-C7ABE478D815}"/>
            </c:ext>
          </c:extLst>
        </c:ser>
        <c:dLbls>
          <c:showLegendKey val="0"/>
          <c:showVal val="0"/>
          <c:showCatName val="0"/>
          <c:showSerName val="0"/>
          <c:showPercent val="0"/>
          <c:showBubbleSize val="0"/>
        </c:dLbls>
        <c:gapWidth val="150"/>
        <c:overlap val="-25"/>
        <c:axId val="279707632"/>
        <c:axId val="366911104"/>
      </c:barChart>
      <c:catAx>
        <c:axId val="279707632"/>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366911104"/>
        <c:crosses val="autoZero"/>
        <c:auto val="1"/>
        <c:lblAlgn val="ctr"/>
        <c:lblOffset val="100"/>
        <c:noMultiLvlLbl val="1"/>
      </c:catAx>
      <c:valAx>
        <c:axId val="366911104"/>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800" b="0" i="0" u="none" strike="noStrike">
                <a:solidFill>
                  <a:srgbClr val="000000"/>
                </a:solidFill>
                <a:latin typeface="Arial"/>
              </a:defRPr>
            </a:pPr>
            <a:endParaRPr lang="zh-TW"/>
          </a:p>
        </c:txPr>
        <c:crossAx val="279707632"/>
        <c:crosses val="autoZero"/>
        <c:crossBetween val="between"/>
        <c:majorUnit val="550"/>
        <c:minorUnit val="275"/>
      </c:valAx>
      <c:spPr>
        <a:noFill/>
        <a:ln w="12700" cap="flat">
          <a:noFill/>
          <a:miter lim="400000"/>
        </a:ln>
        <a:effectLst/>
      </c:spPr>
    </c:plotArea>
    <c:legend>
      <c:legendPos val="t"/>
      <c:layout>
        <c:manualLayout>
          <c:xMode val="edge"/>
          <c:yMode val="edge"/>
          <c:x val="0.18580199999999999"/>
          <c:y val="0"/>
          <c:w val="0.55195099999999997"/>
          <c:h val="0.14529600000000001"/>
        </c:manualLayout>
      </c:layout>
      <c:overlay val="1"/>
      <c:spPr>
        <a:noFill/>
        <a:ln w="12700" cap="flat">
          <a:noFill/>
          <a:miter lim="400000"/>
        </a:ln>
        <a:effectLst/>
      </c:spPr>
      <c:txPr>
        <a:bodyPr rot="0"/>
        <a:lstStyle/>
        <a:p>
          <a:pPr>
            <a:defRPr sz="1200" b="0" i="0" u="none" strike="noStrike">
              <a:solidFill>
                <a:srgbClr val="000000"/>
              </a:solidFill>
              <a:latin typeface="Arial"/>
            </a:defRPr>
          </a:pPr>
          <a:endParaRPr lang="zh-TW"/>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7283600000000002E-2"/>
          <c:y val="0.1623"/>
          <c:w val="0.96771600000000002"/>
          <c:h val="0.69522499999999998"/>
        </c:manualLayout>
      </c:layout>
      <c:barChart>
        <c:barDir val="col"/>
        <c:grouping val="clustered"/>
        <c:varyColors val="0"/>
        <c:dLbls>
          <c:showLegendKey val="0"/>
          <c:showVal val="0"/>
          <c:showCatName val="0"/>
          <c:showSerName val="0"/>
          <c:showPercent val="0"/>
          <c:showBubbleSize val="0"/>
        </c:dLbls>
        <c:gapWidth val="100"/>
        <c:overlap val="-25"/>
        <c:axId val="527330560"/>
        <c:axId val="527331120"/>
      </c:barChart>
      <c:catAx>
        <c:axId val="52733056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527331120"/>
        <c:crosses val="autoZero"/>
        <c:auto val="1"/>
        <c:lblAlgn val="ctr"/>
        <c:lblOffset val="100"/>
        <c:noMultiLvlLbl val="1"/>
      </c:catAx>
      <c:valAx>
        <c:axId val="527331120"/>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Times New Roman"/>
              </a:defRPr>
            </a:pPr>
            <a:endParaRPr lang="zh-TW"/>
          </a:p>
        </c:txPr>
        <c:crossAx val="527330560"/>
        <c:crosses val="autoZero"/>
        <c:crossBetween val="between"/>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2091039962"/>
          <c:y val="0.36531185153387902"/>
          <c:w val="0.61330802379267779"/>
          <c:h val="0.52322367909641043"/>
        </c:manualLayout>
      </c:layout>
      <c:barChart>
        <c:barDir val="col"/>
        <c:grouping val="clustered"/>
        <c:varyColors val="0"/>
        <c:ser>
          <c:idx val="0"/>
          <c:order val="0"/>
          <c:tx>
            <c:strRef>
              <c:f>工作表1!$A$2</c:f>
              <c:strCache>
                <c:ptCount val="1"/>
                <c:pt idx="0">
                  <c:v>合併毛利</c:v>
                </c:pt>
              </c:strCache>
            </c:strRef>
          </c:tx>
          <c:spPr>
            <a:solidFill>
              <a:schemeClr val="accent2">
                <a:lumMod val="75000"/>
              </a:schemeClr>
            </a:solidFill>
          </c:spPr>
          <c:invertIfNegative val="0"/>
          <c:dLbls>
            <c:dLbl>
              <c:idx val="0"/>
              <c:layout>
                <c:manualLayout>
                  <c:x val="1.637353737253459E-3"/>
                  <c:y val="-4.86319674387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AD4-4A32-ACB8-61AEAEDA15B3}"/>
                </c:ext>
              </c:extLst>
            </c:dLbl>
            <c:dLbl>
              <c:idx val="1"/>
              <c:layout>
                <c:manualLayout>
                  <c:x val="1.5690232269586297E-4"/>
                  <c:y val="-3.829288775153795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D4-4A32-ACB8-61AEAEDA15B3}"/>
                </c:ext>
              </c:extLst>
            </c:dLbl>
            <c:dLbl>
              <c:idx val="2"/>
              <c:layout>
                <c:manualLayout>
                  <c:x val="-1.9515451591185519E-3"/>
                  <c:y val="-3.829288774262219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D4-4A32-ACB8-61AEAEDA15B3}"/>
                </c:ext>
              </c:extLst>
            </c:dLbl>
            <c:dLbl>
              <c:idx val="3"/>
              <c:layout>
                <c:manualLayout>
                  <c:x val="-1.5703124818698528E-4"/>
                  <c:y val="-7.6585775494160143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D4-4A32-ACB8-61AEAEDA15B3}"/>
                </c:ext>
              </c:extLst>
            </c:dLbl>
            <c:dLbl>
              <c:idx val="4"/>
              <c:layout>
                <c:manualLayout>
                  <c:x val="1.637353737253459E-3"/>
                  <c:y val="-9.72715934551328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D4-4A32-ACB8-61AEAEDA15B3}"/>
                </c:ext>
              </c:extLst>
            </c:dLbl>
            <c:spPr>
              <a:noFill/>
              <a:ln>
                <a:noFill/>
              </a:ln>
              <a:effectLst/>
            </c:spPr>
            <c:txPr>
              <a:bodyPr/>
              <a:lstStyle/>
              <a:p>
                <a:pPr>
                  <a:defRPr sz="800">
                    <a:solidFill>
                      <a:schemeClr val="tx1"/>
                    </a:solidFill>
                    <a:latin typeface="Arial" pitchFamily="34" charset="0"/>
                    <a:cs typeface="Arial"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工作表1!$B$1:$F$1</c:f>
              <c:strCache>
                <c:ptCount val="5"/>
                <c:pt idx="0">
                  <c:v>2020</c:v>
                </c:pt>
                <c:pt idx="1">
                  <c:v>2021</c:v>
                </c:pt>
                <c:pt idx="2">
                  <c:v>2022</c:v>
                </c:pt>
                <c:pt idx="3">
                  <c:v>2022H1*</c:v>
                </c:pt>
                <c:pt idx="4">
                  <c:v>2023H1**</c:v>
                </c:pt>
              </c:strCache>
            </c:strRef>
          </c:cat>
          <c:val>
            <c:numRef>
              <c:f>工作表1!$B$2:$F$2</c:f>
              <c:numCache>
                <c:formatCode>#,##0_ </c:formatCode>
                <c:ptCount val="5"/>
                <c:pt idx="0">
                  <c:v>623</c:v>
                </c:pt>
                <c:pt idx="1">
                  <c:v>729</c:v>
                </c:pt>
                <c:pt idx="2">
                  <c:v>918</c:v>
                </c:pt>
                <c:pt idx="3">
                  <c:v>395</c:v>
                </c:pt>
                <c:pt idx="4">
                  <c:v>442</c:v>
                </c:pt>
              </c:numCache>
            </c:numRef>
          </c:val>
          <c:extLst>
            <c:ext xmlns:c16="http://schemas.microsoft.com/office/drawing/2014/chart" uri="{C3380CC4-5D6E-409C-BE32-E72D297353CC}">
              <c16:uniqueId val="{00000005-4AD4-4A32-ACB8-61AEAEDA15B3}"/>
            </c:ext>
          </c:extLst>
        </c:ser>
        <c:dLbls>
          <c:showLegendKey val="0"/>
          <c:showVal val="1"/>
          <c:showCatName val="0"/>
          <c:showSerName val="0"/>
          <c:showPercent val="0"/>
          <c:showBubbleSize val="0"/>
        </c:dLbls>
        <c:gapWidth val="150"/>
        <c:overlap val="-25"/>
        <c:axId val="598610416"/>
        <c:axId val="597888320"/>
      </c:barChart>
      <c:catAx>
        <c:axId val="598610416"/>
        <c:scaling>
          <c:orientation val="minMax"/>
        </c:scaling>
        <c:delete val="0"/>
        <c:axPos val="b"/>
        <c:numFmt formatCode="General" sourceLinked="1"/>
        <c:majorTickMark val="none"/>
        <c:minorTickMark val="none"/>
        <c:tickLblPos val="nextTo"/>
        <c:txPr>
          <a:bodyPr/>
          <a:lstStyle/>
          <a:p>
            <a:pPr>
              <a:defRPr sz="1000">
                <a:latin typeface="Arial" pitchFamily="34" charset="0"/>
                <a:cs typeface="Arial" pitchFamily="34" charset="0"/>
              </a:defRPr>
            </a:pPr>
            <a:endParaRPr lang="zh-TW"/>
          </a:p>
        </c:txPr>
        <c:crossAx val="597888320"/>
        <c:crosses val="autoZero"/>
        <c:auto val="1"/>
        <c:lblAlgn val="ctr"/>
        <c:lblOffset val="100"/>
        <c:noMultiLvlLbl val="0"/>
      </c:catAx>
      <c:valAx>
        <c:axId val="597888320"/>
        <c:scaling>
          <c:orientation val="minMax"/>
        </c:scaling>
        <c:delete val="1"/>
        <c:axPos val="l"/>
        <c:numFmt formatCode="#,##0_ " sourceLinked="1"/>
        <c:majorTickMark val="none"/>
        <c:minorTickMark val="none"/>
        <c:tickLblPos val="nextTo"/>
        <c:crossAx val="598610416"/>
        <c:crosses val="autoZero"/>
        <c:crossBetween val="between"/>
      </c:valAx>
    </c:plotArea>
    <c:legend>
      <c:legendPos val="t"/>
      <c:layout>
        <c:manualLayout>
          <c:xMode val="edge"/>
          <c:yMode val="edge"/>
          <c:x val="0.45331595073911696"/>
          <c:y val="0.11130019288127559"/>
          <c:w val="0.13744823963845168"/>
          <c:h val="0.10382886755294279"/>
        </c:manualLayout>
      </c:layout>
      <c:overlay val="0"/>
      <c:txPr>
        <a:bodyPr/>
        <a:lstStyle/>
        <a:p>
          <a:pPr>
            <a:defRPr sz="1200"/>
          </a:pPr>
          <a:endParaRPr lang="zh-TW"/>
        </a:p>
      </c:txPr>
    </c:legend>
    <c:plotVisOnly val="1"/>
    <c:dispBlanksAs val="gap"/>
    <c:showDLblsOverMax val="0"/>
  </c:chart>
  <c:txPr>
    <a:bodyPr/>
    <a:lstStyle/>
    <a:p>
      <a:pPr>
        <a:defRPr sz="1000">
          <a:latin typeface="Times New Roman" panose="02020603050405020304" pitchFamily="18" charset="0"/>
          <a:cs typeface="Times New Roman" panose="02020603050405020304" pitchFamily="18" charset="0"/>
        </a:defRPr>
      </a:pPr>
      <a:endParaRPr lang="zh-TW"/>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zh-TW"/>
  <c:roundedCorners val="0"/>
  <c:style val="2"/>
  <c:chart>
    <c:autoTitleDeleted val="1"/>
    <c:plotArea>
      <c:layout>
        <c:manualLayout>
          <c:layoutTarget val="inner"/>
          <c:xMode val="edge"/>
          <c:yMode val="edge"/>
          <c:x val="2.7829400000000001E-2"/>
          <c:y val="0.15554699999999999"/>
          <c:w val="0.967171"/>
          <c:h val="0.70738599999999996"/>
        </c:manualLayout>
      </c:layout>
      <c:barChart>
        <c:barDir val="col"/>
        <c:grouping val="clustered"/>
        <c:varyColors val="0"/>
        <c:dLbls>
          <c:showLegendKey val="0"/>
          <c:showVal val="0"/>
          <c:showCatName val="0"/>
          <c:showSerName val="0"/>
          <c:showPercent val="0"/>
          <c:showBubbleSize val="0"/>
        </c:dLbls>
        <c:gapWidth val="100"/>
        <c:overlap val="-25"/>
        <c:axId val="597890000"/>
        <c:axId val="597890560"/>
      </c:barChart>
      <c:catAx>
        <c:axId val="597890000"/>
        <c:scaling>
          <c:orientation val="minMax"/>
        </c:scaling>
        <c:delete val="0"/>
        <c:axPos val="b"/>
        <c:numFmt formatCode="General" sourceLinked="0"/>
        <c:majorTickMark val="none"/>
        <c:minorTickMark val="none"/>
        <c:tickLblPos val="low"/>
        <c:spPr>
          <a:ln w="12700" cap="flat">
            <a:solidFill>
              <a:srgbClr val="888888"/>
            </a:solidFill>
            <a:prstDash val="solid"/>
            <a:round/>
          </a:ln>
        </c:spPr>
        <c:txPr>
          <a:bodyPr rot="0"/>
          <a:lstStyle/>
          <a:p>
            <a:pPr>
              <a:defRPr sz="1000" b="0" i="0" u="none" strike="noStrike">
                <a:solidFill>
                  <a:srgbClr val="000000"/>
                </a:solidFill>
                <a:latin typeface="Arial"/>
              </a:defRPr>
            </a:pPr>
            <a:endParaRPr lang="zh-TW"/>
          </a:p>
        </c:txPr>
        <c:crossAx val="597890560"/>
        <c:crosses val="autoZero"/>
        <c:auto val="1"/>
        <c:lblAlgn val="ctr"/>
        <c:lblOffset val="100"/>
        <c:noMultiLvlLbl val="1"/>
      </c:catAx>
      <c:valAx>
        <c:axId val="597890560"/>
        <c:scaling>
          <c:orientation val="minMax"/>
        </c:scaling>
        <c:delete val="0"/>
        <c:axPos val="l"/>
        <c:numFmt formatCode="#,##0&quot; &quot;"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Arial"/>
              </a:defRPr>
            </a:pPr>
            <a:endParaRPr lang="zh-TW"/>
          </a:p>
        </c:txPr>
        <c:crossAx val="597890000"/>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0892594942683043"/>
          <c:y val="0.31490869521451292"/>
          <c:w val="0.61330802379267779"/>
          <c:h val="0.52322367909641043"/>
        </c:manualLayout>
      </c:layout>
      <c:barChart>
        <c:barDir val="col"/>
        <c:grouping val="clustered"/>
        <c:varyColors val="0"/>
        <c:ser>
          <c:idx val="0"/>
          <c:order val="0"/>
          <c:tx>
            <c:strRef>
              <c:f>工作表1!$A$2</c:f>
              <c:strCache>
                <c:ptCount val="1"/>
                <c:pt idx="0">
                  <c:v>合併本期淨利</c:v>
                </c:pt>
              </c:strCache>
            </c:strRef>
          </c:tx>
          <c:spPr>
            <a:solidFill>
              <a:schemeClr val="accent2">
                <a:lumMod val="75000"/>
              </a:schemeClr>
            </a:solidFill>
          </c:spPr>
          <c:invertIfNegative val="0"/>
          <c:dLbls>
            <c:dLbl>
              <c:idx val="0"/>
              <c:layout>
                <c:manualLayout>
                  <c:x val="0"/>
                  <c:y val="-1.400031966506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79-4BE2-883A-DC785712E1E4}"/>
                </c:ext>
              </c:extLst>
            </c:dLbl>
            <c:dLbl>
              <c:idx val="1"/>
              <c:layout>
                <c:manualLayout>
                  <c:x val="-3.1453532885145838E-3"/>
                  <c:y val="-8.161200670647206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F79-4BE2-883A-DC785712E1E4}"/>
                </c:ext>
              </c:extLst>
            </c:dLbl>
            <c:dLbl>
              <c:idx val="2"/>
              <c:layout>
                <c:manualLayout>
                  <c:x val="-2.0344111508490042E-3"/>
                  <c:y val="-1.0627600661122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79-4BE2-883A-DC785712E1E4}"/>
                </c:ext>
              </c:extLst>
            </c:dLbl>
            <c:dLbl>
              <c:idx val="3"/>
              <c:layout>
                <c:manualLayout>
                  <c:x val="1.4803821829737695E-3"/>
                  <c:y val="3.48636967641299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F79-4BE2-883A-DC785712E1E4}"/>
                </c:ext>
              </c:extLst>
            </c:dLbl>
            <c:dLbl>
              <c:idx val="4"/>
              <c:layout>
                <c:manualLayout>
                  <c:x val="-3.3299422110816281E-3"/>
                  <c:y val="-2.2908367611939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F79-4BE2-883A-DC785712E1E4}"/>
                </c:ext>
              </c:extLst>
            </c:dLbl>
            <c:spPr>
              <a:noFill/>
              <a:ln>
                <a:noFill/>
              </a:ln>
              <a:effectLst/>
            </c:spPr>
            <c:txPr>
              <a:bodyPr/>
              <a:lstStyle/>
              <a:p>
                <a:pPr>
                  <a:defRPr sz="800">
                    <a:solidFill>
                      <a:schemeClr val="tx1"/>
                    </a:solidFill>
                    <a:latin typeface="Arial" panose="020B0604020202020204" pitchFamily="34" charset="0"/>
                    <a:cs typeface="Arial" panose="020B0604020202020204" pitchFamily="34" charset="0"/>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工作表1!$B$1:$F$1</c:f>
              <c:strCache>
                <c:ptCount val="5"/>
                <c:pt idx="0">
                  <c:v>2020</c:v>
                </c:pt>
                <c:pt idx="1">
                  <c:v>2021</c:v>
                </c:pt>
                <c:pt idx="2">
                  <c:v>2022</c:v>
                </c:pt>
                <c:pt idx="3">
                  <c:v>2022H1*</c:v>
                </c:pt>
                <c:pt idx="4">
                  <c:v>2023H1**</c:v>
                </c:pt>
              </c:strCache>
            </c:strRef>
          </c:cat>
          <c:val>
            <c:numRef>
              <c:f>工作表1!$B$2:$F$2</c:f>
              <c:numCache>
                <c:formatCode>#,##0_ </c:formatCode>
                <c:ptCount val="5"/>
                <c:pt idx="0">
                  <c:v>365</c:v>
                </c:pt>
                <c:pt idx="1">
                  <c:v>451</c:v>
                </c:pt>
                <c:pt idx="2">
                  <c:v>2071</c:v>
                </c:pt>
                <c:pt idx="3">
                  <c:v>1708</c:v>
                </c:pt>
                <c:pt idx="4">
                  <c:v>258</c:v>
                </c:pt>
              </c:numCache>
            </c:numRef>
          </c:val>
          <c:extLst>
            <c:ext xmlns:c16="http://schemas.microsoft.com/office/drawing/2014/chart" uri="{C3380CC4-5D6E-409C-BE32-E72D297353CC}">
              <c16:uniqueId val="{00000005-BF79-4BE2-883A-DC785712E1E4}"/>
            </c:ext>
          </c:extLst>
        </c:ser>
        <c:dLbls>
          <c:showLegendKey val="0"/>
          <c:showVal val="1"/>
          <c:showCatName val="0"/>
          <c:showSerName val="0"/>
          <c:showPercent val="0"/>
          <c:showBubbleSize val="0"/>
        </c:dLbls>
        <c:gapWidth val="150"/>
        <c:overlap val="-25"/>
        <c:axId val="523656048"/>
        <c:axId val="523656608"/>
      </c:barChart>
      <c:catAx>
        <c:axId val="523656048"/>
        <c:scaling>
          <c:orientation val="minMax"/>
        </c:scaling>
        <c:delete val="0"/>
        <c:axPos val="b"/>
        <c:numFmt formatCode="General" sourceLinked="1"/>
        <c:majorTickMark val="none"/>
        <c:minorTickMark val="none"/>
        <c:tickLblPos val="nextTo"/>
        <c:txPr>
          <a:bodyPr/>
          <a:lstStyle/>
          <a:p>
            <a:pPr>
              <a:defRPr>
                <a:latin typeface="Arial" pitchFamily="34" charset="0"/>
                <a:cs typeface="Arial" pitchFamily="34" charset="0"/>
              </a:defRPr>
            </a:pPr>
            <a:endParaRPr lang="zh-TW"/>
          </a:p>
        </c:txPr>
        <c:crossAx val="523656608"/>
        <c:crosses val="autoZero"/>
        <c:auto val="1"/>
        <c:lblAlgn val="ctr"/>
        <c:lblOffset val="100"/>
        <c:noMultiLvlLbl val="0"/>
      </c:catAx>
      <c:valAx>
        <c:axId val="523656608"/>
        <c:scaling>
          <c:orientation val="minMax"/>
        </c:scaling>
        <c:delete val="1"/>
        <c:axPos val="l"/>
        <c:numFmt formatCode="#,##0_ " sourceLinked="1"/>
        <c:majorTickMark val="none"/>
        <c:minorTickMark val="none"/>
        <c:tickLblPos val="nextTo"/>
        <c:crossAx val="523656048"/>
        <c:crosses val="autoZero"/>
        <c:crossBetween val="between"/>
      </c:valAx>
    </c:plotArea>
    <c:legend>
      <c:legendPos val="t"/>
      <c:layout>
        <c:manualLayout>
          <c:xMode val="edge"/>
          <c:yMode val="edge"/>
          <c:x val="0.42903185207714978"/>
          <c:y val="0.1040188681764046"/>
          <c:w val="0.16796700473009113"/>
          <c:h val="8.8324251502083048E-2"/>
        </c:manualLayout>
      </c:layout>
      <c:overlay val="0"/>
      <c:txPr>
        <a:bodyPr/>
        <a:lstStyle/>
        <a:p>
          <a:pPr>
            <a:defRPr sz="1200"/>
          </a:pPr>
          <a:endParaRPr lang="zh-TW"/>
        </a:p>
      </c:txPr>
    </c:legend>
    <c:plotVisOnly val="1"/>
    <c:dispBlanksAs val="gap"/>
    <c:showDLblsOverMax val="0"/>
  </c:chart>
  <c:txPr>
    <a:bodyPr/>
    <a:lstStyle/>
    <a:p>
      <a:pPr>
        <a:defRPr sz="1000">
          <a:latin typeface="Arial" pitchFamily="34" charset="0"/>
          <a:cs typeface="Arial" pitchFamily="34" charset="0"/>
        </a:defRPr>
      </a:pPr>
      <a:endParaRPr lang="zh-TW"/>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50529" cy="499033"/>
          </a:xfrm>
          <a:prstGeom prst="rect">
            <a:avLst/>
          </a:prstGeom>
        </p:spPr>
        <p:txBody>
          <a:bodyPr vert="horz" lIns="91550" tIns="45775" rIns="91550" bIns="45775" rtlCol="0"/>
          <a:lstStyle>
            <a:lvl1pPr algn="l">
              <a:defRPr sz="1200"/>
            </a:lvl1pPr>
          </a:lstStyle>
          <a:p>
            <a:endParaRPr lang="zh-TW" altLang="en-US"/>
          </a:p>
        </p:txBody>
      </p:sp>
      <p:sp>
        <p:nvSpPr>
          <p:cNvPr id="3" name="日期版面配置區 2"/>
          <p:cNvSpPr>
            <a:spLocks noGrp="1"/>
          </p:cNvSpPr>
          <p:nvPr>
            <p:ph type="dt" sz="quarter" idx="1"/>
          </p:nvPr>
        </p:nvSpPr>
        <p:spPr>
          <a:xfrm>
            <a:off x="3855082" y="0"/>
            <a:ext cx="2950529" cy="499033"/>
          </a:xfrm>
          <a:prstGeom prst="rect">
            <a:avLst/>
          </a:prstGeom>
        </p:spPr>
        <p:txBody>
          <a:bodyPr vert="horz" lIns="91550" tIns="45775" rIns="91550" bIns="45775" rtlCol="0"/>
          <a:lstStyle>
            <a:lvl1pPr algn="r">
              <a:defRPr sz="1200"/>
            </a:lvl1pPr>
          </a:lstStyle>
          <a:p>
            <a:fld id="{A4B2A276-07AF-484C-A8BD-0E960372BCE9}" type="datetimeFigureOut">
              <a:rPr lang="zh-TW" altLang="en-US" smtClean="0"/>
              <a:t>2023/8/30</a:t>
            </a:fld>
            <a:endParaRPr lang="zh-TW" altLang="en-US"/>
          </a:p>
        </p:txBody>
      </p:sp>
      <p:sp>
        <p:nvSpPr>
          <p:cNvPr id="4" name="頁尾版面配置區 3"/>
          <p:cNvSpPr>
            <a:spLocks noGrp="1"/>
          </p:cNvSpPr>
          <p:nvPr>
            <p:ph type="ftr" sz="quarter" idx="2"/>
          </p:nvPr>
        </p:nvSpPr>
        <p:spPr>
          <a:xfrm>
            <a:off x="0" y="9440306"/>
            <a:ext cx="2950529" cy="499033"/>
          </a:xfrm>
          <a:prstGeom prst="rect">
            <a:avLst/>
          </a:prstGeom>
        </p:spPr>
        <p:txBody>
          <a:bodyPr vert="horz" lIns="91550" tIns="45775" rIns="91550" bIns="45775"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082" y="9440306"/>
            <a:ext cx="2950529" cy="499033"/>
          </a:xfrm>
          <a:prstGeom prst="rect">
            <a:avLst/>
          </a:prstGeom>
        </p:spPr>
        <p:txBody>
          <a:bodyPr vert="horz" lIns="91550" tIns="45775" rIns="91550" bIns="45775" rtlCol="0" anchor="b"/>
          <a:lstStyle>
            <a:lvl1pPr algn="r">
              <a:defRPr sz="1200"/>
            </a:lvl1pPr>
          </a:lstStyle>
          <a:p>
            <a:fld id="{A3FFBC87-2FD0-4D5D-AE6F-12FBE3E01D38}" type="slidenum">
              <a:rPr lang="zh-TW" altLang="en-US" smtClean="0"/>
              <a:t>‹#›</a:t>
            </a:fld>
            <a:endParaRPr lang="zh-TW" altLang="en-US"/>
          </a:p>
        </p:txBody>
      </p:sp>
    </p:spTree>
    <p:extLst>
      <p:ext uri="{BB962C8B-B14F-4D97-AF65-F5344CB8AC3E}">
        <p14:creationId xmlns:p14="http://schemas.microsoft.com/office/powerpoint/2010/main" val="1052984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92075" y="746125"/>
            <a:ext cx="6623050" cy="3725863"/>
          </a:xfrm>
          <a:prstGeom prst="rect">
            <a:avLst/>
          </a:prstGeom>
        </p:spPr>
        <p:txBody>
          <a:bodyPr lIns="91550" tIns="45775" rIns="91550" bIns="45775"/>
          <a:lstStyle/>
          <a:p>
            <a:endParaRPr/>
          </a:p>
        </p:txBody>
      </p:sp>
      <p:sp>
        <p:nvSpPr>
          <p:cNvPr id="442" name="Shape 442"/>
          <p:cNvSpPr>
            <a:spLocks noGrp="1"/>
          </p:cNvSpPr>
          <p:nvPr>
            <p:ph type="body" sz="quarter" idx="1"/>
          </p:nvPr>
        </p:nvSpPr>
        <p:spPr>
          <a:xfrm>
            <a:off x="907627" y="4721186"/>
            <a:ext cx="4991947" cy="4472702"/>
          </a:xfrm>
          <a:prstGeom prst="rect">
            <a:avLst/>
          </a:prstGeom>
        </p:spPr>
        <p:txBody>
          <a:bodyPr lIns="91550" tIns="45775" rIns="91550" bIns="45775"/>
          <a:lstStyle/>
          <a:p>
            <a:endParaRPr/>
          </a:p>
        </p:txBody>
      </p:sp>
    </p:spTree>
    <p:extLst>
      <p:ext uri="{BB962C8B-B14F-4D97-AF65-F5344CB8AC3E}">
        <p14:creationId xmlns:p14="http://schemas.microsoft.com/office/powerpoint/2010/main" val="148096702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400" b="1"/>
              <a:t>各位股東媒體記者大家午安</a:t>
            </a:r>
            <a:r>
              <a:rPr kumimoji="1" lang="en-US" altLang="zh-TW" sz="1400" b="1"/>
              <a:t>, </a:t>
            </a:r>
            <a:r>
              <a:rPr kumimoji="1" lang="zh-TW" altLang="en-US" sz="1400" b="1"/>
              <a:t>歡迎大家蒞臨新光紡織公司的法說會</a:t>
            </a:r>
            <a:r>
              <a:rPr kumimoji="1" lang="en-US" altLang="zh-TW" sz="1400" b="1"/>
              <a:t>.</a:t>
            </a:r>
          </a:p>
          <a:p>
            <a:endParaRPr kumimoji="1" lang="en-US" altLang="zh-TW" sz="1400" b="1"/>
          </a:p>
          <a:p>
            <a:r>
              <a:rPr kumimoji="1" lang="en-US" altLang="zh-TW" sz="1400" b="1"/>
              <a:t>2022</a:t>
            </a:r>
            <a:r>
              <a:rPr kumimoji="1" lang="zh-TW" altLang="en-US" sz="1400" b="1"/>
              <a:t>年法說會 開始</a:t>
            </a:r>
            <a:endParaRPr kumimoji="1" lang="en-US" altLang="zh-TW" sz="1400" b="1"/>
          </a:p>
          <a:p>
            <a:endParaRPr kumimoji="1" lang="zh-TW" altLang="en-US" sz="1400" b="1"/>
          </a:p>
        </p:txBody>
      </p:sp>
    </p:spTree>
    <p:extLst>
      <p:ext uri="{BB962C8B-B14F-4D97-AF65-F5344CB8AC3E}">
        <p14:creationId xmlns:p14="http://schemas.microsoft.com/office/powerpoint/2010/main" val="304254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ARTIFACTS </a:t>
            </a:r>
            <a:r>
              <a:rPr lang="zh-TW" altLang="en-US" b="1" dirty="0"/>
              <a:t>目前我們總共有個</a:t>
            </a:r>
            <a:r>
              <a:rPr lang="en-US" altLang="zh-TW" b="1" dirty="0"/>
              <a:t>5</a:t>
            </a:r>
            <a:r>
              <a:rPr lang="zh-TW" altLang="en-US" b="1" dirty="0"/>
              <a:t>門市 </a:t>
            </a:r>
            <a:r>
              <a:rPr lang="en-US" altLang="zh-TW" b="1" dirty="0"/>
              <a:t>, </a:t>
            </a:r>
          </a:p>
          <a:p>
            <a:r>
              <a:rPr lang="zh-TW" altLang="en-US" b="1" dirty="0"/>
              <a:t>每個門市都具有不同的特色，都非常非常的獨特。</a:t>
            </a:r>
          </a:p>
          <a:p>
            <a:endParaRPr lang="zh-TW" altLang="en-US" dirty="0"/>
          </a:p>
        </p:txBody>
      </p:sp>
    </p:spTree>
    <p:extLst>
      <p:ext uri="{BB962C8B-B14F-4D97-AF65-F5344CB8AC3E}">
        <p14:creationId xmlns:p14="http://schemas.microsoft.com/office/powerpoint/2010/main" val="215413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以「藝廊」為空間概念，店內陳設世界各國的精品，除品牌直營外還有時尚珠寶、國際知名設計師品牌等</a:t>
            </a:r>
            <a:r>
              <a:rPr lang="en-US" altLang="zh-TW" b="1"/>
              <a:t>.</a:t>
            </a:r>
            <a:r>
              <a:rPr lang="zh-TW" altLang="en-US" b="1"/>
              <a:t>也有許多藝術收藏珍品。</a:t>
            </a:r>
            <a:endParaRPr lang="en-US" altLang="zh-TW" b="1"/>
          </a:p>
          <a:p>
            <a:endParaRPr lang="en-US" altLang="zh-TW" b="1"/>
          </a:p>
          <a:p>
            <a:r>
              <a:rPr lang="zh-TW" altLang="en-US" b="1"/>
              <a:t>目前</a:t>
            </a:r>
            <a:r>
              <a:rPr lang="en-US" altLang="zh-TW" b="1"/>
              <a:t>Art </a:t>
            </a:r>
            <a:r>
              <a:rPr lang="en-US" altLang="zh-TW" b="1" err="1"/>
              <a:t>haus</a:t>
            </a:r>
            <a:r>
              <a:rPr lang="zh-TW" altLang="en-US" b="1"/>
              <a:t>有</a:t>
            </a:r>
            <a:r>
              <a:rPr lang="en-US" altLang="zh-TW" b="1"/>
              <a:t>4</a:t>
            </a:r>
            <a:r>
              <a:rPr lang="zh-TW" altLang="en-US" b="1"/>
              <a:t>個店</a:t>
            </a:r>
          </a:p>
          <a:p>
            <a:endParaRPr lang="zh-TW" altLang="en-US"/>
          </a:p>
        </p:txBody>
      </p:sp>
    </p:spTree>
    <p:extLst>
      <p:ext uri="{BB962C8B-B14F-4D97-AF65-F5344CB8AC3E}">
        <p14:creationId xmlns:p14="http://schemas.microsoft.com/office/powerpoint/2010/main" val="427756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第三個品牌是</a:t>
            </a:r>
            <a:r>
              <a:rPr lang="en-US" altLang="zh-TW" b="1" err="1"/>
              <a:t>Asport</a:t>
            </a:r>
            <a:r>
              <a:rPr lang="en-US" altLang="zh-TW" b="1"/>
              <a:t> </a:t>
            </a:r>
            <a:endParaRPr lang="zh-TW" altLang="en-US" b="1"/>
          </a:p>
        </p:txBody>
      </p:sp>
    </p:spTree>
    <p:extLst>
      <p:ext uri="{BB962C8B-B14F-4D97-AF65-F5344CB8AC3E}">
        <p14:creationId xmlns:p14="http://schemas.microsoft.com/office/powerpoint/2010/main" val="317159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因為疫情關係 很多人居家工作 對於舒適、輕鬆、自在、時尚運動精品的需求更大</a:t>
            </a:r>
            <a:r>
              <a:rPr lang="en-US" altLang="zh-TW" b="1" dirty="0"/>
              <a:t>.</a:t>
            </a:r>
          </a:p>
          <a:p>
            <a:endParaRPr lang="en-US" altLang="zh-TW" b="1" dirty="0"/>
          </a:p>
          <a:p>
            <a:r>
              <a:rPr lang="en-US" altLang="zh-TW" b="1" dirty="0" err="1"/>
              <a:t>Asport</a:t>
            </a:r>
            <a:r>
              <a:rPr lang="zh-TW" altLang="en-US" b="1" dirty="0"/>
              <a:t>創造運動精品的慢時尚。</a:t>
            </a:r>
          </a:p>
        </p:txBody>
      </p:sp>
    </p:spTree>
    <p:extLst>
      <p:ext uri="{BB962C8B-B14F-4D97-AF65-F5344CB8AC3E}">
        <p14:creationId xmlns:p14="http://schemas.microsoft.com/office/powerpoint/2010/main" val="4245758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這個品牌我們有七個店</a:t>
            </a:r>
            <a:r>
              <a:rPr lang="en-US" altLang="zh-TW" b="1" dirty="0"/>
              <a:t>, </a:t>
            </a:r>
            <a:r>
              <a:rPr lang="zh-TW" altLang="en-US" b="1" dirty="0"/>
              <a:t>這是</a:t>
            </a:r>
            <a:r>
              <a:rPr lang="en-US" altLang="zh-TW" b="1" dirty="0" err="1"/>
              <a:t>Asport</a:t>
            </a:r>
            <a:r>
              <a:rPr lang="zh-TW" altLang="en-US" b="1" dirty="0"/>
              <a:t>門市的照片</a:t>
            </a:r>
            <a:r>
              <a:rPr lang="en-US" altLang="zh-TW" b="1" dirty="0"/>
              <a:t>.</a:t>
            </a:r>
          </a:p>
        </p:txBody>
      </p:sp>
    </p:spTree>
    <p:extLst>
      <p:ext uri="{BB962C8B-B14F-4D97-AF65-F5344CB8AC3E}">
        <p14:creationId xmlns:p14="http://schemas.microsoft.com/office/powerpoint/2010/main" val="2955932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品牌與產品多樣化 對於喜歡高爾夫球專業服飾的顧客可以解決時間上的痛點</a:t>
            </a:r>
            <a:r>
              <a:rPr lang="en-US" altLang="zh-TW" b="1"/>
              <a:t>.</a:t>
            </a:r>
          </a:p>
          <a:p>
            <a:endParaRPr lang="en-US" altLang="zh-TW" b="1"/>
          </a:p>
          <a:p>
            <a:r>
              <a:rPr lang="zh-TW" altLang="en-US" b="1"/>
              <a:t>提供</a:t>
            </a:r>
            <a:r>
              <a:rPr lang="en-US" altLang="zh-TW" b="1"/>
              <a:t>one stop shop</a:t>
            </a:r>
            <a:r>
              <a:rPr lang="zh-TW" altLang="en-US" b="1"/>
              <a:t>服務 滿足顧客在同一個店內做複合式的穿搭和多品牌多款式的選擇。 </a:t>
            </a:r>
          </a:p>
        </p:txBody>
      </p:sp>
    </p:spTree>
    <p:extLst>
      <p:ext uri="{BB962C8B-B14F-4D97-AF65-F5344CB8AC3E}">
        <p14:creationId xmlns:p14="http://schemas.microsoft.com/office/powerpoint/2010/main" val="322240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dirty="0"/>
              <a:t>這個是門市的照片。</a:t>
            </a:r>
          </a:p>
        </p:txBody>
      </p:sp>
    </p:spTree>
    <p:extLst>
      <p:ext uri="{BB962C8B-B14F-4D97-AF65-F5344CB8AC3E}">
        <p14:creationId xmlns:p14="http://schemas.microsoft.com/office/powerpoint/2010/main" val="3941594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接下來最後一個品牌是團體制服</a:t>
            </a:r>
          </a:p>
        </p:txBody>
      </p:sp>
    </p:spTree>
    <p:extLst>
      <p:ext uri="{BB962C8B-B14F-4D97-AF65-F5344CB8AC3E}">
        <p14:creationId xmlns:p14="http://schemas.microsoft.com/office/powerpoint/2010/main" val="55219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有最專業的紡織技術從面料、衣服款式設計、生產製造 、一條龍的設備、客制化的服務</a:t>
            </a:r>
            <a:r>
              <a:rPr lang="en-US" altLang="zh-TW" b="1"/>
              <a:t>,</a:t>
            </a:r>
          </a:p>
          <a:p>
            <a:endParaRPr lang="en-US" altLang="zh-TW" b="1"/>
          </a:p>
          <a:p>
            <a:r>
              <a:rPr lang="zh-TW" altLang="en-US" b="1"/>
              <a:t>滿足客戶的需求永續經營的理念，創造出市場好口碑。</a:t>
            </a:r>
          </a:p>
          <a:p>
            <a:endParaRPr lang="zh-TW" altLang="en-US"/>
          </a:p>
        </p:txBody>
      </p:sp>
    </p:spTree>
    <p:extLst>
      <p:ext uri="{BB962C8B-B14F-4D97-AF65-F5344CB8AC3E}">
        <p14:creationId xmlns:p14="http://schemas.microsoft.com/office/powerpoint/2010/main" val="2676573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接下來做營運概況的介紹</a:t>
            </a:r>
            <a:r>
              <a:rPr lang="en-US" altLang="zh-TW" b="1"/>
              <a:t>:</a:t>
            </a:r>
          </a:p>
          <a:p>
            <a:endParaRPr lang="zh-TW" altLang="en-US"/>
          </a:p>
        </p:txBody>
      </p:sp>
    </p:spTree>
    <p:extLst>
      <p:ext uri="{BB962C8B-B14F-4D97-AF65-F5344CB8AC3E}">
        <p14:creationId xmlns:p14="http://schemas.microsoft.com/office/powerpoint/2010/main" val="126281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en-US" altLang="zh-TW"/>
          </a:p>
          <a:p>
            <a:endParaRPr kumimoji="1" lang="zh-TW" altLang="en-US"/>
          </a:p>
        </p:txBody>
      </p:sp>
    </p:spTree>
    <p:extLst>
      <p:ext uri="{BB962C8B-B14F-4D97-AF65-F5344CB8AC3E}">
        <p14:creationId xmlns:p14="http://schemas.microsoft.com/office/powerpoint/2010/main" val="288466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a:p>
        </p:txBody>
      </p:sp>
    </p:spTree>
    <p:extLst>
      <p:ext uri="{BB962C8B-B14F-4D97-AF65-F5344CB8AC3E}">
        <p14:creationId xmlns:p14="http://schemas.microsoft.com/office/powerpoint/2010/main" val="34519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b="1"/>
          </a:p>
        </p:txBody>
      </p:sp>
    </p:spTree>
    <p:extLst>
      <p:ext uri="{BB962C8B-B14F-4D97-AF65-F5344CB8AC3E}">
        <p14:creationId xmlns:p14="http://schemas.microsoft.com/office/powerpoint/2010/main" val="2005445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b="1" dirty="0"/>
          </a:p>
          <a:p>
            <a:r>
              <a:rPr lang="zh-TW" altLang="en-US" b="1" dirty="0"/>
              <a:t>以上報告完畢謝謝大家。   接下來我們進行</a:t>
            </a:r>
            <a:r>
              <a:rPr lang="en-US" altLang="zh-TW" b="1" dirty="0"/>
              <a:t>Q&amp;A</a:t>
            </a:r>
          </a:p>
          <a:p>
            <a:endParaRPr lang="zh-TW" altLang="en-US" dirty="0"/>
          </a:p>
        </p:txBody>
      </p:sp>
    </p:spTree>
    <p:extLst>
      <p:ext uri="{BB962C8B-B14F-4D97-AF65-F5344CB8AC3E}">
        <p14:creationId xmlns:p14="http://schemas.microsoft.com/office/powerpoint/2010/main" val="2053820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t> </a:t>
            </a:r>
            <a:r>
              <a:rPr lang="zh-TW" altLang="en-US" b="1"/>
              <a:t>於台北市成立棉花紡織廠</a:t>
            </a:r>
            <a:r>
              <a:rPr lang="en-US" altLang="zh-TW" b="1"/>
              <a:t>, </a:t>
            </a:r>
            <a:r>
              <a:rPr lang="zh-TW" altLang="en-US" b="1"/>
              <a:t>從事紡織產品生產與銷售</a:t>
            </a:r>
            <a:r>
              <a:rPr lang="en-US" altLang="zh-TW" b="1"/>
              <a:t>.</a:t>
            </a:r>
          </a:p>
          <a:p>
            <a:endParaRPr lang="en-US" altLang="zh-TW" b="1"/>
          </a:p>
          <a:p>
            <a:r>
              <a:rPr lang="zh-TW" altLang="en-US" b="1"/>
              <a:t> 引進彈性包覆紗設備</a:t>
            </a:r>
            <a:r>
              <a:rPr lang="en-US" altLang="zh-TW" b="1"/>
              <a:t>, </a:t>
            </a:r>
            <a:r>
              <a:rPr lang="zh-TW" altLang="en-US" b="1"/>
              <a:t>於桃園大溪設立生產部門</a:t>
            </a:r>
            <a:r>
              <a:rPr lang="en-US" altLang="zh-TW" b="1"/>
              <a:t>.</a:t>
            </a:r>
            <a:endParaRPr lang="zh-TW" altLang="en-US" b="1"/>
          </a:p>
          <a:p>
            <a:endParaRPr lang="en-US" altLang="zh-TW" b="1"/>
          </a:p>
          <a:p>
            <a:endParaRPr lang="en-US" altLang="zh-TW" b="1"/>
          </a:p>
          <a:p>
            <a:endParaRPr lang="en-US" altLang="zh-TW" b="1"/>
          </a:p>
          <a:p>
            <a:endParaRPr lang="zh-TW" altLang="en-US" b="1"/>
          </a:p>
          <a:p>
            <a:endParaRPr lang="zh-TW" altLang="en-US"/>
          </a:p>
        </p:txBody>
      </p:sp>
    </p:spTree>
    <p:extLst>
      <p:ext uri="{BB962C8B-B14F-4D97-AF65-F5344CB8AC3E}">
        <p14:creationId xmlns:p14="http://schemas.microsoft.com/office/powerpoint/2010/main" val="2029493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600" b="1"/>
              <a:t>這是行銷部門大概主要的客人，遍及世界各地知名的品牌</a:t>
            </a:r>
          </a:p>
          <a:p>
            <a:endParaRPr lang="zh-TW" altLang="en-US"/>
          </a:p>
        </p:txBody>
      </p:sp>
    </p:spTree>
    <p:extLst>
      <p:ext uri="{BB962C8B-B14F-4D97-AF65-F5344CB8AC3E}">
        <p14:creationId xmlns:p14="http://schemas.microsoft.com/office/powerpoint/2010/main" val="168197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往年我們也都參加世界一年一度的大事，</a:t>
            </a:r>
            <a:r>
              <a:rPr lang="en-US" altLang="zh-TW" b="1"/>
              <a:t>Paris P V</a:t>
            </a:r>
            <a:r>
              <a:rPr lang="zh-TW" altLang="en-US" b="1"/>
              <a:t>展是我們的重頭戲。</a:t>
            </a:r>
            <a:r>
              <a:rPr lang="zh-TW" altLang="en-US" b="1" baseline="0"/>
              <a:t> </a:t>
            </a:r>
            <a:endParaRPr lang="en-US" altLang="zh-TW" b="1" baseline="0"/>
          </a:p>
          <a:p>
            <a:endParaRPr lang="en-US" altLang="zh-TW" b="1" baseline="0"/>
          </a:p>
          <a:p>
            <a:r>
              <a:rPr lang="zh-TW" altLang="en-US" b="1"/>
              <a:t>我們的行銷活動今年因為疫情關係</a:t>
            </a:r>
            <a:r>
              <a:rPr lang="en-US" altLang="zh-TW" b="1"/>
              <a:t>, </a:t>
            </a:r>
            <a:r>
              <a:rPr lang="zh-TW" altLang="en-US" b="1"/>
              <a:t>這些行銷活動都暫停了</a:t>
            </a:r>
            <a:r>
              <a:rPr lang="en-US" altLang="zh-TW" b="1"/>
              <a:t>.</a:t>
            </a:r>
            <a:endParaRPr lang="zh-TW" altLang="en-US" b="1"/>
          </a:p>
        </p:txBody>
      </p:sp>
    </p:spTree>
    <p:extLst>
      <p:ext uri="{BB962C8B-B14F-4D97-AF65-F5344CB8AC3E}">
        <p14:creationId xmlns:p14="http://schemas.microsoft.com/office/powerpoint/2010/main" val="1982504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1"/>
              <a:t>往年我們也都參加世界一年一度的大事，</a:t>
            </a:r>
            <a:r>
              <a:rPr lang="en-US" altLang="zh-TW" b="1"/>
              <a:t>Paris P V</a:t>
            </a:r>
            <a:r>
              <a:rPr lang="zh-TW" altLang="en-US" b="1"/>
              <a:t>展是我們的重頭戲。</a:t>
            </a:r>
            <a:r>
              <a:rPr lang="zh-TW" altLang="en-US" b="1" baseline="0"/>
              <a:t> </a:t>
            </a:r>
            <a:endParaRPr lang="en-US" altLang="zh-TW" b="1" baseline="0"/>
          </a:p>
          <a:p>
            <a:endParaRPr lang="en-US" altLang="zh-TW" b="1" baseline="0"/>
          </a:p>
          <a:p>
            <a:r>
              <a:rPr lang="zh-TW" altLang="en-US" b="1"/>
              <a:t>我們的行銷活動今年因為疫情關係</a:t>
            </a:r>
            <a:r>
              <a:rPr lang="en-US" altLang="zh-TW" b="1"/>
              <a:t>, </a:t>
            </a:r>
            <a:r>
              <a:rPr lang="zh-TW" altLang="en-US" b="1"/>
              <a:t>這些行銷活動都暫停了</a:t>
            </a:r>
            <a:r>
              <a:rPr lang="en-US" altLang="zh-TW" b="1"/>
              <a:t>.</a:t>
            </a:r>
            <a:endParaRPr lang="zh-TW" altLang="en-US" b="1"/>
          </a:p>
        </p:txBody>
      </p:sp>
    </p:spTree>
    <p:extLst>
      <p:ext uri="{BB962C8B-B14F-4D97-AF65-F5344CB8AC3E}">
        <p14:creationId xmlns:p14="http://schemas.microsoft.com/office/powerpoint/2010/main" val="3404737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b="1" dirty="0"/>
              <a:t>因為疫情的影響，大部分的客人都是 </a:t>
            </a:r>
            <a:r>
              <a:rPr lang="en-US" altLang="zh-TW" sz="1100" b="1" dirty="0"/>
              <a:t>work from home, </a:t>
            </a:r>
            <a:r>
              <a:rPr lang="zh-TW" altLang="en-US" sz="1100" b="1" dirty="0"/>
              <a:t>增加了行銷業務</a:t>
            </a:r>
            <a:r>
              <a:rPr lang="en-US" altLang="zh-TW" sz="1100" b="1" dirty="0"/>
              <a:t>, </a:t>
            </a:r>
            <a:r>
              <a:rPr lang="zh-TW" altLang="en-US" sz="1100" b="1" dirty="0"/>
              <a:t>推廣新產品的難度</a:t>
            </a:r>
            <a:r>
              <a:rPr lang="en-US" altLang="zh-TW" sz="1100" b="1" dirty="0"/>
              <a:t>.   </a:t>
            </a:r>
            <a:r>
              <a:rPr lang="zh-TW" altLang="en-US" sz="1100" b="1" dirty="0"/>
              <a:t>因此新一季的開發行銷部門採用線上數位行銷</a:t>
            </a:r>
            <a:r>
              <a:rPr lang="en-US" altLang="zh-TW" sz="1100" b="1" dirty="0"/>
              <a:t>, </a:t>
            </a:r>
            <a:r>
              <a:rPr lang="zh-TW" altLang="en-US" sz="1100" b="1" dirty="0"/>
              <a:t>以</a:t>
            </a:r>
            <a:r>
              <a:rPr lang="en-US" altLang="zh-TW" sz="1100" b="1" dirty="0"/>
              <a:t>W G S N spring24 </a:t>
            </a:r>
            <a:r>
              <a:rPr lang="zh-TW" altLang="en-US" sz="1100" b="1" dirty="0"/>
              <a:t>新一季的主題來發想</a:t>
            </a:r>
            <a:r>
              <a:rPr lang="en-US" altLang="zh-TW" sz="1100" b="1" dirty="0"/>
              <a:t>, </a:t>
            </a:r>
            <a:r>
              <a:rPr lang="zh-TW" altLang="en-US" sz="1100" b="1" dirty="0"/>
              <a:t>新光研發團隊以專業研發能力與各大品牌對新紗線的需求推出三大系列，分別是</a:t>
            </a:r>
            <a:r>
              <a:rPr lang="en-US" altLang="zh-TW" sz="1100" b="1" dirty="0"/>
              <a:t>…</a:t>
            </a:r>
            <a:endParaRPr lang="zh-TW" altLang="en-US" sz="1100" b="1" dirty="0"/>
          </a:p>
        </p:txBody>
      </p:sp>
    </p:spTree>
    <p:extLst>
      <p:ext uri="{BB962C8B-B14F-4D97-AF65-F5344CB8AC3E}">
        <p14:creationId xmlns:p14="http://schemas.microsoft.com/office/powerpoint/2010/main" val="7398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100" b="1" dirty="0"/>
              <a:t>因為疫情的影響，大部分的客人都是 </a:t>
            </a:r>
            <a:r>
              <a:rPr lang="en-US" altLang="zh-TW" sz="1100" b="1" dirty="0"/>
              <a:t>work from home, </a:t>
            </a:r>
            <a:r>
              <a:rPr lang="zh-TW" altLang="en-US" sz="1100" b="1" dirty="0"/>
              <a:t>增加了行銷業務</a:t>
            </a:r>
            <a:r>
              <a:rPr lang="en-US" altLang="zh-TW" sz="1100" b="1" dirty="0"/>
              <a:t>, </a:t>
            </a:r>
            <a:r>
              <a:rPr lang="zh-TW" altLang="en-US" sz="1100" b="1" dirty="0"/>
              <a:t>推廣新產品的難度</a:t>
            </a:r>
            <a:r>
              <a:rPr lang="en-US" altLang="zh-TW" sz="1100" b="1" dirty="0"/>
              <a:t>.   </a:t>
            </a:r>
            <a:r>
              <a:rPr lang="zh-TW" altLang="en-US" sz="1100" b="1" dirty="0"/>
              <a:t>因此新一季的開發行銷部門採用線上數位行銷</a:t>
            </a:r>
            <a:r>
              <a:rPr lang="en-US" altLang="zh-TW" sz="1100" b="1" dirty="0"/>
              <a:t>, </a:t>
            </a:r>
            <a:r>
              <a:rPr lang="zh-TW" altLang="en-US" sz="1100" b="1" dirty="0"/>
              <a:t>以</a:t>
            </a:r>
            <a:r>
              <a:rPr lang="en-US" altLang="zh-TW" sz="1100" b="1" dirty="0"/>
              <a:t>W G S N spring24 </a:t>
            </a:r>
            <a:r>
              <a:rPr lang="zh-TW" altLang="en-US" sz="1100" b="1" dirty="0"/>
              <a:t>新一季的主題來發想</a:t>
            </a:r>
            <a:r>
              <a:rPr lang="en-US" altLang="zh-TW" sz="1100" b="1" dirty="0"/>
              <a:t>, </a:t>
            </a:r>
            <a:r>
              <a:rPr lang="zh-TW" altLang="en-US" sz="1100" b="1" dirty="0"/>
              <a:t>新光研發團隊以專業研發能力與各大品牌對新紗線的需求推出三大系列，分別是</a:t>
            </a:r>
            <a:r>
              <a:rPr lang="en-US" altLang="zh-TW" sz="1100" b="1" dirty="0"/>
              <a:t>…</a:t>
            </a:r>
            <a:endParaRPr lang="zh-TW" altLang="en-US" sz="1100" b="1" dirty="0"/>
          </a:p>
        </p:txBody>
      </p:sp>
    </p:spTree>
    <p:extLst>
      <p:ext uri="{BB962C8B-B14F-4D97-AF65-F5344CB8AC3E}">
        <p14:creationId xmlns:p14="http://schemas.microsoft.com/office/powerpoint/2010/main" val="11675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b="1"/>
              <a:t>為台灣複合式精品店，產品品項包含男裝、女裝、時尚配件及生活用品。</a:t>
            </a:r>
          </a:p>
          <a:p>
            <a:endParaRPr kumimoji="1" lang="zh-TW" altLang="en-US"/>
          </a:p>
        </p:txBody>
      </p:sp>
    </p:spTree>
    <p:extLst>
      <p:ext uri="{BB962C8B-B14F-4D97-AF65-F5344CB8AC3E}">
        <p14:creationId xmlns:p14="http://schemas.microsoft.com/office/powerpoint/2010/main" val="1386673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8" name="Free PPT _ Click to add title"/>
          <p:cNvSpPr txBox="1">
            <a:spLocks noGrp="1"/>
          </p:cNvSpPr>
          <p:nvPr>
            <p:ph type="title" hasCustomPrompt="1"/>
          </p:nvPr>
        </p:nvSpPr>
        <p:spPr>
          <a:xfrm>
            <a:off x="0" y="0"/>
            <a:ext cx="9144000" cy="884466"/>
          </a:xfrm>
          <a:prstGeom prst="rect">
            <a:avLst/>
          </a:prstGeom>
        </p:spPr>
        <p:txBody>
          <a:bodyPr>
            <a:normAutofit/>
          </a:bodyPr>
          <a:lstStyle>
            <a:lvl1pPr algn="l">
              <a:defRPr>
                <a:solidFill>
                  <a:srgbClr val="404040"/>
                </a:solidFill>
              </a:defRPr>
            </a:lvl1pPr>
          </a:lstStyle>
          <a:p>
            <a:r>
              <a:t> Free PPT _ Click to add title</a:t>
            </a:r>
          </a:p>
        </p:txBody>
      </p:sp>
      <p:sp>
        <p:nvSpPr>
          <p:cNvPr id="19" name="Body Level One…"/>
          <p:cNvSpPr txBox="1">
            <a:spLocks noGrp="1"/>
          </p:cNvSpPr>
          <p:nvPr>
            <p:ph type="body" sz="quarter" idx="1"/>
          </p:nvPr>
        </p:nvSpPr>
        <p:spPr>
          <a:xfrm>
            <a:off x="395536" y="1131590"/>
            <a:ext cx="8496945"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02"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11"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2" name="Text Placeholder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113"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121"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j-lt"/>
                <a:ea typeface="+mj-ea"/>
                <a:cs typeface="+mj-cs"/>
                <a:sym typeface="Helvetica"/>
              </a:defRPr>
            </a:lvl1pPr>
          </a:lstStyle>
          <a:p>
            <a:r>
              <a:t>Title Text</a:t>
            </a:r>
          </a:p>
        </p:txBody>
      </p:sp>
      <p:sp>
        <p:nvSpPr>
          <p:cNvPr id="136"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7" name="Text Placeholder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13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5"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j-lt"/>
                <a:ea typeface="+mj-ea"/>
                <a:cs typeface="+mj-cs"/>
                <a:sym typeface="Helvetica"/>
              </a:defRPr>
            </a:lvl1pPr>
          </a:lstStyle>
          <a:p>
            <a:r>
              <a:t>Title Text</a:t>
            </a:r>
          </a:p>
        </p:txBody>
      </p:sp>
      <p:sp>
        <p:nvSpPr>
          <p:cNvPr id="146" name="Picture Placeholder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147"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48"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467543" y="0"/>
            <a:ext cx="8229601" cy="857250"/>
          </a:xfrm>
          <a:prstGeom prst="rect">
            <a:avLst/>
          </a:prstGeom>
        </p:spPr>
        <p:txBody>
          <a:bodyPr>
            <a:normAutofit/>
          </a:bodyPr>
          <a:lstStyle>
            <a:lvl1pPr>
              <a:defRPr sz="2400">
                <a:solidFill>
                  <a:srgbClr val="002060"/>
                </a:solidFill>
                <a:latin typeface="新細明體 (標題)"/>
                <a:ea typeface="新細明體 (標題)"/>
                <a:cs typeface="新細明體 (標題)"/>
                <a:sym typeface="新細明體 (標題)"/>
              </a:defRPr>
            </a:lvl1pPr>
          </a:lstStyle>
          <a:p>
            <a:r>
              <a:t>Title Text</a:t>
            </a:r>
          </a:p>
        </p:txBody>
      </p:sp>
      <p:sp>
        <p:nvSpPr>
          <p:cNvPr id="15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15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16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16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176"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185"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7" name="Free PPT _ Click to add title"/>
          <p:cNvSpPr txBox="1">
            <a:spLocks noGrp="1"/>
          </p:cNvSpPr>
          <p:nvPr>
            <p:ph type="title" hasCustomPrompt="1"/>
          </p:nvPr>
        </p:nvSpPr>
        <p:spPr>
          <a:xfrm>
            <a:off x="1619671" y="0"/>
            <a:ext cx="7524330" cy="884466"/>
          </a:xfrm>
          <a:prstGeom prst="rect">
            <a:avLst/>
          </a:prstGeom>
        </p:spPr>
        <p:txBody>
          <a:bodyPr>
            <a:normAutofit/>
          </a:bodyPr>
          <a:lstStyle>
            <a:lvl1pPr algn="l">
              <a:defRPr>
                <a:solidFill>
                  <a:srgbClr val="404040"/>
                </a:solidFill>
              </a:defRPr>
            </a:lvl1pPr>
          </a:lstStyle>
          <a:p>
            <a:r>
              <a:t>Free PPT _ Click to add title</a:t>
            </a:r>
          </a:p>
        </p:txBody>
      </p:sp>
      <p:sp>
        <p:nvSpPr>
          <p:cNvPr id="28" name="Body Level One…"/>
          <p:cNvSpPr txBox="1">
            <a:spLocks noGrp="1"/>
          </p:cNvSpPr>
          <p:nvPr>
            <p:ph type="body" sz="quarter" idx="1"/>
          </p:nvPr>
        </p:nvSpPr>
        <p:spPr>
          <a:xfrm>
            <a:off x="1979711" y="987574"/>
            <a:ext cx="6912769" cy="460649"/>
          </a:xfrm>
          <a:prstGeom prst="rect">
            <a:avLst/>
          </a:prstGeom>
        </p:spPr>
        <p:txBody>
          <a:bodyPr anchor="ctr">
            <a:normAutofit/>
          </a:bodyPr>
          <a:lstStyle>
            <a:lvl1pPr marL="0" indent="0">
              <a:spcBef>
                <a:spcPts val="400"/>
              </a:spcBef>
              <a:buSzTx/>
              <a:buFontTx/>
              <a:buNone/>
              <a:defRPr sz="2000">
                <a:solidFill>
                  <a:srgbClr val="404040"/>
                </a:solidFill>
                <a:latin typeface="Arial"/>
                <a:ea typeface="Arial"/>
                <a:cs typeface="Arial"/>
                <a:sym typeface="Arial"/>
              </a:defRPr>
            </a:lvl1pPr>
            <a:lvl2pPr marL="661307" indent="-204107">
              <a:spcBef>
                <a:spcPts val="400"/>
              </a:spcBef>
              <a:buFontTx/>
              <a:defRPr sz="2000">
                <a:solidFill>
                  <a:srgbClr val="404040"/>
                </a:solidFill>
                <a:latin typeface="Arial"/>
                <a:ea typeface="Arial"/>
                <a:cs typeface="Arial"/>
                <a:sym typeface="Arial"/>
              </a:defRPr>
            </a:lvl2pPr>
            <a:lvl3pPr marL="1104900" indent="-190500">
              <a:spcBef>
                <a:spcPts val="400"/>
              </a:spcBef>
              <a:buFontTx/>
              <a:defRPr sz="2000">
                <a:solidFill>
                  <a:srgbClr val="404040"/>
                </a:solidFill>
                <a:latin typeface="Arial"/>
                <a:ea typeface="Arial"/>
                <a:cs typeface="Arial"/>
                <a:sym typeface="Arial"/>
              </a:defRPr>
            </a:lvl3pPr>
            <a:lvl4pPr marL="1600200" indent="-228600">
              <a:spcBef>
                <a:spcPts val="400"/>
              </a:spcBef>
              <a:buFontTx/>
              <a:defRPr sz="2000">
                <a:solidFill>
                  <a:srgbClr val="404040"/>
                </a:solidFill>
                <a:latin typeface="Arial"/>
                <a:ea typeface="Arial"/>
                <a:cs typeface="Arial"/>
                <a:sym typeface="Arial"/>
              </a:defRPr>
            </a:lvl4pPr>
            <a:lvl5pPr marL="2057400" indent="-228600">
              <a:spcBef>
                <a:spcPts val="400"/>
              </a:spcBef>
              <a:buFontTx/>
              <a:defRPr sz="2000">
                <a:solidFill>
                  <a:srgbClr val="404040"/>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194"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202"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03"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4"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12"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214"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2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2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237"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38"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23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247"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248"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57"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265"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266"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267"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268"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pic>
        <p:nvPicPr>
          <p:cNvPr id="269" name="Picture 2" descr="Picture 2"/>
          <p:cNvPicPr>
            <a:picLocks noChangeAspect="1"/>
          </p:cNvPicPr>
          <p:nvPr/>
        </p:nvPicPr>
        <p:blipFill>
          <a:blip r:embed="rId3"/>
          <a:srcRect l="50410" t="68325" r="35572" b="28358"/>
          <a:stretch>
            <a:fillRect/>
          </a:stretch>
        </p:blipFill>
        <p:spPr>
          <a:xfrm>
            <a:off x="3419871" y="4616834"/>
            <a:ext cx="2160241" cy="319477"/>
          </a:xfrm>
          <a:prstGeom prst="rect">
            <a:avLst/>
          </a:prstGeom>
          <a:ln w="12700">
            <a:miter lim="400000"/>
          </a:ln>
        </p:spPr>
      </p:pic>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78"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36" name="Title Text"/>
          <p:cNvSpPr txBox="1">
            <a:spLocks noGrp="1"/>
          </p:cNvSpPr>
          <p:nvPr>
            <p:ph type="title"/>
          </p:nvPr>
        </p:nvSpPr>
        <p:spPr>
          <a:xfrm>
            <a:off x="685800" y="1597819"/>
            <a:ext cx="7772400" cy="1102520"/>
          </a:xfrm>
          <a:prstGeom prst="rect">
            <a:avLst/>
          </a:prstGeom>
        </p:spPr>
        <p:txBody>
          <a:bodyPr anchor="t">
            <a:normAutofit/>
          </a:bodyPr>
          <a:lstStyle/>
          <a:p>
            <a:r>
              <a:t>Title Text</a:t>
            </a:r>
          </a:p>
        </p:txBody>
      </p:sp>
      <p:sp>
        <p:nvSpPr>
          <p:cNvPr id="37"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6553200" y="4767262"/>
            <a:ext cx="358413" cy="370841"/>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287"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296"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9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0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05"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06"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307"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314"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1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32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329"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330"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31"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33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339"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340"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341"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4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標題投影片">
    <p:spTree>
      <p:nvGrpSpPr>
        <p:cNvPr id="1" name=""/>
        <p:cNvGrpSpPr/>
        <p:nvPr/>
      </p:nvGrpSpPr>
      <p:grpSpPr>
        <a:xfrm>
          <a:off x="0" y="0"/>
          <a:ext cx="0" cy="0"/>
          <a:chOff x="0" y="0"/>
          <a:chExt cx="0" cy="0"/>
        </a:xfrm>
      </p:grpSpPr>
      <p:sp>
        <p:nvSpPr>
          <p:cNvPr id="349" name="Title Text"/>
          <p:cNvSpPr txBox="1">
            <a:spLocks noGrp="1"/>
          </p:cNvSpPr>
          <p:nvPr>
            <p:ph type="title"/>
          </p:nvPr>
        </p:nvSpPr>
        <p:spPr>
          <a:xfrm>
            <a:off x="685800" y="1598612"/>
            <a:ext cx="7772400" cy="1101726"/>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50"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51"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2_空白">
    <p:spTree>
      <p:nvGrpSpPr>
        <p:cNvPr id="1" name=""/>
        <p:cNvGrpSpPr/>
        <p:nvPr/>
      </p:nvGrpSpPr>
      <p:grpSpPr>
        <a:xfrm>
          <a:off x="0" y="0"/>
          <a:ext cx="0" cy="0"/>
          <a:chOff x="0" y="0"/>
          <a:chExt cx="0" cy="0"/>
        </a:xfrm>
      </p:grpSpPr>
      <p:sp>
        <p:nvSpPr>
          <p:cNvPr id="358" name="Title Text"/>
          <p:cNvSpPr txBox="1">
            <a:spLocks noGrp="1"/>
          </p:cNvSpPr>
          <p:nvPr>
            <p:ph type="title"/>
          </p:nvPr>
        </p:nvSpPr>
        <p:spPr>
          <a:xfrm>
            <a:off x="467543" y="0"/>
            <a:ext cx="8229601" cy="857250"/>
          </a:xfrm>
          <a:prstGeom prst="rect">
            <a:avLst/>
          </a:prstGeom>
        </p:spPr>
        <p:txBody>
          <a:bodyPr>
            <a:normAutofit/>
          </a:bodyPr>
          <a:lstStyle>
            <a:lvl1pPr>
              <a:defRPr sz="2400" b="0">
                <a:solidFill>
                  <a:srgbClr val="002060"/>
                </a:solidFill>
                <a:latin typeface="新細明體 (標題)"/>
                <a:ea typeface="新細明體 (標題)"/>
                <a:cs typeface="新細明體 (標題)"/>
                <a:sym typeface="新細明體 (標題)"/>
              </a:defRPr>
            </a:lvl1pPr>
          </a:lstStyle>
          <a:p>
            <a:r>
              <a:t>Title Text</a:t>
            </a:r>
          </a:p>
        </p:txBody>
      </p:sp>
      <p:sp>
        <p:nvSpPr>
          <p:cNvPr id="359"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360"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atin typeface="+mn-lt"/>
                <a:ea typeface="+mn-ea"/>
                <a:cs typeface="+mn-cs"/>
                <a:sym typeface="Calibri"/>
              </a:defRPr>
            </a:lvl1pPr>
            <a:lvl2pPr marL="742950" indent="-285750">
              <a:spcBef>
                <a:spcPts val="400"/>
              </a:spcBef>
              <a:defRPr sz="2000">
                <a:latin typeface="+mn-lt"/>
                <a:ea typeface="+mn-ea"/>
                <a:cs typeface="+mn-cs"/>
                <a:sym typeface="Calibri"/>
              </a:defRPr>
            </a:lvl2pPr>
            <a:lvl3pPr marL="1143000" indent="-228600">
              <a:spcBef>
                <a:spcPts val="400"/>
              </a:spcBef>
              <a:defRPr sz="2000">
                <a:latin typeface="+mn-lt"/>
                <a:ea typeface="+mn-ea"/>
                <a:cs typeface="+mn-cs"/>
                <a:sym typeface="Calibri"/>
              </a:defRPr>
            </a:lvl3pPr>
            <a:lvl4pPr marL="1600200" indent="-228600">
              <a:spcBef>
                <a:spcPts val="400"/>
              </a:spcBef>
              <a:defRPr sz="2000">
                <a:latin typeface="+mn-lt"/>
                <a:ea typeface="+mn-ea"/>
                <a:cs typeface="+mn-cs"/>
                <a:sym typeface="Calibri"/>
              </a:defRPr>
            </a:lvl4pPr>
            <a:lvl5pPr marL="2057400" indent="-228600">
              <a:spcBef>
                <a:spcPts val="400"/>
              </a:spcBef>
              <a:defRPr sz="20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361"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pic>
        <p:nvPicPr>
          <p:cNvPr id="362" name="Picture 3" descr="Picture 3"/>
          <p:cNvPicPr>
            <a:picLocks noChangeAspect="1"/>
          </p:cNvPicPr>
          <p:nvPr/>
        </p:nvPicPr>
        <p:blipFill>
          <a:blip r:embed="rId3"/>
          <a:srcRect l="43149" t="39005" r="42829" b="54362"/>
          <a:stretch>
            <a:fillRect/>
          </a:stretch>
        </p:blipFill>
        <p:spPr>
          <a:xfrm>
            <a:off x="4065708" y="4664783"/>
            <a:ext cx="932936" cy="275828"/>
          </a:xfrm>
          <a:prstGeom prst="rect">
            <a:avLst/>
          </a:prstGeom>
          <a:ln w="12700">
            <a:miter lim="400000"/>
          </a:ln>
        </p:spPr>
      </p:pic>
      <p:sp>
        <p:nvSpPr>
          <p:cNvPr id="3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標題及物件">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71"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自訂版面配置">
    <p:spTree>
      <p:nvGrpSpPr>
        <p:cNvPr id="1" name=""/>
        <p:cNvGrpSpPr/>
        <p:nvPr/>
      </p:nvGrpSpPr>
      <p:grpSpPr>
        <a:xfrm>
          <a:off x="0" y="0"/>
          <a:ext cx="0" cy="0"/>
          <a:chOff x="0" y="0"/>
          <a:chExt cx="0" cy="0"/>
        </a:xfrm>
      </p:grpSpPr>
      <p:sp>
        <p:nvSpPr>
          <p:cNvPr id="45" name="Title Text"/>
          <p:cNvSpPr txBox="1">
            <a:spLocks noGrp="1"/>
          </p:cNvSpPr>
          <p:nvPr>
            <p:ph type="title"/>
          </p:nvPr>
        </p:nvSpPr>
        <p:spPr>
          <a:xfrm>
            <a:off x="467543" y="339502"/>
            <a:ext cx="8229601" cy="857251"/>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章節標題">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n-lt"/>
                <a:ea typeface="+mn-ea"/>
                <a:cs typeface="+mn-cs"/>
                <a:sym typeface="Calibri"/>
              </a:defRPr>
            </a:lvl1pPr>
          </a:lstStyle>
          <a:p>
            <a:r>
              <a:t>Title Text</a:t>
            </a:r>
          </a:p>
        </p:txBody>
      </p:sp>
      <p:sp>
        <p:nvSpPr>
          <p:cNvPr id="380"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81"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兩項物件">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89" name="Body Level One…"/>
          <p:cNvSpPr txBox="1">
            <a:spLocks noGrp="1"/>
          </p:cNvSpPr>
          <p:nvPr>
            <p:ph type="body" sz="half" idx="1"/>
          </p:nvPr>
        </p:nvSpPr>
        <p:spPr>
          <a:xfrm>
            <a:off x="457200" y="1200150"/>
            <a:ext cx="4038600" cy="3394075"/>
          </a:xfrm>
          <a:prstGeom prst="rect">
            <a:avLst/>
          </a:prstGeom>
        </p:spPr>
        <p:txBody>
          <a:bodyPr>
            <a:normAutofit/>
          </a:bodyPr>
          <a:lstStyle>
            <a:lvl1pPr>
              <a:spcBef>
                <a:spcPts val="600"/>
              </a:spcBef>
              <a:defRPr sz="2800">
                <a:latin typeface="+mn-lt"/>
                <a:ea typeface="+mn-ea"/>
                <a:cs typeface="+mn-cs"/>
                <a:sym typeface="Calibri"/>
              </a:defRPr>
            </a:lvl1pPr>
            <a:lvl2pPr marL="790575" indent="-333375">
              <a:spcBef>
                <a:spcPts val="600"/>
              </a:spcBef>
              <a:defRPr sz="2800">
                <a:latin typeface="+mn-lt"/>
                <a:ea typeface="+mn-ea"/>
                <a:cs typeface="+mn-cs"/>
                <a:sym typeface="Calibri"/>
              </a:defRPr>
            </a:lvl2pPr>
            <a:lvl3pPr marL="1234439" indent="-320039">
              <a:spcBef>
                <a:spcPts val="600"/>
              </a:spcBef>
              <a:defRPr sz="2800">
                <a:latin typeface="+mn-lt"/>
                <a:ea typeface="+mn-ea"/>
                <a:cs typeface="+mn-cs"/>
                <a:sym typeface="Calibri"/>
              </a:defRPr>
            </a:lvl3pPr>
            <a:lvl4pPr marL="1727200" indent="-355600">
              <a:spcBef>
                <a:spcPts val="600"/>
              </a:spcBef>
              <a:defRPr sz="2800">
                <a:latin typeface="+mn-lt"/>
                <a:ea typeface="+mn-ea"/>
                <a:cs typeface="+mn-cs"/>
                <a:sym typeface="Calibri"/>
              </a:defRPr>
            </a:lvl4pPr>
            <a:lvl5pPr marL="2184400" indent="-355600">
              <a:spcBef>
                <a:spcPts val="600"/>
              </a:spcBef>
              <a:defRPr sz="28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比對">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398" name="Body Level One…"/>
          <p:cNvSpPr txBox="1">
            <a:spLocks noGrp="1"/>
          </p:cNvSpPr>
          <p:nvPr>
            <p:ph type="body" sz="quarter" idx="1"/>
          </p:nvPr>
        </p:nvSpPr>
        <p:spPr>
          <a:xfrm>
            <a:off x="457200" y="1150937"/>
            <a:ext cx="4040188" cy="481013"/>
          </a:xfrm>
          <a:prstGeom prst="rect">
            <a:avLst/>
          </a:prstGeom>
        </p:spPr>
        <p:txBody>
          <a:bodyPr anchor="b">
            <a:normAutofit/>
          </a:bodyPr>
          <a:lstStyle>
            <a:lvl1pPr marL="0" indent="0">
              <a:spcBef>
                <a:spcPts val="500"/>
              </a:spcBef>
              <a:buSzTx/>
              <a:buFontTx/>
              <a:buNone/>
              <a:defRPr sz="2400" b="1">
                <a:latin typeface="+mn-lt"/>
                <a:ea typeface="+mn-ea"/>
                <a:cs typeface="+mn-cs"/>
                <a:sym typeface="Calibri"/>
              </a:defRPr>
            </a:lvl1pPr>
            <a:lvl2pPr marL="0" indent="457200">
              <a:spcBef>
                <a:spcPts val="500"/>
              </a:spcBef>
              <a:buSzTx/>
              <a:buFontTx/>
              <a:buNone/>
              <a:defRPr sz="2400" b="1">
                <a:latin typeface="+mn-lt"/>
                <a:ea typeface="+mn-ea"/>
                <a:cs typeface="+mn-cs"/>
                <a:sym typeface="Calibri"/>
              </a:defRPr>
            </a:lvl2pPr>
            <a:lvl3pPr marL="0" indent="914400">
              <a:spcBef>
                <a:spcPts val="500"/>
              </a:spcBef>
              <a:buSzTx/>
              <a:buFontTx/>
              <a:buNone/>
              <a:defRPr sz="2400" b="1">
                <a:latin typeface="+mn-lt"/>
                <a:ea typeface="+mn-ea"/>
                <a:cs typeface="+mn-cs"/>
                <a:sym typeface="Calibri"/>
              </a:defRPr>
            </a:lvl3pPr>
            <a:lvl4pPr marL="0" indent="1371600">
              <a:spcBef>
                <a:spcPts val="500"/>
              </a:spcBef>
              <a:buSzTx/>
              <a:buFontTx/>
              <a:buNone/>
              <a:defRPr sz="2400" b="1">
                <a:latin typeface="+mn-lt"/>
                <a:ea typeface="+mn-ea"/>
                <a:cs typeface="+mn-cs"/>
                <a:sym typeface="Calibri"/>
              </a:defRPr>
            </a:lvl4pPr>
            <a:lvl5pPr marL="0" indent="1828800">
              <a:spcBef>
                <a:spcPts val="500"/>
              </a:spcBef>
              <a:buSzTx/>
              <a:buFontTx/>
              <a:buNone/>
              <a:defRPr sz="2400" b="1">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9" name="文字版面配置區 4"/>
          <p:cNvSpPr>
            <a:spLocks noGrp="1"/>
          </p:cNvSpPr>
          <p:nvPr>
            <p:ph type="body" sz="quarter" idx="21"/>
          </p:nvPr>
        </p:nvSpPr>
        <p:spPr>
          <a:xfrm>
            <a:off x="4645025" y="1150937"/>
            <a:ext cx="4041775" cy="481013"/>
          </a:xfrm>
          <a:prstGeom prst="rect">
            <a:avLst/>
          </a:prstGeom>
        </p:spPr>
        <p:txBody>
          <a:bodyPr anchor="b">
            <a:normAutofit/>
          </a:bodyPr>
          <a:lstStyle/>
          <a:p>
            <a:pPr marL="0" indent="0">
              <a:spcBef>
                <a:spcPts val="500"/>
              </a:spcBef>
              <a:buSzTx/>
              <a:buFontTx/>
              <a:buNone/>
              <a:defRPr sz="2400" b="1">
                <a:latin typeface="+mn-lt"/>
                <a:ea typeface="+mn-ea"/>
                <a:cs typeface="+mn-cs"/>
                <a:sym typeface="Calibri"/>
              </a:defRPr>
            </a:pPr>
            <a:endParaRPr/>
          </a:p>
        </p:txBody>
      </p:sp>
      <p:sp>
        <p:nvSpPr>
          <p:cNvPr id="400"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只有標題">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457200" y="206375"/>
            <a:ext cx="8229600" cy="857250"/>
          </a:xfrm>
          <a:prstGeom prst="rect">
            <a:avLst/>
          </a:prstGeom>
        </p:spPr>
        <p:txBody>
          <a:bodyPr>
            <a:normAutofit/>
          </a:bodyPr>
          <a:lstStyle>
            <a:lvl1pPr>
              <a:defRPr sz="4400" b="0">
                <a:latin typeface="+mn-lt"/>
                <a:ea typeface="+mn-ea"/>
                <a:cs typeface="+mn-cs"/>
                <a:sym typeface="Calibri"/>
              </a:defRPr>
            </a:lvl1pPr>
          </a:lstStyle>
          <a:p>
            <a:r>
              <a:t>Title Text</a:t>
            </a:r>
          </a:p>
        </p:txBody>
      </p:sp>
      <p:sp>
        <p:nvSpPr>
          <p:cNvPr id="408"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41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含標題的內容">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457200" y="204788"/>
            <a:ext cx="3008314" cy="871538"/>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423" name="Body Level One…"/>
          <p:cNvSpPr txBox="1">
            <a:spLocks noGrp="1"/>
          </p:cNvSpPr>
          <p:nvPr>
            <p:ph type="body" idx="1"/>
          </p:nvPr>
        </p:nvSpPr>
        <p:spPr>
          <a:xfrm>
            <a:off x="3575050" y="204788"/>
            <a:ext cx="5111750" cy="4389438"/>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24" name="文字版面配置區 3"/>
          <p:cNvSpPr>
            <a:spLocks noGrp="1"/>
          </p:cNvSpPr>
          <p:nvPr>
            <p:ph type="body" sz="half" idx="21"/>
          </p:nvPr>
        </p:nvSpPr>
        <p:spPr>
          <a:xfrm>
            <a:off x="457199" y="1076325"/>
            <a:ext cx="3008315" cy="3517900"/>
          </a:xfrm>
          <a:prstGeom prst="rect">
            <a:avLst/>
          </a:prstGeom>
        </p:spPr>
        <p:txBody>
          <a:bodyPr>
            <a:normAutofit/>
          </a:bodyPr>
          <a:lstStyle/>
          <a:p>
            <a:pPr marL="0" indent="0">
              <a:spcBef>
                <a:spcPts val="300"/>
              </a:spcBef>
              <a:buSzTx/>
              <a:buFontTx/>
              <a:buNone/>
              <a:defRPr sz="1400">
                <a:latin typeface="+mn-lt"/>
                <a:ea typeface="+mn-ea"/>
                <a:cs typeface="+mn-cs"/>
                <a:sym typeface="Calibri"/>
              </a:defRPr>
            </a:pPr>
            <a:endParaRPr/>
          </a:p>
        </p:txBody>
      </p:sp>
      <p:sp>
        <p:nvSpPr>
          <p:cNvPr id="42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含標題的圖片">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1792288" y="3600450"/>
            <a:ext cx="5486401" cy="425450"/>
          </a:xfrm>
          <a:prstGeom prst="rect">
            <a:avLst/>
          </a:prstGeom>
        </p:spPr>
        <p:txBody>
          <a:bodyPr anchor="b">
            <a:normAutofit/>
          </a:bodyPr>
          <a:lstStyle>
            <a:lvl1pPr algn="l">
              <a:defRPr sz="2000">
                <a:latin typeface="+mn-lt"/>
                <a:ea typeface="+mn-ea"/>
                <a:cs typeface="+mn-cs"/>
                <a:sym typeface="Calibri"/>
              </a:defRPr>
            </a:lvl1pPr>
          </a:lstStyle>
          <a:p>
            <a:r>
              <a:t>Title Text</a:t>
            </a:r>
          </a:p>
        </p:txBody>
      </p:sp>
      <p:sp>
        <p:nvSpPr>
          <p:cNvPr id="433" name="圖片版面配置區 2"/>
          <p:cNvSpPr>
            <a:spLocks noGrp="1"/>
          </p:cNvSpPr>
          <p:nvPr>
            <p:ph type="pic" sz="half" idx="21"/>
          </p:nvPr>
        </p:nvSpPr>
        <p:spPr>
          <a:xfrm>
            <a:off x="1792288" y="460375"/>
            <a:ext cx="5486401" cy="3086100"/>
          </a:xfrm>
          <a:prstGeom prst="rect">
            <a:avLst/>
          </a:prstGeom>
        </p:spPr>
        <p:txBody>
          <a:bodyPr lIns="91439" rIns="91439"/>
          <a:lstStyle/>
          <a:p>
            <a:endParaRPr/>
          </a:p>
        </p:txBody>
      </p:sp>
      <p:sp>
        <p:nvSpPr>
          <p:cNvPr id="434" name="Body Level One…"/>
          <p:cNvSpPr txBox="1">
            <a:spLocks noGrp="1"/>
          </p:cNvSpPr>
          <p:nvPr>
            <p:ph type="body" sz="quarter" idx="1"/>
          </p:nvPr>
        </p:nvSpPr>
        <p:spPr>
          <a:xfrm>
            <a:off x="1792288" y="4025900"/>
            <a:ext cx="5486401" cy="603250"/>
          </a:xfrm>
          <a:prstGeom prst="rect">
            <a:avLst/>
          </a:prstGeom>
        </p:spPr>
        <p:txBody>
          <a:bodyPr>
            <a:normAutofit/>
          </a:bodyPr>
          <a:lstStyle>
            <a:lvl1pPr marL="0" indent="0">
              <a:spcBef>
                <a:spcPts val="300"/>
              </a:spcBef>
              <a:buSzTx/>
              <a:buFontTx/>
              <a:buNone/>
              <a:defRPr sz="1400">
                <a:latin typeface="+mn-lt"/>
                <a:ea typeface="+mn-ea"/>
                <a:cs typeface="+mn-cs"/>
                <a:sym typeface="Calibri"/>
              </a:defRPr>
            </a:lvl1pPr>
            <a:lvl2pPr marL="0" indent="457200">
              <a:spcBef>
                <a:spcPts val="300"/>
              </a:spcBef>
              <a:buSzTx/>
              <a:buFontTx/>
              <a:buNone/>
              <a:defRPr sz="1400">
                <a:latin typeface="+mn-lt"/>
                <a:ea typeface="+mn-ea"/>
                <a:cs typeface="+mn-cs"/>
                <a:sym typeface="Calibri"/>
              </a:defRPr>
            </a:lvl2pPr>
            <a:lvl3pPr marL="0" indent="914400">
              <a:spcBef>
                <a:spcPts val="300"/>
              </a:spcBef>
              <a:buSzTx/>
              <a:buFontTx/>
              <a:buNone/>
              <a:defRPr sz="1400">
                <a:latin typeface="+mn-lt"/>
                <a:ea typeface="+mn-ea"/>
                <a:cs typeface="+mn-cs"/>
                <a:sym typeface="Calibri"/>
              </a:defRPr>
            </a:lvl3pPr>
            <a:lvl4pPr marL="0" indent="1371600">
              <a:spcBef>
                <a:spcPts val="300"/>
              </a:spcBef>
              <a:buSzTx/>
              <a:buFontTx/>
              <a:buNone/>
              <a:defRPr sz="1400">
                <a:latin typeface="+mn-lt"/>
                <a:ea typeface="+mn-ea"/>
                <a:cs typeface="+mn-cs"/>
                <a:sym typeface="Calibri"/>
              </a:defRPr>
            </a:lvl4pPr>
            <a:lvl5pPr marL="0" indent="1828800">
              <a:spcBef>
                <a:spcPts val="300"/>
              </a:spcBef>
              <a:buSzTx/>
              <a:buFontTx/>
              <a:buNone/>
              <a:defRPr sz="1400">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5" name="Slide Number"/>
          <p:cNvSpPr txBox="1">
            <a:spLocks noGrp="1"/>
          </p:cNvSpPr>
          <p:nvPr>
            <p:ph type="sldNum" sz="quarter" idx="2"/>
          </p:nvPr>
        </p:nvSpPr>
        <p:spPr>
          <a:xfrm>
            <a:off x="8428176" y="4769961"/>
            <a:ext cx="258624" cy="269241"/>
          </a:xfrm>
          <a:prstGeom prst="rect">
            <a:avLst/>
          </a:prstGeom>
        </p:spPr>
        <p:txBody>
          <a:bodyPr/>
          <a:lstStyle>
            <a:lvl1pPr>
              <a:defRPr>
                <a:solidFill>
                  <a:srgbClr val="888888"/>
                </a:solidFill>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29466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67543" y="0"/>
            <a:ext cx="8229601" cy="857250"/>
          </a:xfrm>
          <a:prstGeom prst="rect">
            <a:avLst/>
          </a:prstGeom>
        </p:spPr>
        <p:txBody>
          <a:bodyPr>
            <a:normAutofit/>
          </a:bodyPr>
          <a:lstStyle>
            <a:lvl1pPr>
              <a:defRPr sz="2800">
                <a:solidFill>
                  <a:srgbClr val="002060"/>
                </a:solidFill>
                <a:latin typeface="新細明體 (標題)"/>
                <a:ea typeface="新細明體 (標題)"/>
                <a:cs typeface="新細明體 (標題)"/>
                <a:sym typeface="新細明體 (標題)"/>
              </a:defRPr>
            </a:lvl1pPr>
          </a:lstStyle>
          <a:p>
            <a:r>
              <a:t>Title Text</a:t>
            </a:r>
          </a:p>
        </p:txBody>
      </p:sp>
      <p:sp>
        <p:nvSpPr>
          <p:cNvPr id="54"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55"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vl1pPr>
            <a:lvl2pPr marL="742950" indent="-285750">
              <a:spcBef>
                <a:spcPts val="400"/>
              </a:spcBef>
              <a:defRPr sz="2000"/>
            </a:lvl2pPr>
            <a:lvl3pPr marL="1143000" indent="-228600">
              <a:spcBef>
                <a:spcPts val="400"/>
              </a:spcBef>
              <a:defRPr sz="2000"/>
            </a:lvl3pPr>
            <a:lvl4pPr marL="1600200" indent="-228600">
              <a:spcBef>
                <a:spcPts val="400"/>
              </a:spcBef>
              <a:defRPr sz="2000"/>
            </a:lvl4pPr>
            <a:lvl5pPr marL="2057400"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pic>
        <p:nvPicPr>
          <p:cNvPr id="56" name="Picture 4" descr="Picture 4"/>
          <p:cNvPicPr>
            <a:picLocks noChangeAspect="1"/>
          </p:cNvPicPr>
          <p:nvPr/>
        </p:nvPicPr>
        <p:blipFill>
          <a:blip r:embed="rId2"/>
          <a:srcRect l="12624" t="32564" r="7376" b="34361"/>
          <a:stretch>
            <a:fillRect/>
          </a:stretch>
        </p:blipFill>
        <p:spPr>
          <a:xfrm>
            <a:off x="3995935" y="4461893"/>
            <a:ext cx="1166966" cy="681607"/>
          </a:xfrm>
          <a:prstGeom prst="rect">
            <a:avLst/>
          </a:prstGeom>
          <a:ln w="12700">
            <a:miter lim="400000"/>
          </a:ln>
        </p:spPr>
      </p:pic>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1_空白">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67543" y="0"/>
            <a:ext cx="8229601" cy="857250"/>
          </a:xfrm>
          <a:prstGeom prst="rect">
            <a:avLst/>
          </a:prstGeom>
        </p:spPr>
        <p:txBody>
          <a:bodyPr>
            <a:normAutofit/>
          </a:bodyPr>
          <a:lstStyle>
            <a:lvl1pPr>
              <a:defRPr sz="2800">
                <a:solidFill>
                  <a:srgbClr val="002060"/>
                </a:solidFill>
                <a:latin typeface="新細明體 (標題)"/>
                <a:ea typeface="新細明體 (標題)"/>
                <a:cs typeface="新細明體 (標題)"/>
                <a:sym typeface="新細明體 (標題)"/>
              </a:defRPr>
            </a:lvl1pPr>
          </a:lstStyle>
          <a:p>
            <a:r>
              <a:t>Title Text</a:t>
            </a:r>
          </a:p>
        </p:txBody>
      </p:sp>
      <p:sp>
        <p:nvSpPr>
          <p:cNvPr id="65" name="直線接點 9"/>
          <p:cNvSpPr/>
          <p:nvPr/>
        </p:nvSpPr>
        <p:spPr>
          <a:xfrm>
            <a:off x="1043607" y="699541"/>
            <a:ext cx="6977138" cy="1"/>
          </a:xfrm>
          <a:prstGeom prst="line">
            <a:avLst/>
          </a:prstGeom>
          <a:ln w="12700">
            <a:solidFill>
              <a:srgbClr val="000000"/>
            </a:solidFill>
          </a:ln>
        </p:spPr>
        <p:txBody>
          <a:bodyPr lIns="45719" rIns="45719"/>
          <a:lstStyle/>
          <a:p>
            <a:endParaRPr/>
          </a:p>
        </p:txBody>
      </p:sp>
      <p:sp>
        <p:nvSpPr>
          <p:cNvPr id="66" name="Body Level One…"/>
          <p:cNvSpPr txBox="1">
            <a:spLocks noGrp="1"/>
          </p:cNvSpPr>
          <p:nvPr>
            <p:ph type="body" idx="1"/>
          </p:nvPr>
        </p:nvSpPr>
        <p:spPr>
          <a:xfrm>
            <a:off x="1115616" y="1200150"/>
            <a:ext cx="6905129" cy="3394075"/>
          </a:xfrm>
          <a:prstGeom prst="rect">
            <a:avLst/>
          </a:prstGeom>
        </p:spPr>
        <p:txBody>
          <a:bodyPr>
            <a:normAutofit/>
          </a:bodyPr>
          <a:lstStyle>
            <a:lvl1pPr>
              <a:spcBef>
                <a:spcPts val="400"/>
              </a:spcBef>
              <a:defRPr sz="2000"/>
            </a:lvl1pPr>
            <a:lvl2pPr marL="742950" indent="-285750">
              <a:spcBef>
                <a:spcPts val="400"/>
              </a:spcBef>
              <a:defRPr sz="2000"/>
            </a:lvl2pPr>
            <a:lvl3pPr marL="1143000" indent="-228600">
              <a:spcBef>
                <a:spcPts val="400"/>
              </a:spcBef>
              <a:defRPr sz="2000"/>
            </a:lvl3pPr>
            <a:lvl4pPr marL="1600200" indent="-228600">
              <a:spcBef>
                <a:spcPts val="400"/>
              </a:spcBef>
              <a:defRPr sz="2000"/>
            </a:lvl4pPr>
            <a:lvl5pPr marL="2057400"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74" name="Title Text"/>
          <p:cNvSpPr txBox="1">
            <a:spLocks noGrp="1"/>
          </p:cNvSpPr>
          <p:nvPr>
            <p:ph type="title"/>
          </p:nvPr>
        </p:nvSpPr>
        <p:spPr>
          <a:xfrm>
            <a:off x="685800" y="1598612"/>
            <a:ext cx="7772400" cy="1101726"/>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75" name="Body Level One…"/>
          <p:cNvSpPr txBox="1">
            <a:spLocks noGrp="1"/>
          </p:cNvSpPr>
          <p:nvPr>
            <p:ph type="body" sz="quarter" idx="1"/>
          </p:nvPr>
        </p:nvSpPr>
        <p:spPr>
          <a:xfrm>
            <a:off x="1371600" y="2914650"/>
            <a:ext cx="6400800" cy="1314450"/>
          </a:xfrm>
          <a:prstGeom prst="rect">
            <a:avLst/>
          </a:prstGeom>
        </p:spPr>
        <p:txBody>
          <a:bodyPr>
            <a:normAutofit/>
          </a:bodyPr>
          <a:lstStyle>
            <a:lvl1pPr marL="0" indent="0" algn="ctr">
              <a:buSzTx/>
              <a:buFontTx/>
              <a:buNone/>
              <a:defRPr>
                <a:solidFill>
                  <a:srgbClr val="888888"/>
                </a:solidFill>
                <a:latin typeface="+mn-lt"/>
                <a:ea typeface="+mn-ea"/>
                <a:cs typeface="+mn-cs"/>
                <a:sym typeface="Calibri"/>
              </a:defRPr>
            </a:lvl1pPr>
            <a:lvl2pPr marL="0" indent="457200" algn="ctr">
              <a:buSzTx/>
              <a:buFontTx/>
              <a:buNone/>
              <a:defRPr>
                <a:solidFill>
                  <a:srgbClr val="888888"/>
                </a:solidFill>
                <a:latin typeface="+mn-lt"/>
                <a:ea typeface="+mn-ea"/>
                <a:cs typeface="+mn-cs"/>
                <a:sym typeface="Calibri"/>
              </a:defRPr>
            </a:lvl2pPr>
            <a:lvl3pPr marL="0" indent="914400" algn="ctr">
              <a:buSzTx/>
              <a:buFontTx/>
              <a:buNone/>
              <a:defRPr>
                <a:solidFill>
                  <a:srgbClr val="888888"/>
                </a:solidFill>
                <a:latin typeface="+mn-lt"/>
                <a:ea typeface="+mn-ea"/>
                <a:cs typeface="+mn-cs"/>
                <a:sym typeface="Calibri"/>
              </a:defRPr>
            </a:lvl3pPr>
            <a:lvl4pPr marL="0" indent="1371600" algn="ctr">
              <a:buSzTx/>
              <a:buFontTx/>
              <a:buNone/>
              <a:defRPr>
                <a:solidFill>
                  <a:srgbClr val="888888"/>
                </a:solidFill>
                <a:latin typeface="+mn-lt"/>
                <a:ea typeface="+mn-ea"/>
                <a:cs typeface="+mn-cs"/>
                <a:sym typeface="Calibri"/>
              </a:defRPr>
            </a:lvl4pPr>
            <a:lvl5pPr marL="0" indent="1828800" algn="ctr">
              <a:buSzTx/>
              <a:buFontTx/>
              <a:buNone/>
              <a:defRPr>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83" name="Title Text"/>
          <p:cNvSpPr txBox="1">
            <a:spLocks noGrp="1"/>
          </p:cNvSpPr>
          <p:nvPr>
            <p:ph type="title"/>
          </p:nvPr>
        </p:nvSpPr>
        <p:spPr>
          <a:xfrm>
            <a:off x="2051719" y="2067693"/>
            <a:ext cx="4896546" cy="648073"/>
          </a:xfrm>
          <a:prstGeom prst="rect">
            <a:avLst/>
          </a:prstGeom>
        </p:spPr>
        <p:txBody>
          <a:bodyPr>
            <a:normAutofit/>
          </a:bodyPr>
          <a:lstStyle>
            <a:lvl1pPr>
              <a:defRPr sz="3000">
                <a:latin typeface="+mj-lt"/>
                <a:ea typeface="+mj-ea"/>
                <a:cs typeface="+mj-cs"/>
                <a:sym typeface="Helvetica"/>
              </a:defRPr>
            </a:lvl1pPr>
          </a:lstStyle>
          <a:p>
            <a:r>
              <a:t>Title Text</a:t>
            </a:r>
          </a:p>
        </p:txBody>
      </p:sp>
      <p:sp>
        <p:nvSpPr>
          <p:cNvPr id="84" name="Body Level One…"/>
          <p:cNvSpPr txBox="1">
            <a:spLocks noGrp="1"/>
          </p:cNvSpPr>
          <p:nvPr>
            <p:ph type="body" idx="1"/>
          </p:nvPr>
        </p:nvSpPr>
        <p:spPr>
          <a:xfrm>
            <a:off x="457200" y="1200150"/>
            <a:ext cx="8229600" cy="3394075"/>
          </a:xfrm>
          <a:prstGeom prst="rect">
            <a:avLst/>
          </a:prstGeom>
        </p:spPr>
        <p:txBody>
          <a:bodyPr>
            <a:normAutofit/>
          </a:bodyPr>
          <a:lstStyle>
            <a:lvl1pPr>
              <a:defRPr>
                <a:latin typeface="+mn-lt"/>
                <a:ea typeface="+mn-ea"/>
                <a:cs typeface="+mn-cs"/>
                <a:sym typeface="Calibri"/>
              </a:defRPr>
            </a:lvl1pPr>
            <a:lvl2pPr>
              <a:defRPr>
                <a:latin typeface="+mn-lt"/>
                <a:ea typeface="+mn-ea"/>
                <a:cs typeface="+mn-cs"/>
                <a:sym typeface="Calibri"/>
              </a:defRPr>
            </a:lvl2pPr>
            <a:lvl3pPr>
              <a:defRPr>
                <a:latin typeface="+mn-lt"/>
                <a:ea typeface="+mn-ea"/>
                <a:cs typeface="+mn-cs"/>
                <a:sym typeface="Calibri"/>
              </a:defRPr>
            </a:lvl3pPr>
            <a:lvl4pPr>
              <a:defRPr>
                <a:latin typeface="+mn-lt"/>
                <a:ea typeface="+mn-ea"/>
                <a:cs typeface="+mn-cs"/>
                <a:sym typeface="Calibri"/>
              </a:defRPr>
            </a:lvl4pPr>
            <a:lvl5pPr>
              <a:defRPr>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92" name="Title Text"/>
          <p:cNvSpPr txBox="1">
            <a:spLocks noGrp="1"/>
          </p:cNvSpPr>
          <p:nvPr>
            <p:ph type="title"/>
          </p:nvPr>
        </p:nvSpPr>
        <p:spPr>
          <a:xfrm>
            <a:off x="722312" y="3305175"/>
            <a:ext cx="7772401" cy="1022350"/>
          </a:xfrm>
          <a:prstGeom prst="rect">
            <a:avLst/>
          </a:prstGeom>
        </p:spPr>
        <p:txBody>
          <a:bodyPr anchor="t">
            <a:normAutofit/>
          </a:bodyPr>
          <a:lstStyle>
            <a:lvl1pPr algn="l">
              <a:defRPr sz="4000" cap="all">
                <a:latin typeface="+mj-lt"/>
                <a:ea typeface="+mj-ea"/>
                <a:cs typeface="+mj-cs"/>
                <a:sym typeface="Helvetica"/>
              </a:defRPr>
            </a:lvl1pPr>
          </a:lstStyle>
          <a:p>
            <a:r>
              <a:t>Title Text</a:t>
            </a:r>
          </a:p>
        </p:txBody>
      </p:sp>
      <p:sp>
        <p:nvSpPr>
          <p:cNvPr id="93" name="Body Level One…"/>
          <p:cNvSpPr txBox="1">
            <a:spLocks noGrp="1"/>
          </p:cNvSpPr>
          <p:nvPr>
            <p:ph type="body" sz="quarter" idx="1"/>
          </p:nvPr>
        </p:nvSpPr>
        <p:spPr>
          <a:xfrm>
            <a:off x="722312" y="2179638"/>
            <a:ext cx="7772401" cy="1125538"/>
          </a:xfrm>
          <a:prstGeom prst="rect">
            <a:avLst/>
          </a:prstGeom>
        </p:spPr>
        <p:txBody>
          <a:bodyPr anchor="b">
            <a:normAutofit/>
          </a:bodyPr>
          <a:lstStyle>
            <a:lvl1pPr marL="0" indent="0">
              <a:spcBef>
                <a:spcPts val="400"/>
              </a:spcBef>
              <a:buSzTx/>
              <a:buFontTx/>
              <a:buNone/>
              <a:defRPr sz="2000">
                <a:solidFill>
                  <a:srgbClr val="888888"/>
                </a:solidFill>
                <a:latin typeface="+mn-lt"/>
                <a:ea typeface="+mn-ea"/>
                <a:cs typeface="+mn-cs"/>
                <a:sym typeface="Calibri"/>
              </a:defRPr>
            </a:lvl1pPr>
            <a:lvl2pPr marL="0" indent="457200">
              <a:spcBef>
                <a:spcPts val="400"/>
              </a:spcBef>
              <a:buSzTx/>
              <a:buFontTx/>
              <a:buNone/>
              <a:defRPr sz="2000">
                <a:solidFill>
                  <a:srgbClr val="888888"/>
                </a:solidFill>
                <a:latin typeface="+mn-lt"/>
                <a:ea typeface="+mn-ea"/>
                <a:cs typeface="+mn-cs"/>
                <a:sym typeface="Calibri"/>
              </a:defRPr>
            </a:lvl2pPr>
            <a:lvl3pPr marL="0" indent="914400">
              <a:spcBef>
                <a:spcPts val="400"/>
              </a:spcBef>
              <a:buSzTx/>
              <a:buFontTx/>
              <a:buNone/>
              <a:defRPr sz="2000">
                <a:solidFill>
                  <a:srgbClr val="888888"/>
                </a:solidFill>
                <a:latin typeface="+mn-lt"/>
                <a:ea typeface="+mn-ea"/>
                <a:cs typeface="+mn-cs"/>
                <a:sym typeface="Calibri"/>
              </a:defRPr>
            </a:lvl3pPr>
            <a:lvl4pPr marL="0" indent="1371600">
              <a:spcBef>
                <a:spcPts val="400"/>
              </a:spcBef>
              <a:buSzTx/>
              <a:buFontTx/>
              <a:buNone/>
              <a:defRPr sz="2000">
                <a:solidFill>
                  <a:srgbClr val="888888"/>
                </a:solidFill>
                <a:latin typeface="+mn-lt"/>
                <a:ea typeface="+mn-ea"/>
                <a:cs typeface="+mn-cs"/>
                <a:sym typeface="Calibri"/>
              </a:defRPr>
            </a:lvl4pPr>
            <a:lvl5pPr marL="0" indent="1828800">
              <a:spcBef>
                <a:spcPts val="400"/>
              </a:spcBef>
              <a:buSzTx/>
              <a:buFontTx/>
              <a:buNone/>
              <a:defRPr sz="2000">
                <a:solidFill>
                  <a:srgbClr val="888888"/>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6553200" y="4767262"/>
            <a:ext cx="335866" cy="370841"/>
          </a:xfrm>
          <a:prstGeom prst="rect">
            <a:avLst/>
          </a:prstGeom>
        </p:spPr>
        <p:txBody>
          <a:bodyPr anchor="t"/>
          <a:lstStyle>
            <a:lvl1pPr algn="l">
              <a:defRPr sz="1800">
                <a:latin typeface="+mn-lt"/>
                <a:ea typeface="+mn-ea"/>
                <a:cs typeface="+mn-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lstStyle/>
          <a:p>
            <a:r>
              <a:t>Title Text</a:t>
            </a:r>
          </a:p>
        </p:txBody>
      </p:sp>
      <p:sp>
        <p:nvSpPr>
          <p:cNvPr id="3"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Lst>
  <p:transition spd="med"/>
  <p:txStyles>
    <p:title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맑은 고딕"/>
          <a:ea typeface="맑은 고딕"/>
          <a:cs typeface="맑은 고딕"/>
          <a:sym typeface="맑은 고딕"/>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맑은 고딕"/>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38.xml"/><Relationship Id="rId6" Type="http://schemas.openxmlformats.org/officeDocument/2006/relationships/image" Target="../media/image64.jpeg"/><Relationship Id="rId11" Type="http://schemas.openxmlformats.org/officeDocument/2006/relationships/image" Target="../media/image68.jpeg"/><Relationship Id="rId5" Type="http://schemas.openxmlformats.org/officeDocument/2006/relationships/image" Target="../media/image63.jpeg"/><Relationship Id="rId10" Type="http://schemas.openxmlformats.org/officeDocument/2006/relationships/image" Target="../media/image67.jpeg"/><Relationship Id="rId4" Type="http://schemas.openxmlformats.org/officeDocument/2006/relationships/image" Target="../media/image62.jpeg"/><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1.png"/><Relationship Id="rId17" Type="http://schemas.openxmlformats.org/officeDocument/2006/relationships/image" Target="../media/image86.png"/><Relationship Id="rId2" Type="http://schemas.openxmlformats.org/officeDocument/2006/relationships/image" Target="../media/image72.png"/><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47.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4.png"/><Relationship Id="rId10" Type="http://schemas.openxmlformats.org/officeDocument/2006/relationships/image" Target="../media/image79.jpg"/><Relationship Id="rId19" Type="http://schemas.openxmlformats.org/officeDocument/2006/relationships/image" Target="../media/image88.png"/><Relationship Id="rId4" Type="http://schemas.openxmlformats.org/officeDocument/2006/relationships/image" Target="../media/image74.png"/><Relationship Id="rId9" Type="http://schemas.openxmlformats.org/officeDocument/2006/relationships/image" Target="../media/image78.png"/><Relationship Id="rId1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71.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0.emf"/><Relationship Id="rId7" Type="http://schemas.openxmlformats.org/officeDocument/2006/relationships/image" Target="../media/image71.jpeg"/><Relationship Id="rId2" Type="http://schemas.openxmlformats.org/officeDocument/2006/relationships/image" Target="../media/image99.emf"/><Relationship Id="rId1" Type="http://schemas.openxmlformats.org/officeDocument/2006/relationships/slideLayout" Target="../slideLayouts/slideLayout4.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http://www.sktextile.com.tw/"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sktextile.com.tw/"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microsoft.com/office/2007/relationships/hdphoto" Target="../media/hdphoto2.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4" name="圖片 2" descr="圖片 2"/>
          <p:cNvPicPr>
            <a:picLocks noChangeAspect="1"/>
          </p:cNvPicPr>
          <p:nvPr/>
        </p:nvPicPr>
        <p:blipFill>
          <a:blip r:embed="rId3"/>
          <a:stretch>
            <a:fillRect/>
          </a:stretch>
        </p:blipFill>
        <p:spPr>
          <a:xfrm>
            <a:off x="2540793" y="1851669"/>
            <a:ext cx="4374381" cy="843553"/>
          </a:xfrm>
          <a:prstGeom prst="rect">
            <a:avLst/>
          </a:prstGeom>
          <a:ln w="12700">
            <a:miter lim="400000"/>
          </a:ln>
        </p:spPr>
      </p:pic>
      <p:pic>
        <p:nvPicPr>
          <p:cNvPr id="445" name="圖片 3" descr="圖片 3"/>
          <p:cNvPicPr>
            <a:picLocks noChangeAspect="1"/>
          </p:cNvPicPr>
          <p:nvPr/>
        </p:nvPicPr>
        <p:blipFill>
          <a:blip r:embed="rId4"/>
          <a:stretch>
            <a:fillRect/>
          </a:stretch>
        </p:blipFill>
        <p:spPr>
          <a:xfrm>
            <a:off x="3864716" y="1131590"/>
            <a:ext cx="1726537" cy="624991"/>
          </a:xfrm>
          <a:prstGeom prst="rect">
            <a:avLst/>
          </a:prstGeom>
          <a:ln w="12700">
            <a:miter lim="400000"/>
          </a:ln>
        </p:spPr>
      </p:pic>
      <p:sp>
        <p:nvSpPr>
          <p:cNvPr id="446" name="TextBox 3"/>
          <p:cNvSpPr txBox="1"/>
          <p:nvPr/>
        </p:nvSpPr>
        <p:spPr>
          <a:xfrm>
            <a:off x="3814105" y="3723878"/>
            <a:ext cx="1816928" cy="4616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2400" b="1">
                <a:latin typeface="Arial"/>
                <a:ea typeface="Arial"/>
                <a:cs typeface="Arial"/>
                <a:sym typeface="Arial"/>
              </a:defRPr>
            </a:pPr>
            <a:r>
              <a:rPr dirty="0">
                <a:latin typeface="+mn-lt"/>
              </a:rPr>
              <a:t>202</a:t>
            </a:r>
            <a:r>
              <a:rPr lang="en-US" altLang="zh-TW" dirty="0">
                <a:latin typeface="+mn-lt"/>
              </a:rPr>
              <a:t>3</a:t>
            </a:r>
            <a:r>
              <a:rPr dirty="0">
                <a:latin typeface="+mn-lt"/>
              </a:rPr>
              <a:t>. 09. </a:t>
            </a:r>
            <a:r>
              <a:rPr lang="en-US" altLang="zh-TW" dirty="0">
                <a:latin typeface="+mn-lt"/>
              </a:rPr>
              <a:t>12</a:t>
            </a:r>
          </a:p>
        </p:txBody>
      </p:sp>
      <p:sp>
        <p:nvSpPr>
          <p:cNvPr id="447" name="TextBox 1"/>
          <p:cNvSpPr txBox="1"/>
          <p:nvPr/>
        </p:nvSpPr>
        <p:spPr>
          <a:xfrm>
            <a:off x="1069949" y="3147814"/>
            <a:ext cx="7343132" cy="52322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ctr">
              <a:defRPr sz="2800" b="1">
                <a:latin typeface="Arial"/>
                <a:ea typeface="Arial"/>
                <a:cs typeface="Arial"/>
                <a:sym typeface="Arial"/>
              </a:defRPr>
            </a:pPr>
            <a:r>
              <a:rPr dirty="0">
                <a:latin typeface="+mn-lt"/>
              </a:rPr>
              <a:t>202</a:t>
            </a:r>
            <a:r>
              <a:rPr lang="en-US" altLang="zh-TW" dirty="0">
                <a:latin typeface="+mn-lt"/>
              </a:rPr>
              <a:t>3</a:t>
            </a:r>
            <a:r>
              <a:rPr dirty="0">
                <a:latin typeface="新細明體" panose="02020500000000000000" pitchFamily="18" charset="-120"/>
                <a:ea typeface="新細明體" panose="02020500000000000000" pitchFamily="18" charset="-120"/>
                <a:cs typeface="+mj-cs"/>
                <a:sym typeface="Helvetica"/>
              </a:rPr>
              <a:t>年法人說明會</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圖片 5" descr="一張含有 文字, 螢幕擷取畫面, 平面設計, 拼貼畫 的圖片&#10;&#10;自動產生的描述">
            <a:extLst>
              <a:ext uri="{FF2B5EF4-FFF2-40B4-BE49-F238E27FC236}">
                <a16:creationId xmlns:a16="http://schemas.microsoft.com/office/drawing/2014/main" id="{BAF2FA10-C29F-12B8-5F20-C6ACB4116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596" y="503282"/>
            <a:ext cx="8101493" cy="4557090"/>
          </a:xfrm>
          <a:prstGeom prst="rect">
            <a:avLst/>
          </a:prstGeom>
        </p:spPr>
      </p:pic>
      <p:sp>
        <p:nvSpPr>
          <p:cNvPr id="477" name="標題 1"/>
          <p:cNvSpPr txBox="1">
            <a:spLocks noGrp="1"/>
          </p:cNvSpPr>
          <p:nvPr>
            <p:ph type="title"/>
          </p:nvPr>
        </p:nvSpPr>
        <p:spPr>
          <a:prstGeom prst="rect">
            <a:avLst/>
          </a:prstGeom>
        </p:spPr>
        <p:txBody>
          <a:bodyPr/>
          <a:lstStyle>
            <a:lvl1pPr>
              <a:defRPr sz="2800" b="1"/>
            </a:lvl1pPr>
          </a:lstStyle>
          <a:p>
            <a:r>
              <a:rPr err="1"/>
              <a:t>行銷部線上數位行銷</a:t>
            </a:r>
            <a:endParaRPr>
              <a:solidFill>
                <a:srgbClr val="00B0F0"/>
              </a:solidFill>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圖片 4" descr="一張含有 文字, 螢幕擷取畫面, 拼貼畫, 平面設計 的圖片&#10;&#10;自動產生的描述">
            <a:extLst>
              <a:ext uri="{FF2B5EF4-FFF2-40B4-BE49-F238E27FC236}">
                <a16:creationId xmlns:a16="http://schemas.microsoft.com/office/drawing/2014/main" id="{1E91BE19-81C6-A2B8-33E6-EEF967473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80" y="490968"/>
            <a:ext cx="8108326" cy="4560933"/>
          </a:xfrm>
          <a:prstGeom prst="rect">
            <a:avLst/>
          </a:prstGeom>
        </p:spPr>
      </p:pic>
      <p:sp>
        <p:nvSpPr>
          <p:cNvPr id="477" name="標題 1"/>
          <p:cNvSpPr txBox="1">
            <a:spLocks noGrp="1"/>
          </p:cNvSpPr>
          <p:nvPr>
            <p:ph type="title"/>
          </p:nvPr>
        </p:nvSpPr>
        <p:spPr>
          <a:prstGeom prst="rect">
            <a:avLst/>
          </a:prstGeom>
        </p:spPr>
        <p:txBody>
          <a:bodyPr/>
          <a:lstStyle>
            <a:lvl1pPr>
              <a:defRPr sz="2800" b="1"/>
            </a:lvl1pPr>
          </a:lstStyle>
          <a:p>
            <a:r>
              <a:rPr err="1"/>
              <a:t>行銷部線上數位行銷</a:t>
            </a:r>
            <a:endParaRPr>
              <a:solidFill>
                <a:srgbClr val="00B0F0"/>
              </a:solidFill>
            </a:endParaRPr>
          </a:p>
        </p:txBody>
      </p:sp>
    </p:spTree>
    <p:extLst>
      <p:ext uri="{BB962C8B-B14F-4D97-AF65-F5344CB8AC3E}">
        <p14:creationId xmlns:p14="http://schemas.microsoft.com/office/powerpoint/2010/main" val="428516136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 name="標題 1"/>
          <p:cNvSpPr txBox="1">
            <a:spLocks noGrp="1"/>
          </p:cNvSpPr>
          <p:nvPr>
            <p:ph type="title"/>
          </p:nvPr>
        </p:nvSpPr>
        <p:spPr>
          <a:xfrm>
            <a:off x="2134846" y="1398120"/>
            <a:ext cx="4896545" cy="1952424"/>
          </a:xfrm>
          <a:prstGeom prst="rect">
            <a:avLst/>
          </a:prstGeom>
        </p:spPr>
        <p:txBody>
          <a:bodyPr/>
          <a:lstStyle/>
          <a:p>
            <a:pPr>
              <a:defRPr sz="2800"/>
            </a:pPr>
            <a:r>
              <a:rPr err="1">
                <a:latin typeface="新細明體" panose="02020500000000000000" pitchFamily="18" charset="-120"/>
                <a:ea typeface="新細明體" panose="02020500000000000000" pitchFamily="18" charset="-120"/>
              </a:rPr>
              <a:t>零售部</a:t>
            </a:r>
            <a:br>
              <a:rPr>
                <a:latin typeface="新細明體" panose="02020500000000000000" pitchFamily="18" charset="-120"/>
                <a:ea typeface="新細明體" panose="02020500000000000000" pitchFamily="18" charset="-120"/>
              </a:rPr>
            </a:br>
            <a:br>
              <a:rPr>
                <a:latin typeface="新細明體" panose="02020500000000000000" pitchFamily="18" charset="-120"/>
                <a:ea typeface="新細明體" panose="02020500000000000000" pitchFamily="18" charset="-120"/>
              </a:rPr>
            </a:br>
            <a:r>
              <a:rPr err="1">
                <a:latin typeface="新細明體" panose="02020500000000000000" pitchFamily="18" charset="-120"/>
                <a:ea typeface="新細明體" panose="02020500000000000000" pitchFamily="18" charset="-120"/>
              </a:rPr>
              <a:t>各品牌簡介</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 name="圖片 5" descr="圖片 5"/>
          <p:cNvPicPr>
            <a:picLocks noChangeAspect="1"/>
          </p:cNvPicPr>
          <p:nvPr/>
        </p:nvPicPr>
        <p:blipFill>
          <a:blip r:embed="rId2"/>
          <a:stretch>
            <a:fillRect/>
          </a:stretch>
        </p:blipFill>
        <p:spPr>
          <a:xfrm>
            <a:off x="3178771" y="601799"/>
            <a:ext cx="2786460" cy="393990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8" name="標題 1"/>
          <p:cNvSpPr txBox="1">
            <a:spLocks noGrp="1"/>
          </p:cNvSpPr>
          <p:nvPr>
            <p:ph type="title"/>
          </p:nvPr>
        </p:nvSpPr>
        <p:spPr>
          <a:prstGeom prst="rect">
            <a:avLst/>
          </a:prstGeom>
        </p:spPr>
        <p:txBody>
          <a:bodyPr/>
          <a:lstStyle/>
          <a:p>
            <a:r>
              <a:t>品牌簡介</a:t>
            </a:r>
          </a:p>
        </p:txBody>
      </p:sp>
      <p:sp>
        <p:nvSpPr>
          <p:cNvPr id="539" name="矩形 2"/>
          <p:cNvSpPr txBox="1"/>
          <p:nvPr/>
        </p:nvSpPr>
        <p:spPr>
          <a:xfrm>
            <a:off x="1037469" y="915566"/>
            <a:ext cx="7017204" cy="21236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lgn="just">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rPr>
              <a:t>ARTIFACTS</a:t>
            </a:r>
            <a:r>
              <a:rPr dirty="0">
                <a:latin typeface="Arial" panose="020B0604020202020204" pitchFamily="34" charset="0"/>
                <a:ea typeface="新細明體" panose="02020500000000000000" pitchFamily="18" charset="-120"/>
                <a:cs typeface="Arial" panose="020B0604020202020204" pitchFamily="34" charset="0"/>
                <a:sym typeface="Helvetica"/>
              </a:rPr>
              <a:t>獨特的生活哲學態度，來自世界各地藝術家巧思作品，它們都擁有最獨一無二的故事，屬於我們現在式的新奇流行，亦是未來式的珍藏逸品。</a:t>
            </a:r>
          </a:p>
          <a:p>
            <a:pPr algn="just">
              <a:defRPr sz="1000">
                <a:latin typeface="Arial"/>
                <a:ea typeface="Arial"/>
                <a:cs typeface="Arial"/>
                <a:sym typeface="Arial"/>
              </a:defRPr>
            </a:pPr>
            <a:br>
              <a:rPr sz="2200" dirty="0">
                <a:latin typeface="Arial" panose="020B0604020202020204" pitchFamily="34" charset="0"/>
                <a:ea typeface="新細明體" panose="02020500000000000000" pitchFamily="18" charset="-120"/>
                <a:cs typeface="Arial" panose="020B0604020202020204" pitchFamily="34" charset="0"/>
              </a:rPr>
            </a:br>
            <a:r>
              <a:rPr sz="2200" dirty="0" err="1">
                <a:latin typeface="Arial" panose="020B0604020202020204" pitchFamily="34" charset="0"/>
                <a:ea typeface="新細明體" panose="02020500000000000000" pitchFamily="18" charset="-120"/>
                <a:cs typeface="Arial" panose="020B0604020202020204" pitchFamily="34" charset="0"/>
              </a:rPr>
              <a:t>ARTIFACTS</a:t>
            </a:r>
            <a:r>
              <a:rPr sz="2200" dirty="0" err="1">
                <a:latin typeface="Arial" panose="020B0604020202020204" pitchFamily="34" charset="0"/>
                <a:ea typeface="新細明體" panose="02020500000000000000" pitchFamily="18" charset="-120"/>
                <a:cs typeface="Arial" panose="020B0604020202020204" pitchFamily="34" charset="0"/>
                <a:sym typeface="Helvetica"/>
              </a:rPr>
              <a:t>分享一種靈感、體驗與思維方式，品項橫跨各種創意與靈感，包含時尚服飾、藝術、設計與創意</a:t>
            </a:r>
            <a:r>
              <a:rPr sz="2200" dirty="0">
                <a:latin typeface="Arial" panose="020B0604020202020204" pitchFamily="34" charset="0"/>
                <a:ea typeface="+mj-ea"/>
                <a:cs typeface="Arial" panose="020B0604020202020204" pitchFamily="34" charset="0"/>
                <a:sym typeface="Helvetica"/>
              </a:rPr>
              <a:t>。</a:t>
            </a:r>
          </a:p>
        </p:txBody>
      </p:sp>
      <p:pic>
        <p:nvPicPr>
          <p:cNvPr id="3" name="圖片 2">
            <a:extLst>
              <a:ext uri="{FF2B5EF4-FFF2-40B4-BE49-F238E27FC236}">
                <a16:creationId xmlns:a16="http://schemas.microsoft.com/office/drawing/2014/main" id="{6C2DB0EF-31F8-0382-81BD-47197DA86157}"/>
              </a:ext>
            </a:extLst>
          </p:cNvPr>
          <p:cNvPicPr>
            <a:picLocks noChangeAspect="1"/>
          </p:cNvPicPr>
          <p:nvPr/>
        </p:nvPicPr>
        <p:blipFill>
          <a:blip r:embed="rId3"/>
          <a:stretch>
            <a:fillRect/>
          </a:stretch>
        </p:blipFill>
        <p:spPr>
          <a:xfrm>
            <a:off x="4006774" y="4679024"/>
            <a:ext cx="1130452" cy="227469"/>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4" name="標題 1"/>
          <p:cNvSpPr txBox="1">
            <a:spLocks noGrp="1"/>
          </p:cNvSpPr>
          <p:nvPr>
            <p:ph type="title"/>
          </p:nvPr>
        </p:nvSpPr>
        <p:spPr>
          <a:xfrm>
            <a:off x="467543" y="-20320"/>
            <a:ext cx="8229601" cy="857250"/>
          </a:xfrm>
          <a:prstGeom prst="rect">
            <a:avLst/>
          </a:prstGeom>
        </p:spPr>
        <p:txBody>
          <a:bodyPr/>
          <a:lstStyle/>
          <a:p>
            <a:r>
              <a:t>門市照片</a:t>
            </a:r>
          </a:p>
        </p:txBody>
      </p:sp>
      <p:pic>
        <p:nvPicPr>
          <p:cNvPr id="545" name="圖片 17" descr="圖片 17"/>
          <p:cNvPicPr>
            <a:picLocks noChangeAspect="1"/>
          </p:cNvPicPr>
          <p:nvPr/>
        </p:nvPicPr>
        <p:blipFill>
          <a:blip r:embed="rId3"/>
          <a:srcRect b="2223"/>
          <a:stretch>
            <a:fillRect/>
          </a:stretch>
        </p:blipFill>
        <p:spPr>
          <a:xfrm>
            <a:off x="1665944" y="839349"/>
            <a:ext cx="2891062" cy="1885478"/>
          </a:xfrm>
          <a:prstGeom prst="rect">
            <a:avLst/>
          </a:prstGeom>
          <a:ln w="12700">
            <a:miter lim="400000"/>
          </a:ln>
        </p:spPr>
      </p:pic>
      <p:pic>
        <p:nvPicPr>
          <p:cNvPr id="546" name="圖片 18" descr="圖片 18"/>
          <p:cNvPicPr>
            <a:picLocks noChangeAspect="1"/>
          </p:cNvPicPr>
          <p:nvPr/>
        </p:nvPicPr>
        <p:blipFill>
          <a:blip r:embed="rId4"/>
          <a:stretch>
            <a:fillRect/>
          </a:stretch>
        </p:blipFill>
        <p:spPr>
          <a:xfrm>
            <a:off x="3302689" y="2846197"/>
            <a:ext cx="2553611" cy="1703261"/>
          </a:xfrm>
          <a:prstGeom prst="rect">
            <a:avLst/>
          </a:prstGeom>
          <a:ln w="12700">
            <a:miter lim="400000"/>
          </a:ln>
        </p:spPr>
      </p:pic>
      <p:pic>
        <p:nvPicPr>
          <p:cNvPr id="547" name="圖片 19" descr="圖片 19"/>
          <p:cNvPicPr>
            <a:picLocks noChangeAspect="1"/>
          </p:cNvPicPr>
          <p:nvPr/>
        </p:nvPicPr>
        <p:blipFill>
          <a:blip r:embed="rId5"/>
          <a:stretch>
            <a:fillRect/>
          </a:stretch>
        </p:blipFill>
        <p:spPr>
          <a:xfrm>
            <a:off x="723784" y="2849346"/>
            <a:ext cx="2553610" cy="1703260"/>
          </a:xfrm>
          <a:prstGeom prst="rect">
            <a:avLst/>
          </a:prstGeom>
          <a:ln w="12700">
            <a:miter lim="400000"/>
          </a:ln>
        </p:spPr>
      </p:pic>
      <p:pic>
        <p:nvPicPr>
          <p:cNvPr id="548" name="圖片 20" descr="圖片 20"/>
          <p:cNvPicPr>
            <a:picLocks noChangeAspect="1"/>
          </p:cNvPicPr>
          <p:nvPr/>
        </p:nvPicPr>
        <p:blipFill rotWithShape="1">
          <a:blip r:embed="rId6"/>
          <a:srcRect l="-1" r="2246" b="11656"/>
          <a:stretch/>
        </p:blipFill>
        <p:spPr>
          <a:xfrm>
            <a:off x="5881596" y="2846198"/>
            <a:ext cx="2647808" cy="1703260"/>
          </a:xfrm>
          <a:prstGeom prst="rect">
            <a:avLst/>
          </a:prstGeom>
          <a:ln w="12700">
            <a:miter lim="400000"/>
          </a:ln>
        </p:spPr>
      </p:pic>
      <p:pic>
        <p:nvPicPr>
          <p:cNvPr id="5" name="圖片 4">
            <a:extLst>
              <a:ext uri="{FF2B5EF4-FFF2-40B4-BE49-F238E27FC236}">
                <a16:creationId xmlns:a16="http://schemas.microsoft.com/office/drawing/2014/main" id="{ECFC1E11-7CFC-7DAE-8198-6C685E82778A}"/>
              </a:ext>
            </a:extLst>
          </p:cNvPr>
          <p:cNvPicPr>
            <a:picLocks noChangeAspect="1"/>
          </p:cNvPicPr>
          <p:nvPr/>
        </p:nvPicPr>
        <p:blipFill>
          <a:blip r:embed="rId7"/>
          <a:stretch>
            <a:fillRect/>
          </a:stretch>
        </p:blipFill>
        <p:spPr>
          <a:xfrm>
            <a:off x="4006774" y="4679024"/>
            <a:ext cx="1130452" cy="227469"/>
          </a:xfrm>
          <a:prstGeom prst="rect">
            <a:avLst/>
          </a:prstGeom>
        </p:spPr>
      </p:pic>
      <p:pic>
        <p:nvPicPr>
          <p:cNvPr id="3" name="圖片 2" descr="一張含有 文字, 室內, 地板, 天花板 的圖片&#10;&#10;自動產生的描述">
            <a:extLst>
              <a:ext uri="{FF2B5EF4-FFF2-40B4-BE49-F238E27FC236}">
                <a16:creationId xmlns:a16="http://schemas.microsoft.com/office/drawing/2014/main" id="{6427B31B-AFCF-A5F4-F285-1E9F7C7B2E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9495" y="841406"/>
            <a:ext cx="2825646" cy="1883136"/>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1" name="標題 1"/>
          <p:cNvSpPr txBox="1">
            <a:spLocks noGrp="1"/>
          </p:cNvSpPr>
          <p:nvPr>
            <p:ph type="title"/>
          </p:nvPr>
        </p:nvSpPr>
        <p:spPr>
          <a:prstGeom prst="rect">
            <a:avLst/>
          </a:prstGeom>
        </p:spPr>
        <p:txBody>
          <a:bodyPr/>
          <a:lstStyle/>
          <a:p>
            <a:r>
              <a:t>門市資訊</a:t>
            </a:r>
          </a:p>
        </p:txBody>
      </p:sp>
      <p:sp>
        <p:nvSpPr>
          <p:cNvPr id="542" name="矩形 3"/>
          <p:cNvSpPr txBox="1"/>
          <p:nvPr/>
        </p:nvSpPr>
        <p:spPr>
          <a:xfrm>
            <a:off x="1028895" y="915566"/>
            <a:ext cx="7943348" cy="24006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忠孝敦化旗艦店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台北市大安區敦化南路一段</a:t>
            </a:r>
            <a:r>
              <a:rPr dirty="0">
                <a:latin typeface="Arial" panose="020B0604020202020204" pitchFamily="34" charset="0"/>
                <a:ea typeface="新細明體" panose="02020500000000000000" pitchFamily="18" charset="-120"/>
                <a:cs typeface="Arial" panose="020B0604020202020204" pitchFamily="34" charset="0"/>
              </a:rPr>
              <a:t>177</a:t>
            </a:r>
            <a:r>
              <a:rPr dirty="0">
                <a:latin typeface="Arial" panose="020B0604020202020204" pitchFamily="34" charset="0"/>
                <a:ea typeface="新細明體" panose="02020500000000000000" pitchFamily="18" charset="-120"/>
                <a:cs typeface="Arial" panose="020B0604020202020204" pitchFamily="34" charset="0"/>
                <a:sym typeface="Helvetica"/>
              </a:rPr>
              <a:t>巷</a:t>
            </a:r>
            <a:r>
              <a:rPr dirty="0">
                <a:latin typeface="Arial" panose="020B0604020202020204" pitchFamily="34" charset="0"/>
                <a:ea typeface="新細明體" panose="02020500000000000000" pitchFamily="18" charset="-120"/>
                <a:cs typeface="Arial" panose="020B0604020202020204" pitchFamily="34" charset="0"/>
              </a:rPr>
              <a:t>23</a:t>
            </a:r>
            <a:r>
              <a:rPr dirty="0">
                <a:latin typeface="Arial" panose="020B0604020202020204" pitchFamily="34" charset="0"/>
                <a:ea typeface="新細明體" panose="02020500000000000000" pitchFamily="18" charset="-120"/>
                <a:cs typeface="Arial" panose="020B0604020202020204" pitchFamily="34" charset="0"/>
                <a:sym typeface="Helvetica"/>
              </a:rPr>
              <a:t>號</a:t>
            </a:r>
          </a:p>
          <a:p>
            <a:pPr marL="285750" indent="-285750" algn="just">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微風廣場店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台北市松山區復興南路一段</a:t>
            </a:r>
            <a:r>
              <a:rPr dirty="0">
                <a:latin typeface="Arial" panose="020B0604020202020204" pitchFamily="34" charset="0"/>
                <a:ea typeface="新細明體" panose="02020500000000000000" pitchFamily="18" charset="-120"/>
                <a:cs typeface="Arial" panose="020B0604020202020204" pitchFamily="34" charset="0"/>
              </a:rPr>
              <a:t>39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G</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誠品信義店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台北市信義區松高路</a:t>
            </a:r>
            <a:r>
              <a:rPr dirty="0">
                <a:latin typeface="Arial" panose="020B0604020202020204" pitchFamily="34" charset="0"/>
                <a:ea typeface="新細明體" panose="02020500000000000000" pitchFamily="18" charset="-120"/>
                <a:cs typeface="Arial" panose="020B0604020202020204" pitchFamily="34" charset="0"/>
              </a:rPr>
              <a:t>11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endParaRPr sz="1000" dirty="0">
              <a:latin typeface="Arial" panose="020B0604020202020204" pitchFamily="34" charset="0"/>
              <a:ea typeface="新細明體" panose="02020500000000000000" pitchFamily="18" charset="-120"/>
              <a:cs typeface="Arial" panose="020B0604020202020204" pitchFamily="34" charset="0"/>
            </a:endParaRPr>
          </a:p>
          <a:p>
            <a:pPr marL="285750" indent="-285750" algn="just">
              <a:buSzPct val="100000"/>
              <a:buChar char="➢"/>
              <a:defRPr sz="1000">
                <a:latin typeface="Arial"/>
                <a:ea typeface="Arial"/>
                <a:cs typeface="Arial"/>
                <a:sym typeface="Arial"/>
              </a:defRPr>
            </a:pPr>
            <a:endParaRPr sz="1000" dirty="0">
              <a:latin typeface="Arial" panose="020B0604020202020204" pitchFamily="34" charset="0"/>
              <a:ea typeface="新細明體" panose="02020500000000000000" pitchFamily="18" charset="-120"/>
              <a:cs typeface="Arial" panose="020B0604020202020204" pitchFamily="34" charset="0"/>
            </a:endParaRPr>
          </a:p>
          <a:p>
            <a:pPr marL="285750" indent="-285750" algn="just">
              <a:buSzPct val="100000"/>
              <a:buChar char="➢"/>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sym typeface="Helvetica"/>
              </a:rPr>
              <a:t>新光三越信義新天地</a:t>
            </a:r>
            <a:r>
              <a:rPr dirty="0">
                <a:latin typeface="Arial" panose="020B0604020202020204" pitchFamily="34" charset="0"/>
                <a:ea typeface="新細明體" panose="02020500000000000000" pitchFamily="18" charset="-120"/>
                <a:cs typeface="Arial" panose="020B0604020202020204" pitchFamily="34" charset="0"/>
              </a:rPr>
              <a:t>A4</a:t>
            </a:r>
            <a:r>
              <a:rPr dirty="0">
                <a:latin typeface="Arial" panose="020B0604020202020204" pitchFamily="34" charset="0"/>
                <a:ea typeface="新細明體" panose="02020500000000000000" pitchFamily="18" charset="-120"/>
                <a:cs typeface="Arial" panose="020B0604020202020204" pitchFamily="34" charset="0"/>
                <a:sym typeface="Helvetica"/>
              </a:rPr>
              <a:t>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台北市信義區松高路</a:t>
            </a:r>
            <a:r>
              <a:rPr dirty="0">
                <a:latin typeface="Arial" panose="020B0604020202020204" pitchFamily="34" charset="0"/>
                <a:ea typeface="新細明體" panose="02020500000000000000" pitchFamily="18" charset="-120"/>
                <a:cs typeface="Arial" panose="020B0604020202020204" pitchFamily="34" charset="0"/>
              </a:rPr>
              <a:t>19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新光三越台中店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p:txBody>
      </p:sp>
      <p:pic>
        <p:nvPicPr>
          <p:cNvPr id="3" name="圖片 2">
            <a:extLst>
              <a:ext uri="{FF2B5EF4-FFF2-40B4-BE49-F238E27FC236}">
                <a16:creationId xmlns:a16="http://schemas.microsoft.com/office/drawing/2014/main" id="{4EE7F7B3-70D4-FEF2-38B8-47E12002BD43}"/>
              </a:ext>
            </a:extLst>
          </p:cNvPr>
          <p:cNvPicPr>
            <a:picLocks noChangeAspect="1"/>
          </p:cNvPicPr>
          <p:nvPr/>
        </p:nvPicPr>
        <p:blipFill>
          <a:blip r:embed="rId2"/>
          <a:stretch>
            <a:fillRect/>
          </a:stretch>
        </p:blipFill>
        <p:spPr>
          <a:xfrm>
            <a:off x="4006774" y="4679024"/>
            <a:ext cx="1130452" cy="227469"/>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1" name="Picture 2" descr="Picture 2"/>
          <p:cNvPicPr>
            <a:picLocks noChangeAspect="1"/>
          </p:cNvPicPr>
          <p:nvPr/>
        </p:nvPicPr>
        <p:blipFill>
          <a:blip r:embed="rId2"/>
          <a:srcRect l="28400" t="48027" r="45939" b="40032"/>
          <a:stretch>
            <a:fillRect/>
          </a:stretch>
        </p:blipFill>
        <p:spPr>
          <a:xfrm>
            <a:off x="3270734" y="2139701"/>
            <a:ext cx="2602534" cy="75687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 name="標題 1"/>
          <p:cNvSpPr txBox="1">
            <a:spLocks noGrp="1"/>
          </p:cNvSpPr>
          <p:nvPr>
            <p:ph type="title"/>
          </p:nvPr>
        </p:nvSpPr>
        <p:spPr>
          <a:prstGeom prst="rect">
            <a:avLst/>
          </a:prstGeom>
        </p:spPr>
        <p:txBody>
          <a:bodyPr/>
          <a:lstStyle/>
          <a:p>
            <a:r>
              <a:rPr err="1"/>
              <a:t>品牌簡介</a:t>
            </a:r>
            <a:endParaRPr/>
          </a:p>
        </p:txBody>
      </p:sp>
      <p:pic>
        <p:nvPicPr>
          <p:cNvPr id="554" name="Picture 2" descr="Picture 2"/>
          <p:cNvPicPr>
            <a:picLocks noChangeAspect="1"/>
          </p:cNvPicPr>
          <p:nvPr/>
        </p:nvPicPr>
        <p:blipFill>
          <a:blip r:embed="rId2"/>
          <a:srcRect l="50410" t="68325" r="35572" b="28358"/>
          <a:stretch>
            <a:fillRect/>
          </a:stretch>
        </p:blipFill>
        <p:spPr>
          <a:xfrm>
            <a:off x="3309949" y="4586890"/>
            <a:ext cx="2452093" cy="362638"/>
          </a:xfrm>
          <a:prstGeom prst="rect">
            <a:avLst/>
          </a:prstGeom>
          <a:ln w="12700">
            <a:miter lim="400000"/>
          </a:ln>
        </p:spPr>
      </p:pic>
      <p:sp>
        <p:nvSpPr>
          <p:cNvPr id="555" name="矩形 4"/>
          <p:cNvSpPr txBox="1"/>
          <p:nvPr/>
        </p:nvSpPr>
        <p:spPr>
          <a:xfrm>
            <a:off x="1017319" y="915566"/>
            <a:ext cx="7037353" cy="178510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lvl="0" algn="just" latinLnBrk="1" hangingPunct="1"/>
            <a:r>
              <a:rPr lang="en-US" altLang="zh-TW" sz="2200" kern="1200" dirty="0">
                <a:solidFill>
                  <a:prstClr val="black"/>
                </a:solidFill>
                <a:latin typeface="Arial" panose="020B0604020202020204" pitchFamily="34" charset="0"/>
                <a:ea typeface="新細明體"/>
                <a:cs typeface="Arial" panose="020B0604020202020204" pitchFamily="34" charset="0"/>
              </a:rPr>
              <a:t>ART</a:t>
            </a:r>
            <a:r>
              <a:rPr lang="zh-TW" altLang="en-US" sz="2200" kern="1200" dirty="0">
                <a:solidFill>
                  <a:prstClr val="black"/>
                </a:solidFill>
                <a:latin typeface="Arial" panose="020B0604020202020204" pitchFamily="34" charset="0"/>
                <a:ea typeface="新細明體"/>
                <a:cs typeface="Arial" panose="020B0604020202020204" pitchFamily="34" charset="0"/>
              </a:rPr>
              <a:t> </a:t>
            </a:r>
            <a:r>
              <a:rPr lang="en-US" altLang="zh-TW" sz="2200" kern="1200" dirty="0">
                <a:solidFill>
                  <a:prstClr val="black"/>
                </a:solidFill>
                <a:latin typeface="Arial" panose="020B0604020202020204" pitchFamily="34" charset="0"/>
                <a:ea typeface="新細明體"/>
                <a:cs typeface="Arial" panose="020B0604020202020204" pitchFamily="34" charset="0"/>
              </a:rPr>
              <a:t>HAUS</a:t>
            </a:r>
            <a:r>
              <a:rPr lang="zh-TW" altLang="zh-TW" sz="2200" kern="1200" dirty="0">
                <a:solidFill>
                  <a:prstClr val="black"/>
                </a:solidFill>
                <a:latin typeface="Arial" panose="020B0604020202020204" pitchFamily="34" charset="0"/>
                <a:ea typeface="新細明體"/>
                <a:cs typeface="Arial" panose="020B0604020202020204" pitchFamily="34" charset="0"/>
              </a:rPr>
              <a:t>是一個源於藝術</a:t>
            </a:r>
            <a:r>
              <a:rPr lang="zh-TW" altLang="zh-TW" sz="2200" kern="1200" dirty="0">
                <a:solidFill>
                  <a:schemeClr val="tx1"/>
                </a:solidFill>
                <a:latin typeface="Arial" panose="020B0604020202020204" pitchFamily="34" charset="0"/>
                <a:ea typeface="新細明體"/>
                <a:cs typeface="Arial" panose="020B0604020202020204" pitchFamily="34" charset="0"/>
              </a:rPr>
              <a:t>美學發想的複合式高端精品</a:t>
            </a:r>
            <a:r>
              <a:rPr lang="zh-TW" altLang="zh-TW" sz="2200" kern="1200" dirty="0">
                <a:solidFill>
                  <a:prstClr val="black"/>
                </a:solidFill>
                <a:latin typeface="Arial" panose="020B0604020202020204" pitchFamily="34" charset="0"/>
                <a:ea typeface="新細明體"/>
                <a:cs typeface="Arial" panose="020B0604020202020204" pitchFamily="34" charset="0"/>
              </a:rPr>
              <a:t>品牌，在提供專屬品味的同時，</a:t>
            </a:r>
            <a:r>
              <a:rPr lang="en-US" altLang="zh-TW" sz="2200" kern="1200" dirty="0">
                <a:solidFill>
                  <a:prstClr val="black"/>
                </a:solidFill>
                <a:latin typeface="Arial" panose="020B0604020202020204" pitchFamily="34" charset="0"/>
                <a:ea typeface="新細明體"/>
                <a:cs typeface="Arial" panose="020B0604020202020204" pitchFamily="34" charset="0"/>
              </a:rPr>
              <a:t>ART HAUS</a:t>
            </a:r>
            <a:r>
              <a:rPr lang="zh-TW" altLang="zh-TW" sz="2200" kern="1200" dirty="0">
                <a:solidFill>
                  <a:prstClr val="black"/>
                </a:solidFill>
                <a:latin typeface="Arial" panose="020B0604020202020204" pitchFamily="34" charset="0"/>
                <a:ea typeface="新細明體"/>
                <a:cs typeface="Arial" panose="020B0604020202020204" pitchFamily="34" charset="0"/>
              </a:rPr>
              <a:t>也重視與文化藝術的內在聯繫，融合當代與經典、東方與西方、藝術與時尚、家居生活與文化美學，詮釋新精品的低調文雅風格。</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1" name="Picture 2" descr="Picture 2"/>
          <p:cNvPicPr>
            <a:picLocks noChangeAspect="1"/>
          </p:cNvPicPr>
          <p:nvPr/>
        </p:nvPicPr>
        <p:blipFill>
          <a:blip r:embed="rId3"/>
          <a:srcRect l="50410" t="68325" r="35572" b="28358"/>
          <a:stretch>
            <a:fillRect/>
          </a:stretch>
        </p:blipFill>
        <p:spPr>
          <a:xfrm>
            <a:off x="3309949" y="4586890"/>
            <a:ext cx="2452093" cy="362638"/>
          </a:xfrm>
          <a:prstGeom prst="rect">
            <a:avLst/>
          </a:prstGeom>
          <a:ln w="12700">
            <a:miter lim="400000"/>
          </a:ln>
        </p:spPr>
      </p:pic>
      <p:sp>
        <p:nvSpPr>
          <p:cNvPr id="562" name="標題 1"/>
          <p:cNvSpPr txBox="1">
            <a:spLocks noGrp="1"/>
          </p:cNvSpPr>
          <p:nvPr>
            <p:ph type="title"/>
          </p:nvPr>
        </p:nvSpPr>
        <p:spPr>
          <a:prstGeom prst="rect">
            <a:avLst/>
          </a:prstGeom>
        </p:spPr>
        <p:txBody>
          <a:bodyPr/>
          <a:lstStyle>
            <a:lvl1pPr>
              <a:defRPr sz="2800" b="1"/>
            </a:lvl1pPr>
          </a:lstStyle>
          <a:p>
            <a:r>
              <a:t>門市照片</a:t>
            </a:r>
          </a:p>
        </p:txBody>
      </p:sp>
      <p:pic>
        <p:nvPicPr>
          <p:cNvPr id="563" name="Picture 7" descr="Picture 7"/>
          <p:cNvPicPr>
            <a:picLocks noChangeAspect="1"/>
          </p:cNvPicPr>
          <p:nvPr/>
        </p:nvPicPr>
        <p:blipFill>
          <a:blip r:embed="rId4"/>
          <a:srcRect l="21221" t="31841" r="38647" b="21989"/>
          <a:stretch>
            <a:fillRect/>
          </a:stretch>
        </p:blipFill>
        <p:spPr>
          <a:xfrm>
            <a:off x="3419871" y="790771"/>
            <a:ext cx="2557675" cy="1838990"/>
          </a:xfrm>
          <a:prstGeom prst="rect">
            <a:avLst/>
          </a:prstGeom>
          <a:ln w="12700">
            <a:miter lim="400000"/>
          </a:ln>
        </p:spPr>
      </p:pic>
      <p:pic>
        <p:nvPicPr>
          <p:cNvPr id="564" name="Picture 10" descr="Picture 10"/>
          <p:cNvPicPr>
            <a:picLocks noChangeAspect="1"/>
          </p:cNvPicPr>
          <p:nvPr/>
        </p:nvPicPr>
        <p:blipFill>
          <a:blip r:embed="rId5"/>
          <a:srcRect l="20058" t="30158" r="40595" b="22610"/>
          <a:stretch>
            <a:fillRect/>
          </a:stretch>
        </p:blipFill>
        <p:spPr>
          <a:xfrm>
            <a:off x="6065985" y="785769"/>
            <a:ext cx="2764412" cy="2074014"/>
          </a:xfrm>
          <a:prstGeom prst="rect">
            <a:avLst/>
          </a:prstGeom>
          <a:ln w="12700">
            <a:miter lim="400000"/>
          </a:ln>
        </p:spPr>
      </p:pic>
      <p:pic>
        <p:nvPicPr>
          <p:cNvPr id="565" name="Picture 3" descr="Picture 3"/>
          <p:cNvPicPr>
            <a:picLocks noChangeAspect="1"/>
          </p:cNvPicPr>
          <p:nvPr/>
        </p:nvPicPr>
        <p:blipFill>
          <a:blip r:embed="rId6"/>
          <a:stretch>
            <a:fillRect/>
          </a:stretch>
        </p:blipFill>
        <p:spPr>
          <a:xfrm>
            <a:off x="534140" y="815108"/>
            <a:ext cx="2819137" cy="1795092"/>
          </a:xfrm>
          <a:prstGeom prst="rect">
            <a:avLst/>
          </a:prstGeom>
          <a:ln w="12700">
            <a:miter lim="400000"/>
          </a:ln>
        </p:spPr>
      </p:pic>
      <p:pic>
        <p:nvPicPr>
          <p:cNvPr id="566" name="Picture 7" descr="Picture 7"/>
          <p:cNvPicPr>
            <a:picLocks noChangeAspect="1"/>
          </p:cNvPicPr>
          <p:nvPr/>
        </p:nvPicPr>
        <p:blipFill>
          <a:blip r:embed="rId7"/>
          <a:stretch>
            <a:fillRect/>
          </a:stretch>
        </p:blipFill>
        <p:spPr>
          <a:xfrm>
            <a:off x="5977545" y="3113522"/>
            <a:ext cx="2873975" cy="1314388"/>
          </a:xfrm>
          <a:prstGeom prst="rect">
            <a:avLst/>
          </a:prstGeom>
          <a:ln w="12700">
            <a:miter lim="400000"/>
          </a:ln>
        </p:spPr>
      </p:pic>
      <p:pic>
        <p:nvPicPr>
          <p:cNvPr id="567" name="圖片 4" descr="圖片 4"/>
          <p:cNvPicPr>
            <a:picLocks noChangeAspect="1"/>
          </p:cNvPicPr>
          <p:nvPr/>
        </p:nvPicPr>
        <p:blipFill>
          <a:blip r:embed="rId8"/>
          <a:stretch>
            <a:fillRect/>
          </a:stretch>
        </p:blipFill>
        <p:spPr>
          <a:xfrm>
            <a:off x="534140" y="2681625"/>
            <a:ext cx="2658898" cy="1772157"/>
          </a:xfrm>
          <a:prstGeom prst="rect">
            <a:avLst/>
          </a:prstGeom>
          <a:ln w="12700">
            <a:miter lim="400000"/>
          </a:ln>
        </p:spPr>
      </p:pic>
      <p:pic>
        <p:nvPicPr>
          <p:cNvPr id="568" name="圖片 5" descr="圖片 5"/>
          <p:cNvPicPr>
            <a:picLocks noChangeAspect="1"/>
          </p:cNvPicPr>
          <p:nvPr/>
        </p:nvPicPr>
        <p:blipFill>
          <a:blip r:embed="rId9"/>
          <a:stretch>
            <a:fillRect/>
          </a:stretch>
        </p:blipFill>
        <p:spPr>
          <a:xfrm>
            <a:off x="3289005" y="2683978"/>
            <a:ext cx="2647840" cy="17698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9" name="標題 1"/>
          <p:cNvSpPr txBox="1">
            <a:spLocks noGrp="1"/>
          </p:cNvSpPr>
          <p:nvPr>
            <p:ph type="title"/>
          </p:nvPr>
        </p:nvSpPr>
        <p:spPr>
          <a:xfrm>
            <a:off x="467543" y="267493"/>
            <a:ext cx="8229601" cy="857251"/>
          </a:xfrm>
          <a:prstGeom prst="rect">
            <a:avLst/>
          </a:prstGeom>
        </p:spPr>
        <p:txBody>
          <a:bodyPr/>
          <a:lstStyle>
            <a:lvl1pPr>
              <a:defRPr sz="2800">
                <a:latin typeface="新細明體 (標題)"/>
                <a:ea typeface="新細明體 (標題)"/>
                <a:cs typeface="新細明體 (標題)"/>
                <a:sym typeface="新細明體 (標題)"/>
              </a:defRPr>
            </a:lvl1pPr>
          </a:lstStyle>
          <a:p>
            <a:r>
              <a:rPr err="1">
                <a:solidFill>
                  <a:srgbClr val="002060"/>
                </a:solidFill>
                <a:latin typeface="新細明體" panose="02020500000000000000" pitchFamily="18" charset="-120"/>
                <a:ea typeface="新細明體" panose="02020500000000000000" pitchFamily="18" charset="-120"/>
              </a:rPr>
              <a:t>會議議程</a:t>
            </a:r>
            <a:endParaRPr>
              <a:solidFill>
                <a:srgbClr val="002060"/>
              </a:solidFill>
              <a:latin typeface="新細明體" panose="02020500000000000000" pitchFamily="18" charset="-120"/>
              <a:ea typeface="新細明體" panose="02020500000000000000" pitchFamily="18" charset="-120"/>
            </a:endParaRPr>
          </a:p>
        </p:txBody>
      </p:sp>
      <p:graphicFrame>
        <p:nvGraphicFramePr>
          <p:cNvPr id="450" name="表格 17"/>
          <p:cNvGraphicFramePr/>
          <p:nvPr>
            <p:extLst>
              <p:ext uri="{D42A27DB-BD31-4B8C-83A1-F6EECF244321}">
                <p14:modId xmlns:p14="http://schemas.microsoft.com/office/powerpoint/2010/main" val="3218477582"/>
              </p:ext>
            </p:extLst>
          </p:nvPr>
        </p:nvGraphicFramePr>
        <p:xfrm>
          <a:off x="3540223" y="1858813"/>
          <a:ext cx="2759968" cy="1495792"/>
        </p:xfrm>
        <a:graphic>
          <a:graphicData uri="http://schemas.openxmlformats.org/drawingml/2006/table">
            <a:tbl>
              <a:tblPr>
                <a:tableStyleId>{4C3C2611-4C71-4FC5-86AE-919BDF0F9419}</a:tableStyleId>
              </a:tblPr>
              <a:tblGrid>
                <a:gridCol w="499739">
                  <a:extLst>
                    <a:ext uri="{9D8B030D-6E8A-4147-A177-3AD203B41FA5}">
                      <a16:colId xmlns:a16="http://schemas.microsoft.com/office/drawing/2014/main" val="20000"/>
                    </a:ext>
                  </a:extLst>
                </a:gridCol>
                <a:gridCol w="2260229">
                  <a:extLst>
                    <a:ext uri="{9D8B030D-6E8A-4147-A177-3AD203B41FA5}">
                      <a16:colId xmlns:a16="http://schemas.microsoft.com/office/drawing/2014/main" val="20001"/>
                    </a:ext>
                  </a:extLst>
                </a:gridCol>
              </a:tblGrid>
              <a:tr h="504056">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1. </a:t>
                      </a:r>
                    </a:p>
                  </a:txBody>
                  <a:tcPr marL="45720" marR="45720" horzOverflow="overflow"/>
                </a:tc>
                <a:tc>
                  <a:txBody>
                    <a:bodyPr/>
                    <a:lstStyle/>
                    <a:p>
                      <a:pPr algn="l">
                        <a:defRPr sz="1800"/>
                      </a:pPr>
                      <a:r>
                        <a:rPr sz="2600" b="1" err="1">
                          <a:latin typeface="新細明體" panose="02020500000000000000" pitchFamily="18" charset="-120"/>
                          <a:ea typeface="新細明體" panose="02020500000000000000" pitchFamily="18" charset="-120"/>
                        </a:rPr>
                        <a:t>公司簡介</a:t>
                      </a:r>
                      <a:endParaRPr sz="2600" b="1">
                        <a:latin typeface="新細明體" panose="02020500000000000000" pitchFamily="18" charset="-120"/>
                        <a:ea typeface="新細明體" panose="02020500000000000000" pitchFamily="18" charset="-120"/>
                      </a:endParaRPr>
                    </a:p>
                  </a:txBody>
                  <a:tcPr marL="45720" marR="45720" horzOverflow="overflow"/>
                </a:tc>
                <a:extLst>
                  <a:ext uri="{0D108BD9-81ED-4DB2-BD59-A6C34878D82A}">
                    <a16:rowId xmlns:a16="http://schemas.microsoft.com/office/drawing/2014/main" val="10000"/>
                  </a:ext>
                </a:extLst>
              </a:tr>
              <a:tr h="504056">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2. </a:t>
                      </a:r>
                    </a:p>
                  </a:txBody>
                  <a:tcPr marL="45720" marR="45720" horzOverflow="overflow"/>
                </a:tc>
                <a:tc>
                  <a:txBody>
                    <a:bodyPr/>
                    <a:lstStyle/>
                    <a:p>
                      <a:pPr algn="l">
                        <a:defRPr sz="1800"/>
                      </a:pPr>
                      <a:r>
                        <a:rPr sz="2600" b="1" err="1">
                          <a:latin typeface="新細明體" panose="02020500000000000000" pitchFamily="18" charset="-120"/>
                          <a:ea typeface="新細明體" panose="02020500000000000000" pitchFamily="18" charset="-120"/>
                        </a:rPr>
                        <a:t>營運概況</a:t>
                      </a:r>
                      <a:endParaRPr sz="2600" b="1">
                        <a:latin typeface="新細明體" panose="02020500000000000000" pitchFamily="18" charset="-120"/>
                        <a:ea typeface="新細明體" panose="02020500000000000000" pitchFamily="18" charset="-120"/>
                      </a:endParaRPr>
                    </a:p>
                  </a:txBody>
                  <a:tcPr marL="45720" marR="45720" horzOverflow="overflow"/>
                </a:tc>
                <a:extLst>
                  <a:ext uri="{0D108BD9-81ED-4DB2-BD59-A6C34878D82A}">
                    <a16:rowId xmlns:a16="http://schemas.microsoft.com/office/drawing/2014/main" val="10001"/>
                  </a:ext>
                </a:extLst>
              </a:tr>
              <a:tr h="370840">
                <a:tc>
                  <a:txBody>
                    <a:bodyPr/>
                    <a:lstStyle/>
                    <a:p>
                      <a:pPr algn="l">
                        <a:defRPr sz="2600" b="1">
                          <a:latin typeface="Arial"/>
                          <a:ea typeface="Arial"/>
                          <a:cs typeface="Arial"/>
                          <a:sym typeface="Arial"/>
                        </a:defRPr>
                      </a:pPr>
                      <a:r>
                        <a:rPr b="1">
                          <a:latin typeface="Arial" panose="020B0604020202020204" pitchFamily="34" charset="0"/>
                          <a:cs typeface="Arial" panose="020B0604020202020204" pitchFamily="34" charset="0"/>
                        </a:rPr>
                        <a:t>3. </a:t>
                      </a:r>
                    </a:p>
                  </a:txBody>
                  <a:tcPr marL="45720" marR="45720" horzOverflow="overflow"/>
                </a:tc>
                <a:tc>
                  <a:txBody>
                    <a:bodyPr/>
                    <a:lstStyle/>
                    <a:p>
                      <a:pPr algn="l">
                        <a:defRPr sz="1800"/>
                      </a:pPr>
                      <a:r>
                        <a:rPr sz="2600" b="1" dirty="0">
                          <a:latin typeface="Arial" panose="020B0604020202020204" pitchFamily="34" charset="0"/>
                          <a:ea typeface="Arial"/>
                          <a:cs typeface="Arial" panose="020B0604020202020204" pitchFamily="34" charset="0"/>
                          <a:sym typeface="Arial"/>
                        </a:rPr>
                        <a:t>Q&amp;A</a:t>
                      </a:r>
                    </a:p>
                  </a:txBody>
                  <a:tcPr marL="45720" marR="45720" horzOverflow="overflow"/>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7" name="標題 1"/>
          <p:cNvSpPr txBox="1">
            <a:spLocks noGrp="1"/>
          </p:cNvSpPr>
          <p:nvPr>
            <p:ph type="title"/>
          </p:nvPr>
        </p:nvSpPr>
        <p:spPr>
          <a:prstGeom prst="rect">
            <a:avLst/>
          </a:prstGeom>
        </p:spPr>
        <p:txBody>
          <a:bodyPr/>
          <a:lstStyle>
            <a:lvl1pPr>
              <a:defRPr sz="2800" b="1"/>
            </a:lvl1pPr>
          </a:lstStyle>
          <a:p>
            <a:r>
              <a:t>門市資訊</a:t>
            </a:r>
          </a:p>
        </p:txBody>
      </p:sp>
      <p:sp>
        <p:nvSpPr>
          <p:cNvPr id="558" name="矩形 4"/>
          <p:cNvSpPr txBox="1"/>
          <p:nvPr/>
        </p:nvSpPr>
        <p:spPr>
          <a:xfrm>
            <a:off x="1028895" y="915566"/>
            <a:ext cx="7943348" cy="18466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285750" indent="-285750">
              <a:buSzPct val="100000"/>
              <a:buChar char="➢"/>
              <a:defRPr sz="1000">
                <a:latin typeface="Arial"/>
                <a:ea typeface="Arial"/>
                <a:cs typeface="Arial"/>
                <a:sym typeface="Arial"/>
              </a:defRPr>
            </a:pPr>
            <a:endParaRPr dirty="0"/>
          </a:p>
          <a:p>
            <a:pPr marL="285750" indent="-285750">
              <a:buSzPct val="100000"/>
              <a:buChar char="➢"/>
              <a:defRPr sz="22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sym typeface="Helvetica"/>
              </a:rPr>
              <a:t>台北新光三越信義</a:t>
            </a:r>
            <a:r>
              <a:rPr dirty="0">
                <a:latin typeface="Arial" panose="020B0604020202020204" pitchFamily="34" charset="0"/>
                <a:ea typeface="新細明體" panose="02020500000000000000" pitchFamily="18" charset="-120"/>
                <a:cs typeface="Arial" panose="020B0604020202020204" pitchFamily="34" charset="0"/>
              </a:rPr>
              <a:t>A4</a:t>
            </a:r>
            <a:r>
              <a:rPr dirty="0">
                <a:latin typeface="Arial" panose="020B0604020202020204" pitchFamily="34" charset="0"/>
                <a:ea typeface="新細明體" panose="02020500000000000000" pitchFamily="18" charset="-120"/>
                <a:cs typeface="Arial" panose="020B0604020202020204" pitchFamily="34" charset="0"/>
                <a:sym typeface="Helvetica"/>
              </a:rPr>
              <a:t>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台北市信義區松高路</a:t>
            </a:r>
            <a:r>
              <a:rPr dirty="0">
                <a:latin typeface="Arial" panose="020B0604020202020204" pitchFamily="34" charset="0"/>
                <a:ea typeface="新細明體" panose="02020500000000000000" pitchFamily="18" charset="-120"/>
                <a:cs typeface="Arial" panose="020B0604020202020204" pitchFamily="34" charset="0"/>
              </a:rPr>
              <a:t>19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2</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defRPr sz="1000">
                <a:latin typeface="Arial"/>
                <a:ea typeface="Arial"/>
                <a:cs typeface="Arial"/>
                <a:sym typeface="Arial"/>
              </a:defRPr>
            </a:pPr>
            <a:r>
              <a:rPr dirty="0">
                <a:latin typeface="Arial" panose="020B0604020202020204" pitchFamily="34" charset="0"/>
                <a:ea typeface="新細明體" panose="02020500000000000000" pitchFamily="18" charset="-120"/>
                <a:cs typeface="Arial" panose="020B0604020202020204" pitchFamily="34" charset="0"/>
              </a:rPr>
              <a:t>         </a:t>
            </a:r>
          </a:p>
          <a:p>
            <a:pPr marL="285750" indent="-285750">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台中新光三越中港店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2</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buSzPct val="100000"/>
              <a:buChar char="➢"/>
              <a:defRPr sz="1000">
                <a:latin typeface="Arial"/>
                <a:ea typeface="Arial"/>
                <a:cs typeface="Arial"/>
                <a:sym typeface="Arial"/>
              </a:defRPr>
            </a:pPr>
            <a:endParaRPr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高雄漢神巨蛋店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高雄市左營區博愛二路</a:t>
            </a:r>
            <a:r>
              <a:rPr dirty="0">
                <a:latin typeface="Arial" panose="020B0604020202020204" pitchFamily="34" charset="0"/>
                <a:ea typeface="新細明體" panose="02020500000000000000" pitchFamily="18" charset="-120"/>
                <a:cs typeface="Arial" panose="020B0604020202020204" pitchFamily="34" charset="0"/>
              </a:rPr>
              <a:t>777</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r>
              <a:rPr sz="1800" dirty="0">
                <a:latin typeface="Arial" panose="020B0604020202020204" pitchFamily="34" charset="0"/>
                <a:ea typeface="新細明體" panose="02020500000000000000" pitchFamily="18" charset="-120"/>
                <a:cs typeface="Arial" panose="020B0604020202020204" pitchFamily="34" charset="0"/>
                <a:sym typeface="Helvetica"/>
              </a:rPr>
              <a:t>	</a:t>
            </a:r>
          </a:p>
          <a:p>
            <a:r>
              <a:rPr dirty="0"/>
              <a:t>	</a:t>
            </a:r>
          </a:p>
        </p:txBody>
      </p:sp>
      <p:pic>
        <p:nvPicPr>
          <p:cNvPr id="559" name="Picture 2" descr="Picture 2"/>
          <p:cNvPicPr>
            <a:picLocks noChangeAspect="1"/>
          </p:cNvPicPr>
          <p:nvPr/>
        </p:nvPicPr>
        <p:blipFill>
          <a:blip r:embed="rId2"/>
          <a:srcRect l="50410" t="68325" r="35572" b="28358"/>
          <a:stretch>
            <a:fillRect/>
          </a:stretch>
        </p:blipFill>
        <p:spPr>
          <a:xfrm>
            <a:off x="3309949" y="4586890"/>
            <a:ext cx="2452093" cy="362638"/>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0" name="Picture 5" descr="Picture 5"/>
          <p:cNvPicPr>
            <a:picLocks noChangeAspect="1"/>
          </p:cNvPicPr>
          <p:nvPr/>
        </p:nvPicPr>
        <p:blipFill>
          <a:blip r:embed="rId3"/>
          <a:srcRect l="26617" t="46435" r="44030" b="42454"/>
          <a:stretch>
            <a:fillRect/>
          </a:stretch>
        </p:blipFill>
        <p:spPr>
          <a:xfrm>
            <a:off x="3260907" y="2261570"/>
            <a:ext cx="2622186" cy="620362"/>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2" name="標題 1"/>
          <p:cNvSpPr txBox="1">
            <a:spLocks noGrp="1"/>
          </p:cNvSpPr>
          <p:nvPr>
            <p:ph type="title"/>
          </p:nvPr>
        </p:nvSpPr>
        <p:spPr>
          <a:prstGeom prst="rect">
            <a:avLst/>
          </a:prstGeom>
        </p:spPr>
        <p:txBody>
          <a:bodyPr/>
          <a:lstStyle>
            <a:lvl1pPr>
              <a:defRPr sz="2800" b="1"/>
            </a:lvl1pPr>
          </a:lstStyle>
          <a:p>
            <a:r>
              <a:t>品牌簡介</a:t>
            </a:r>
          </a:p>
        </p:txBody>
      </p:sp>
      <p:sp>
        <p:nvSpPr>
          <p:cNvPr id="573" name="矩形 3"/>
          <p:cNvSpPr txBox="1"/>
          <p:nvPr/>
        </p:nvSpPr>
        <p:spPr>
          <a:xfrm>
            <a:off x="1017318" y="915565"/>
            <a:ext cx="7177447" cy="29546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r>
              <a:rPr lang="en-US" altLang="zh-TW" sz="2200" dirty="0">
                <a:latin typeface="Arial" panose="020B0604020202020204" pitchFamily="34" charset="0"/>
                <a:ea typeface="新細明體" panose="02020500000000000000" pitchFamily="18" charset="-120"/>
                <a:cs typeface="Arial" panose="020B0604020202020204" pitchFamily="34" charset="0"/>
              </a:rPr>
              <a:t>ASPORT </a:t>
            </a:r>
            <a:r>
              <a:rPr lang="zh-TW" altLang="zh-TW" sz="2200" dirty="0">
                <a:latin typeface="Arial" panose="020B0604020202020204" pitchFamily="34" charset="0"/>
                <a:ea typeface="新細明體" panose="02020500000000000000" pitchFamily="18" charset="-120"/>
                <a:cs typeface="Arial" panose="020B0604020202020204" pitchFamily="34" charset="0"/>
              </a:rPr>
              <a:t>是源於時尚運動風潮的概念複合式運動精品品牌，致力推廣風靡全球的運動風尚，</a:t>
            </a:r>
            <a:endParaRPr lang="en-US" altLang="zh-TW" sz="2200" dirty="0">
              <a:latin typeface="Arial" panose="020B0604020202020204" pitchFamily="34" charset="0"/>
              <a:ea typeface="新細明體" panose="02020500000000000000" pitchFamily="18" charset="-120"/>
              <a:cs typeface="Arial" panose="020B0604020202020204" pitchFamily="34" charset="0"/>
            </a:endParaRPr>
          </a:p>
          <a:p>
            <a:r>
              <a:rPr lang="zh-TW" altLang="zh-TW" sz="2200" dirty="0">
                <a:latin typeface="Arial" panose="020B0604020202020204" pitchFamily="34" charset="0"/>
                <a:ea typeface="新細明體" panose="02020500000000000000" pitchFamily="18" charset="-120"/>
                <a:cs typeface="Arial" panose="020B0604020202020204" pitchFamily="34" charset="0"/>
              </a:rPr>
              <a:t>以</a:t>
            </a:r>
            <a:r>
              <a:rPr lang="en-US" altLang="zh-TW" sz="2200" dirty="0">
                <a:latin typeface="Arial" panose="020B0604020202020204" pitchFamily="34" charset="0"/>
                <a:ea typeface="新細明體" panose="02020500000000000000" pitchFamily="18" charset="-120"/>
                <a:cs typeface="Arial" panose="020B0604020202020204" pitchFamily="34" charset="0"/>
              </a:rPr>
              <a:t> FASHION</a:t>
            </a:r>
            <a:r>
              <a:rPr lang="zh-TW" altLang="zh-TW" sz="2200" dirty="0">
                <a:latin typeface="Arial" panose="020B0604020202020204" pitchFamily="34" charset="0"/>
                <a:ea typeface="新細明體" panose="02020500000000000000" pitchFamily="18" charset="-120"/>
                <a:cs typeface="Arial" panose="020B0604020202020204" pitchFamily="34" charset="0"/>
              </a:rPr>
              <a:t>、</a:t>
            </a:r>
            <a:r>
              <a:rPr lang="en-US" altLang="zh-TW" sz="2200" dirty="0">
                <a:latin typeface="Arial" panose="020B0604020202020204" pitchFamily="34" charset="0"/>
                <a:ea typeface="新細明體" panose="02020500000000000000" pitchFamily="18" charset="-120"/>
                <a:cs typeface="Arial" panose="020B0604020202020204" pitchFamily="34" charset="0"/>
              </a:rPr>
              <a:t>WELLNESS</a:t>
            </a:r>
            <a:r>
              <a:rPr lang="zh-TW" altLang="zh-TW" sz="2200" dirty="0">
                <a:latin typeface="Arial" panose="020B0604020202020204" pitchFamily="34" charset="0"/>
                <a:ea typeface="新細明體" panose="02020500000000000000" pitchFamily="18" charset="-120"/>
                <a:cs typeface="Arial" panose="020B0604020202020204" pitchFamily="34" charset="0"/>
              </a:rPr>
              <a:t>、</a:t>
            </a:r>
            <a:r>
              <a:rPr lang="en-US" altLang="zh-TW" sz="2200" dirty="0">
                <a:latin typeface="Arial" panose="020B0604020202020204" pitchFamily="34" charset="0"/>
                <a:ea typeface="新細明體" panose="02020500000000000000" pitchFamily="18" charset="-120"/>
                <a:cs typeface="Arial" panose="020B0604020202020204" pitchFamily="34" charset="0"/>
              </a:rPr>
              <a:t>FITNESS </a:t>
            </a:r>
            <a:r>
              <a:rPr lang="zh-TW" altLang="zh-TW" sz="2200" dirty="0">
                <a:latin typeface="Arial" panose="020B0604020202020204" pitchFamily="34" charset="0"/>
                <a:ea typeface="新細明體" panose="02020500000000000000" pitchFamily="18" charset="-120"/>
                <a:cs typeface="Arial" panose="020B0604020202020204" pitchFamily="34" charset="0"/>
              </a:rPr>
              <a:t>三大選品面向塑造兼具自信與活力的生活美學。</a:t>
            </a:r>
          </a:p>
          <a:p>
            <a:endParaRPr lang="en-US" altLang="zh-TW" sz="1000" dirty="0">
              <a:latin typeface="Arial" panose="020B0604020202020204" pitchFamily="34" charset="0"/>
              <a:ea typeface="新細明體" panose="02020500000000000000" pitchFamily="18" charset="-120"/>
              <a:cs typeface="Arial" panose="020B0604020202020204" pitchFamily="34" charset="0"/>
            </a:endParaRPr>
          </a:p>
          <a:p>
            <a:r>
              <a:rPr lang="zh-TW" altLang="zh-TW" sz="2200" dirty="0">
                <a:latin typeface="Arial" panose="020B0604020202020204" pitchFamily="34" charset="0"/>
                <a:ea typeface="新細明體" panose="02020500000000000000" pitchFamily="18" charset="-120"/>
                <a:cs typeface="Arial" panose="020B0604020202020204" pitchFamily="34" charset="0"/>
              </a:rPr>
              <a:t>自</a:t>
            </a:r>
            <a:r>
              <a:rPr lang="en-US" altLang="zh-TW" sz="2200" dirty="0">
                <a:latin typeface="Arial" panose="020B0604020202020204" pitchFamily="34" charset="0"/>
                <a:ea typeface="新細明體" panose="02020500000000000000" pitchFamily="18" charset="-120"/>
                <a:cs typeface="Arial" panose="020B0604020202020204" pitchFamily="34" charset="0"/>
              </a:rPr>
              <a:t> 2016 </a:t>
            </a:r>
            <a:r>
              <a:rPr lang="zh-TW" altLang="zh-TW" sz="2200" dirty="0">
                <a:latin typeface="Arial" panose="020B0604020202020204" pitchFamily="34" charset="0"/>
                <a:ea typeface="新細明體" panose="02020500000000000000" pitchFamily="18" charset="-120"/>
                <a:cs typeface="Arial" panose="020B0604020202020204" pitchFamily="34" charset="0"/>
              </a:rPr>
              <a:t>年大安旗艦店開幕，持續引進歐美潮流前沿的運動時裝，以多元時尚的運動及休閒風格，為消費者帶來更多屬於運動服飾的語境。</a:t>
            </a:r>
          </a:p>
          <a:p>
            <a:pPr>
              <a:defRPr sz="2200">
                <a:latin typeface="Arial"/>
                <a:ea typeface="Arial"/>
                <a:cs typeface="Arial"/>
                <a:sym typeface="Arial"/>
              </a:defRPr>
            </a:pPr>
            <a:endParaRPr sz="2200" dirty="0">
              <a:latin typeface="Arial" panose="020B0604020202020204" pitchFamily="34" charset="0"/>
              <a:ea typeface="新細明體" panose="02020500000000000000" pitchFamily="18" charset="-120"/>
              <a:cs typeface="Arial" panose="020B0604020202020204" pitchFamily="34" charset="0"/>
              <a:sym typeface="Helvetica"/>
            </a:endParaRPr>
          </a:p>
        </p:txBody>
      </p:sp>
      <p:pic>
        <p:nvPicPr>
          <p:cNvPr id="3" name="Picture 5" descr="Picture 5">
            <a:extLst>
              <a:ext uri="{FF2B5EF4-FFF2-40B4-BE49-F238E27FC236}">
                <a16:creationId xmlns:a16="http://schemas.microsoft.com/office/drawing/2014/main" id="{7AB470C9-9D5C-1437-5483-37E043F66775}"/>
              </a:ext>
            </a:extLst>
          </p:cNvPr>
          <p:cNvPicPr>
            <a:picLocks noChangeAspect="1"/>
          </p:cNvPicPr>
          <p:nvPr/>
        </p:nvPicPr>
        <p:blipFill>
          <a:blip r:embed="rId3"/>
          <a:srcRect l="26617" t="46435" r="44030" b="42454"/>
          <a:stretch>
            <a:fillRect/>
          </a:stretch>
        </p:blipFill>
        <p:spPr>
          <a:xfrm>
            <a:off x="4079630" y="4666120"/>
            <a:ext cx="984739" cy="23297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8" name="Picture 9" descr="Picture 9"/>
          <p:cNvPicPr>
            <a:picLocks noChangeAspect="1"/>
          </p:cNvPicPr>
          <p:nvPr/>
        </p:nvPicPr>
        <p:blipFill rotWithShape="1">
          <a:blip r:embed="rId3"/>
          <a:srcRect l="46949" t="29361" r="27263" b="21096"/>
          <a:stretch/>
        </p:blipFill>
        <p:spPr>
          <a:xfrm>
            <a:off x="235744" y="2707460"/>
            <a:ext cx="1315150" cy="1851448"/>
          </a:xfrm>
          <a:prstGeom prst="rect">
            <a:avLst/>
          </a:prstGeom>
          <a:ln w="12700">
            <a:miter lim="400000"/>
          </a:ln>
        </p:spPr>
      </p:pic>
      <p:sp>
        <p:nvSpPr>
          <p:cNvPr id="579" name="標題 1"/>
          <p:cNvSpPr txBox="1">
            <a:spLocks noGrp="1"/>
          </p:cNvSpPr>
          <p:nvPr>
            <p:ph type="title"/>
          </p:nvPr>
        </p:nvSpPr>
        <p:spPr>
          <a:prstGeom prst="rect">
            <a:avLst/>
          </a:prstGeom>
        </p:spPr>
        <p:txBody>
          <a:bodyPr/>
          <a:lstStyle>
            <a:lvl1pPr>
              <a:defRPr sz="2800" b="1"/>
            </a:lvl1pPr>
          </a:lstStyle>
          <a:p>
            <a:r>
              <a:t>門市照片</a:t>
            </a:r>
          </a:p>
        </p:txBody>
      </p:sp>
      <p:pic>
        <p:nvPicPr>
          <p:cNvPr id="580" name="圖片 2" descr="圖片 2"/>
          <p:cNvPicPr>
            <a:picLocks noChangeAspect="1"/>
          </p:cNvPicPr>
          <p:nvPr/>
        </p:nvPicPr>
        <p:blipFill rotWithShape="1">
          <a:blip r:embed="rId4"/>
          <a:srcRect l="11061" r="8513" b="56"/>
          <a:stretch/>
        </p:blipFill>
        <p:spPr>
          <a:xfrm>
            <a:off x="3004506" y="712544"/>
            <a:ext cx="3191687" cy="1881590"/>
          </a:xfrm>
          <a:prstGeom prst="rect">
            <a:avLst/>
          </a:prstGeom>
          <a:ln w="12700">
            <a:miter lim="400000"/>
          </a:ln>
        </p:spPr>
      </p:pic>
      <p:grpSp>
        <p:nvGrpSpPr>
          <p:cNvPr id="6" name="群組 5"/>
          <p:cNvGrpSpPr/>
          <p:nvPr/>
        </p:nvGrpSpPr>
        <p:grpSpPr>
          <a:xfrm>
            <a:off x="6256491" y="2707460"/>
            <a:ext cx="2598387" cy="1851448"/>
            <a:chOff x="6301401" y="2621768"/>
            <a:chExt cx="2553478" cy="1903444"/>
          </a:xfrm>
        </p:grpSpPr>
        <p:pic>
          <p:nvPicPr>
            <p:cNvPr id="581" name="圖片 8" descr="圖片 8"/>
            <p:cNvPicPr>
              <a:picLocks noChangeAspect="1"/>
            </p:cNvPicPr>
            <p:nvPr/>
          </p:nvPicPr>
          <p:blipFill>
            <a:blip r:embed="rId5"/>
            <a:stretch>
              <a:fillRect/>
            </a:stretch>
          </p:blipFill>
          <p:spPr>
            <a:xfrm>
              <a:off x="6301401" y="2621768"/>
              <a:ext cx="1376606" cy="917453"/>
            </a:xfrm>
            <a:prstGeom prst="rect">
              <a:avLst/>
            </a:prstGeom>
            <a:ln w="12700">
              <a:miter lim="400000"/>
            </a:ln>
          </p:spPr>
        </p:pic>
        <p:pic>
          <p:nvPicPr>
            <p:cNvPr id="584" name="Picture 2" descr="Picture 2"/>
            <p:cNvPicPr>
              <a:picLocks noChangeAspect="1"/>
            </p:cNvPicPr>
            <p:nvPr/>
          </p:nvPicPr>
          <p:blipFill>
            <a:blip r:embed="rId6"/>
            <a:stretch>
              <a:fillRect/>
            </a:stretch>
          </p:blipFill>
          <p:spPr>
            <a:xfrm>
              <a:off x="6303713" y="3606848"/>
              <a:ext cx="1377973" cy="918364"/>
            </a:xfrm>
            <a:prstGeom prst="rect">
              <a:avLst/>
            </a:prstGeom>
            <a:ln w="12700">
              <a:miter lim="400000"/>
            </a:ln>
          </p:spPr>
        </p:pic>
        <p:pic>
          <p:nvPicPr>
            <p:cNvPr id="585" name="Picture 3" descr="Picture 3"/>
            <p:cNvPicPr>
              <a:picLocks noChangeAspect="1"/>
            </p:cNvPicPr>
            <p:nvPr/>
          </p:nvPicPr>
          <p:blipFill rotWithShape="1">
            <a:blip r:embed="rId7"/>
            <a:srcRect l="13901" t="3829" r="57212" b="32441"/>
            <a:stretch/>
          </p:blipFill>
          <p:spPr>
            <a:xfrm>
              <a:off x="7737153" y="2621768"/>
              <a:ext cx="1117726" cy="1903444"/>
            </a:xfrm>
            <a:prstGeom prst="rect">
              <a:avLst/>
            </a:prstGeom>
            <a:ln w="12700">
              <a:miter lim="400000"/>
            </a:ln>
          </p:spPr>
        </p:pic>
      </p:grpSp>
      <p:pic>
        <p:nvPicPr>
          <p:cNvPr id="3" name="Picture 5" descr="Picture 5">
            <a:extLst>
              <a:ext uri="{FF2B5EF4-FFF2-40B4-BE49-F238E27FC236}">
                <a16:creationId xmlns:a16="http://schemas.microsoft.com/office/drawing/2014/main" id="{79CEC565-4FFB-7335-C339-FD5EF9F3EE0B}"/>
              </a:ext>
            </a:extLst>
          </p:cNvPr>
          <p:cNvPicPr>
            <a:picLocks noChangeAspect="1"/>
          </p:cNvPicPr>
          <p:nvPr/>
        </p:nvPicPr>
        <p:blipFill>
          <a:blip r:embed="rId8"/>
          <a:srcRect l="26617" t="46435" r="44030" b="42454"/>
          <a:stretch>
            <a:fillRect/>
          </a:stretch>
        </p:blipFill>
        <p:spPr>
          <a:xfrm>
            <a:off x="4079630" y="4666120"/>
            <a:ext cx="984739" cy="232972"/>
          </a:xfrm>
          <a:prstGeom prst="rect">
            <a:avLst/>
          </a:prstGeom>
          <a:ln w="12700">
            <a:miter lim="400000"/>
          </a:ln>
        </p:spPr>
      </p:pic>
      <p:pic>
        <p:nvPicPr>
          <p:cNvPr id="2" name="圖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744" y="712544"/>
            <a:ext cx="2736151" cy="1881590"/>
          </a:xfrm>
          <a:prstGeom prst="rect">
            <a:avLst/>
          </a:prstGeom>
        </p:spPr>
      </p:pic>
      <p:pic>
        <p:nvPicPr>
          <p:cNvPr id="5" name="圖片 4"/>
          <p:cNvPicPr>
            <a:picLocks noChangeAspect="1"/>
          </p:cNvPicPr>
          <p:nvPr/>
        </p:nvPicPr>
        <p:blipFill rotWithShape="1">
          <a:blip r:embed="rId10" cstate="print">
            <a:extLst>
              <a:ext uri="{28A0092B-C50C-407E-A947-70E740481C1C}">
                <a14:useLocalDpi xmlns:a14="http://schemas.microsoft.com/office/drawing/2010/main" val="0"/>
              </a:ext>
            </a:extLst>
          </a:blip>
          <a:srcRect l="31832" t="2167" r="21365" b="12874"/>
          <a:stretch/>
        </p:blipFill>
        <p:spPr>
          <a:xfrm>
            <a:off x="1521383" y="2707460"/>
            <a:ext cx="1463356" cy="1851448"/>
          </a:xfrm>
          <a:prstGeom prst="rect">
            <a:avLst/>
          </a:prstGeom>
        </p:spPr>
      </p:pic>
      <p:pic>
        <p:nvPicPr>
          <p:cNvPr id="8" name="圖片 7" descr="一張含有 牆, 室內, 室內設計, 花瓶 的圖片&#10;&#10;自動產生的描述">
            <a:extLst>
              <a:ext uri="{FF2B5EF4-FFF2-40B4-BE49-F238E27FC236}">
                <a16:creationId xmlns:a16="http://schemas.microsoft.com/office/drawing/2014/main" id="{4ADEB555-553B-CBCF-57B8-8AA5387AC1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4506" y="2707459"/>
            <a:ext cx="3191687" cy="1851447"/>
          </a:xfrm>
          <a:prstGeom prst="rect">
            <a:avLst/>
          </a:prstGeom>
        </p:spPr>
      </p:pic>
      <p:pic>
        <p:nvPicPr>
          <p:cNvPr id="10" name="圖片 9" descr="一張含有 服裝, 足部穿著, 室內, 人員 的圖片&#10;&#10;自動產生的描述">
            <a:extLst>
              <a:ext uri="{FF2B5EF4-FFF2-40B4-BE49-F238E27FC236}">
                <a16:creationId xmlns:a16="http://schemas.microsoft.com/office/drawing/2014/main" id="{0D7CDDBB-49B6-AA3B-58DD-1726F9A3855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630" r="2313" b="9920"/>
          <a:stretch/>
        </p:blipFill>
        <p:spPr>
          <a:xfrm>
            <a:off x="6228804" y="714392"/>
            <a:ext cx="2626074" cy="1879741"/>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 name="標題 1"/>
          <p:cNvSpPr txBox="1">
            <a:spLocks noGrp="1"/>
          </p:cNvSpPr>
          <p:nvPr>
            <p:ph type="title"/>
          </p:nvPr>
        </p:nvSpPr>
        <p:spPr>
          <a:prstGeom prst="rect">
            <a:avLst/>
          </a:prstGeom>
        </p:spPr>
        <p:txBody>
          <a:bodyPr/>
          <a:lstStyle>
            <a:lvl1pPr>
              <a:defRPr sz="2800" b="1"/>
            </a:lvl1pPr>
          </a:lstStyle>
          <a:p>
            <a:r>
              <a:rPr dirty="0" err="1"/>
              <a:t>門市資訊</a:t>
            </a:r>
            <a:endParaRPr dirty="0"/>
          </a:p>
        </p:txBody>
      </p:sp>
      <p:sp>
        <p:nvSpPr>
          <p:cNvPr id="576" name="矩形 4"/>
          <p:cNvSpPr txBox="1"/>
          <p:nvPr/>
        </p:nvSpPr>
        <p:spPr>
          <a:xfrm>
            <a:off x="1017319" y="915565"/>
            <a:ext cx="7943348" cy="34317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大安旗艦店</a:t>
            </a:r>
            <a:r>
              <a:rPr dirty="0">
                <a:latin typeface="Arial" panose="020B0604020202020204" pitchFamily="34" charset="0"/>
                <a:ea typeface="新細明體" panose="02020500000000000000" pitchFamily="18" charset="-120"/>
                <a:cs typeface="Arial" panose="020B0604020202020204" pitchFamily="34" charset="0"/>
              </a:rPr>
              <a:t>: </a:t>
            </a:r>
            <a:r>
              <a:rPr dirty="0">
                <a:latin typeface="Arial" panose="020B0604020202020204" pitchFamily="34" charset="0"/>
                <a:ea typeface="新細明體" panose="02020500000000000000" pitchFamily="18" charset="-120"/>
                <a:cs typeface="Arial" panose="020B0604020202020204" pitchFamily="34" charset="0"/>
                <a:sym typeface="Helvetica"/>
              </a:rPr>
              <a:t>台北市大安區仁愛路四段</a:t>
            </a:r>
            <a:r>
              <a:rPr dirty="0">
                <a:latin typeface="Arial" panose="020B0604020202020204" pitchFamily="34" charset="0"/>
                <a:ea typeface="新細明體" panose="02020500000000000000" pitchFamily="18" charset="-120"/>
                <a:cs typeface="Arial" panose="020B0604020202020204" pitchFamily="34" charset="0"/>
              </a:rPr>
              <a:t>71</a:t>
            </a:r>
            <a:r>
              <a:rPr dirty="0">
                <a:latin typeface="Arial" panose="020B0604020202020204" pitchFamily="34" charset="0"/>
                <a:ea typeface="新細明體" panose="02020500000000000000" pitchFamily="18" charset="-120"/>
                <a:cs typeface="Arial" panose="020B0604020202020204" pitchFamily="34" charset="0"/>
                <a:sym typeface="Helvetica"/>
              </a:rPr>
              <a:t>巷</a:t>
            </a:r>
            <a:r>
              <a:rPr dirty="0">
                <a:latin typeface="Arial" panose="020B0604020202020204" pitchFamily="34" charset="0"/>
                <a:ea typeface="新細明體" panose="02020500000000000000" pitchFamily="18" charset="-120"/>
                <a:cs typeface="Arial" panose="020B0604020202020204" pitchFamily="34" charset="0"/>
              </a:rPr>
              <a:t>17</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天母忠誠店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台北市士林區忠誠路二段</a:t>
            </a:r>
            <a:r>
              <a:rPr dirty="0">
                <a:latin typeface="Arial" panose="020B0604020202020204" pitchFamily="34" charset="0"/>
                <a:ea typeface="新細明體" panose="02020500000000000000" pitchFamily="18" charset="-120"/>
                <a:cs typeface="Arial" panose="020B0604020202020204" pitchFamily="34" charset="0"/>
              </a:rPr>
              <a:t>188</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微風廣場店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台北市松山區復興南路一段</a:t>
            </a:r>
            <a:r>
              <a:rPr dirty="0">
                <a:latin typeface="Arial" panose="020B0604020202020204" pitchFamily="34" charset="0"/>
                <a:ea typeface="新細明體" panose="02020500000000000000" pitchFamily="18" charset="-120"/>
                <a:cs typeface="Arial" panose="020B0604020202020204" pitchFamily="34" charset="0"/>
              </a:rPr>
              <a:t>39</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G</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信義誠品店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台北市信義區松高路</a:t>
            </a:r>
            <a:r>
              <a:rPr dirty="0">
                <a:latin typeface="Arial" panose="020B0604020202020204" pitchFamily="34" charset="0"/>
                <a:ea typeface="新細明體" panose="02020500000000000000" pitchFamily="18" charset="-120"/>
                <a:cs typeface="Arial" panose="020B0604020202020204" pitchFamily="34" charset="0"/>
              </a:rPr>
              <a:t>11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1</a:t>
            </a:r>
            <a:r>
              <a:rPr dirty="0">
                <a:latin typeface="Arial" panose="020B0604020202020204" pitchFamily="34" charset="0"/>
                <a:ea typeface="新細明體" panose="02020500000000000000" pitchFamily="18" charset="-120"/>
                <a:cs typeface="Arial" panose="020B0604020202020204" pitchFamily="34" charset="0"/>
                <a:sym typeface="Helvetica"/>
              </a:rPr>
              <a:t>樓</a:t>
            </a:r>
            <a:endParaRPr lang="en-US" altLang="en-US" dirty="0">
              <a:latin typeface="Arial" panose="020B0604020202020204" pitchFamily="34" charset="0"/>
              <a:ea typeface="新細明體" panose="02020500000000000000" pitchFamily="18" charset="-120"/>
              <a:cs typeface="Arial" panose="020B0604020202020204" pitchFamily="34" charset="0"/>
              <a:sym typeface="Helvetica"/>
            </a:endParaRPr>
          </a:p>
          <a:p>
            <a:pPr algn="just">
              <a:buSzPct val="100000"/>
              <a:defRPr sz="2200">
                <a:latin typeface="Arial"/>
                <a:ea typeface="Arial"/>
                <a:cs typeface="Arial"/>
                <a:sym typeface="Arial"/>
              </a:defRPr>
            </a:pPr>
            <a:endParaRPr lang="zh-TW" altLang="en-US"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FontTx/>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忠泰樂生活店</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 台北市中山區樂群三路</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200</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sym typeface="Helvetica"/>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p>
          <a:p>
            <a:pPr algn="just">
              <a:buSzPct val="100000"/>
              <a:defRPr sz="22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新光三越信義</a:t>
            </a:r>
            <a:r>
              <a:rPr lang="en-US" altLang="zh-TW" dirty="0">
                <a:latin typeface="Arial" panose="020B0604020202020204" pitchFamily="34" charset="0"/>
                <a:ea typeface="新細明體" panose="02020500000000000000" pitchFamily="18" charset="-120"/>
                <a:cs typeface="Arial" panose="020B0604020202020204" pitchFamily="34" charset="0"/>
              </a:rPr>
              <a:t>A11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台北市信義區松壽路</a:t>
            </a:r>
            <a:r>
              <a:rPr lang="en-US" altLang="zh-TW" dirty="0">
                <a:latin typeface="Arial" panose="020B0604020202020204" pitchFamily="34" charset="0"/>
                <a:ea typeface="新細明體" panose="02020500000000000000" pitchFamily="18" charset="-120"/>
                <a:cs typeface="Arial" panose="020B0604020202020204" pitchFamily="34" charset="0"/>
              </a:rPr>
              <a:t>11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rPr>
              <a:t>1</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dirty="0" err="1">
                <a:latin typeface="Arial" panose="020B0604020202020204" pitchFamily="34" charset="0"/>
                <a:ea typeface="新細明體" panose="02020500000000000000" pitchFamily="18" charset="-120"/>
                <a:cs typeface="Arial" panose="020B0604020202020204" pitchFamily="34" charset="0"/>
                <a:sym typeface="Helvetica"/>
              </a:rPr>
              <a:t>新光三越台中店</a:t>
            </a:r>
            <a:r>
              <a:rPr dirty="0">
                <a:latin typeface="Arial" panose="020B0604020202020204" pitchFamily="34" charset="0"/>
                <a:ea typeface="新細明體" panose="02020500000000000000" pitchFamily="18" charset="-120"/>
                <a:cs typeface="Arial" panose="020B0604020202020204" pitchFamily="34" charset="0"/>
              </a:rPr>
              <a:t>:</a:t>
            </a:r>
            <a:r>
              <a:rPr dirty="0">
                <a:latin typeface="Arial" panose="020B0604020202020204" pitchFamily="34" charset="0"/>
                <a:ea typeface="新細明體" panose="02020500000000000000" pitchFamily="18" charset="-120"/>
                <a:cs typeface="Arial" panose="020B0604020202020204" pitchFamily="34" charset="0"/>
                <a:sym typeface="Helvetica"/>
              </a:rPr>
              <a:t> 台中市西屯區台灣大道三段</a:t>
            </a:r>
            <a:r>
              <a:rPr dirty="0">
                <a:latin typeface="Arial" panose="020B0604020202020204" pitchFamily="34" charset="0"/>
                <a:ea typeface="新細明體" panose="02020500000000000000" pitchFamily="18" charset="-120"/>
                <a:cs typeface="Arial" panose="020B0604020202020204" pitchFamily="34" charset="0"/>
              </a:rPr>
              <a:t>301</a:t>
            </a:r>
            <a:r>
              <a:rPr dirty="0">
                <a:latin typeface="Arial" panose="020B0604020202020204" pitchFamily="34" charset="0"/>
                <a:ea typeface="新細明體" panose="02020500000000000000" pitchFamily="18" charset="-120"/>
                <a:cs typeface="Arial" panose="020B0604020202020204" pitchFamily="34" charset="0"/>
                <a:sym typeface="Helvetica"/>
              </a:rPr>
              <a:t>號</a:t>
            </a:r>
            <a:r>
              <a:rPr dirty="0">
                <a:latin typeface="Arial" panose="020B0604020202020204" pitchFamily="34" charset="0"/>
                <a:ea typeface="新細明體" panose="02020500000000000000" pitchFamily="18" charset="-120"/>
                <a:cs typeface="Arial" panose="020B0604020202020204" pitchFamily="34" charset="0"/>
              </a:rPr>
              <a:t>3</a:t>
            </a:r>
            <a:r>
              <a:rPr dirty="0">
                <a:latin typeface="Arial" panose="020B0604020202020204" pitchFamily="34" charset="0"/>
                <a:ea typeface="新細明體" panose="02020500000000000000" pitchFamily="18" charset="-120"/>
                <a:cs typeface="Arial" panose="020B0604020202020204" pitchFamily="34" charset="0"/>
                <a:sym typeface="Helvetica"/>
              </a:rPr>
              <a:t>樓</a:t>
            </a:r>
          </a:p>
          <a:p>
            <a:pPr marL="285750" indent="-285750" algn="just">
              <a:buSzPct val="100000"/>
              <a:buChar char="➢"/>
              <a:defRPr sz="1000">
                <a:latin typeface="Arial"/>
                <a:ea typeface="Arial"/>
                <a:cs typeface="Arial"/>
                <a:sym typeface="Arial"/>
              </a:defRPr>
            </a:pPr>
            <a:endParaRPr lang="zh-TW" altLang="en-US" sz="500" dirty="0">
              <a:latin typeface="Arial" panose="020B0604020202020204" pitchFamily="34" charset="0"/>
              <a:ea typeface="新細明體" panose="02020500000000000000" pitchFamily="18" charset="-120"/>
              <a:cs typeface="Arial" panose="020B0604020202020204" pitchFamily="34" charset="0"/>
              <a:sym typeface="Helvetica"/>
            </a:endParaRPr>
          </a:p>
          <a:p>
            <a:pPr marL="285750" indent="-285750" algn="just">
              <a:buSzPct val="100000"/>
              <a:buChar char="➢"/>
              <a:defRPr sz="2200">
                <a:latin typeface="Arial"/>
                <a:ea typeface="Arial"/>
                <a:cs typeface="Arial"/>
                <a:sym typeface="Arial"/>
              </a:defRPr>
            </a:pP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高雄漢神巨蛋店</a:t>
            </a:r>
            <a:r>
              <a:rPr lang="en-US" altLang="zh-TW" dirty="0">
                <a:latin typeface="Arial" panose="020B0604020202020204" pitchFamily="34" charset="0"/>
                <a:ea typeface="新細明體" panose="02020500000000000000" pitchFamily="18" charset="-120"/>
                <a:cs typeface="Arial" panose="020B0604020202020204" pitchFamily="34" charset="0"/>
              </a:rPr>
              <a:t>: </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高雄市左營區博愛二路</a:t>
            </a:r>
            <a:r>
              <a:rPr lang="en-US" altLang="zh-TW" dirty="0">
                <a:latin typeface="Arial" panose="020B0604020202020204" pitchFamily="34" charset="0"/>
                <a:ea typeface="新細明體" panose="02020500000000000000" pitchFamily="18" charset="-120"/>
                <a:cs typeface="Arial" panose="020B0604020202020204" pitchFamily="34" charset="0"/>
              </a:rPr>
              <a:t>777</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號</a:t>
            </a:r>
            <a:r>
              <a:rPr lang="en-US" altLang="zh-TW" dirty="0">
                <a:latin typeface="Arial" panose="020B0604020202020204" pitchFamily="34" charset="0"/>
                <a:ea typeface="新細明體" panose="02020500000000000000" pitchFamily="18" charset="-120"/>
                <a:cs typeface="Arial" panose="020B0604020202020204" pitchFamily="34" charset="0"/>
              </a:rPr>
              <a:t>3</a:t>
            </a:r>
            <a:r>
              <a:rPr lang="zh-TW" altLang="en-US" dirty="0">
                <a:latin typeface="Arial" panose="020B0604020202020204" pitchFamily="34" charset="0"/>
                <a:ea typeface="新細明體" panose="02020500000000000000" pitchFamily="18" charset="-120"/>
                <a:cs typeface="Arial" panose="020B0604020202020204" pitchFamily="34" charset="0"/>
                <a:sym typeface="Helvetica"/>
              </a:rPr>
              <a:t>樓</a:t>
            </a:r>
            <a:endParaRPr dirty="0">
              <a:latin typeface="+mj-lt"/>
              <a:ea typeface="+mj-ea"/>
              <a:cs typeface="+mj-cs"/>
              <a:sym typeface="Helvetica"/>
            </a:endParaRPr>
          </a:p>
          <a:p>
            <a:pPr marL="285750" indent="-285750" algn="just">
              <a:buSzPct val="100000"/>
              <a:buChar char="➢"/>
              <a:defRPr sz="600">
                <a:latin typeface="Arial"/>
                <a:ea typeface="Arial"/>
                <a:cs typeface="Arial"/>
                <a:sym typeface="Arial"/>
              </a:defRPr>
            </a:pPr>
            <a:endParaRPr dirty="0">
              <a:latin typeface="+mj-lt"/>
              <a:ea typeface="+mj-ea"/>
              <a:cs typeface="+mj-cs"/>
              <a:sym typeface="Helvetica"/>
            </a:endParaRPr>
          </a:p>
        </p:txBody>
      </p:sp>
      <p:pic>
        <p:nvPicPr>
          <p:cNvPr id="3" name="Picture 5" descr="Picture 5">
            <a:extLst>
              <a:ext uri="{FF2B5EF4-FFF2-40B4-BE49-F238E27FC236}">
                <a16:creationId xmlns:a16="http://schemas.microsoft.com/office/drawing/2014/main" id="{A877F47E-2F60-FC20-A3D2-BD03B8A638C0}"/>
              </a:ext>
            </a:extLst>
          </p:cNvPr>
          <p:cNvPicPr>
            <a:picLocks noChangeAspect="1"/>
          </p:cNvPicPr>
          <p:nvPr/>
        </p:nvPicPr>
        <p:blipFill>
          <a:blip r:embed="rId2"/>
          <a:srcRect l="26617" t="46435" r="44030" b="42454"/>
          <a:stretch>
            <a:fillRect/>
          </a:stretch>
        </p:blipFill>
        <p:spPr>
          <a:xfrm>
            <a:off x="4079630" y="4666120"/>
            <a:ext cx="984739" cy="23297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0" name="Picture 2" descr="Picture 2"/>
          <p:cNvPicPr>
            <a:picLocks noChangeAspect="1"/>
          </p:cNvPicPr>
          <p:nvPr/>
        </p:nvPicPr>
        <p:blipFill>
          <a:blip r:embed="rId2"/>
          <a:srcRect l="19652" t="45639" r="36235" b="24643"/>
          <a:stretch>
            <a:fillRect/>
          </a:stretch>
        </p:blipFill>
        <p:spPr>
          <a:xfrm>
            <a:off x="2726796" y="1923677"/>
            <a:ext cx="3933437" cy="1656185"/>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 name="標題 1"/>
          <p:cNvSpPr txBox="1">
            <a:spLocks noGrp="1"/>
          </p:cNvSpPr>
          <p:nvPr>
            <p:ph type="title"/>
          </p:nvPr>
        </p:nvSpPr>
        <p:spPr>
          <a:prstGeom prst="rect">
            <a:avLst/>
          </a:prstGeom>
        </p:spPr>
        <p:txBody>
          <a:bodyPr/>
          <a:lstStyle/>
          <a:p>
            <a:r>
              <a:rPr err="1">
                <a:latin typeface="新細明體" panose="02020500000000000000" pitchFamily="18" charset="-120"/>
                <a:ea typeface="新細明體" panose="02020500000000000000" pitchFamily="18" charset="-120"/>
              </a:rPr>
              <a:t>品牌簡介</a:t>
            </a:r>
            <a:endParaRPr>
              <a:latin typeface="新細明體" panose="02020500000000000000" pitchFamily="18" charset="-120"/>
              <a:ea typeface="新細明體" panose="02020500000000000000" pitchFamily="18" charset="-120"/>
            </a:endParaRPr>
          </a:p>
        </p:txBody>
      </p:sp>
      <p:sp>
        <p:nvSpPr>
          <p:cNvPr id="593" name="矩形 2"/>
          <p:cNvSpPr txBox="1"/>
          <p:nvPr/>
        </p:nvSpPr>
        <p:spPr>
          <a:xfrm>
            <a:off x="1008894" y="929569"/>
            <a:ext cx="7017204" cy="28623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a:latin typeface="Arial"/>
                <a:ea typeface="Arial"/>
                <a:cs typeface="Arial"/>
                <a:sym typeface="Arial"/>
              </a:defRPr>
            </a:pP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rPr>
              <a:t>SUPER GOLF </a:t>
            </a: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的創立是新光紡織零售事業在專業高爾夫領域的一大核心事業，專門提供喜愛高爾夫者專業服飾的品牌，滿足顧客於球場上及擊球後的需求</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a:t>
            </a:r>
          </a:p>
          <a:p>
            <a:pPr>
              <a:defRPr sz="1000">
                <a:latin typeface="Arial"/>
                <a:ea typeface="Arial"/>
                <a:cs typeface="Arial"/>
                <a:sym typeface="Arial"/>
              </a:defRPr>
            </a:pPr>
            <a:endParaRPr sz="1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我們以在</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 </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rPr>
              <a:t>PGA TOUR </a:t>
            </a:r>
            <a:r>
              <a:rPr sz="2000" dirty="0" err="1">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過去累積的高爾夫休閒服飾豐富經驗為基石，進而延攬各大知名專業高爾夫運動品牌，為發展成為台灣唯一大型複合式專業高爾夫百貨專櫃</a:t>
            </a:r>
            <a:r>
              <a:rPr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rPr>
              <a:t>。</a:t>
            </a:r>
            <a:endParaRPr lang="en-US" sz="2000"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endParaRPr lang="en-US" sz="1000" dirty="0">
              <a:latin typeface="Arial" panose="020B0604020202020204" pitchFamily="34" charset="0"/>
              <a:ea typeface="新細明體" panose="02020500000000000000" pitchFamily="18" charset="-120"/>
              <a:cs typeface="Arial" panose="020B0604020202020204" pitchFamily="34" charset="0"/>
              <a:sym typeface="Helvetica"/>
            </a:endParaRPr>
          </a:p>
          <a:p>
            <a:pPr>
              <a:defRPr>
                <a:latin typeface="Arial"/>
                <a:ea typeface="Arial"/>
                <a:cs typeface="Arial"/>
                <a:sym typeface="Arial"/>
              </a:defRPr>
            </a:pPr>
            <a:r>
              <a:rPr sz="2000" dirty="0" err="1">
                <a:latin typeface="Arial" panose="020B0604020202020204" pitchFamily="34" charset="0"/>
                <a:ea typeface="新細明體" panose="02020500000000000000" pitchFamily="18" charset="-120"/>
                <a:cs typeface="Arial" panose="020B0604020202020204" pitchFamily="34" charset="0"/>
                <a:sym typeface="Helvetica"/>
              </a:rPr>
              <a:t>如今</a:t>
            </a:r>
            <a:r>
              <a:rPr sz="2000" dirty="0">
                <a:latin typeface="Arial" panose="020B0604020202020204" pitchFamily="34" charset="0"/>
                <a:ea typeface="新細明體" panose="02020500000000000000" pitchFamily="18" charset="-120"/>
                <a:cs typeface="Arial" panose="020B0604020202020204" pitchFamily="34" charset="0"/>
                <a:sym typeface="Helvetica"/>
              </a:rPr>
              <a:t> </a:t>
            </a:r>
            <a:r>
              <a:rPr sz="2000" dirty="0">
                <a:latin typeface="Arial" panose="020B0604020202020204" pitchFamily="34" charset="0"/>
                <a:ea typeface="新細明體" panose="02020500000000000000" pitchFamily="18" charset="-120"/>
                <a:cs typeface="Arial" panose="020B0604020202020204" pitchFamily="34" charset="0"/>
              </a:rPr>
              <a:t>SUPER GOLF </a:t>
            </a:r>
            <a:r>
              <a:rPr sz="2000" dirty="0" err="1">
                <a:latin typeface="Arial" panose="020B0604020202020204" pitchFamily="34" charset="0"/>
                <a:ea typeface="新細明體" panose="02020500000000000000" pitchFamily="18" charset="-120"/>
                <a:cs typeface="Arial" panose="020B0604020202020204" pitchFamily="34" charset="0"/>
                <a:sym typeface="Helvetica"/>
              </a:rPr>
              <a:t>專注在</a:t>
            </a:r>
            <a:r>
              <a:rPr sz="2000" dirty="0">
                <a:latin typeface="Arial" panose="020B0604020202020204" pitchFamily="34" charset="0"/>
                <a:ea typeface="新細明體" panose="02020500000000000000" pitchFamily="18" charset="-120"/>
                <a:cs typeface="Arial" panose="020B0604020202020204" pitchFamily="34" charset="0"/>
                <a:sym typeface="Helvetica"/>
              </a:rPr>
              <a:t> </a:t>
            </a:r>
            <a:r>
              <a:rPr sz="2000" dirty="0">
                <a:latin typeface="Arial" panose="020B0604020202020204" pitchFamily="34" charset="0"/>
                <a:ea typeface="新細明體" panose="02020500000000000000" pitchFamily="18" charset="-120"/>
                <a:cs typeface="Arial" panose="020B0604020202020204" pitchFamily="34" charset="0"/>
              </a:rPr>
              <a:t>Golf </a:t>
            </a:r>
            <a:r>
              <a:rPr sz="2000" dirty="0" err="1">
                <a:latin typeface="Arial" panose="020B0604020202020204" pitchFamily="34" charset="0"/>
                <a:ea typeface="新細明體" panose="02020500000000000000" pitchFamily="18" charset="-120"/>
                <a:cs typeface="Arial" panose="020B0604020202020204" pitchFamily="34" charset="0"/>
                <a:sym typeface="Helvetica"/>
              </a:rPr>
              <a:t>專業的品牌形象，更由點、線以至一個完整面的結構，在台灣成為大型複合式百貨專櫃</a:t>
            </a:r>
            <a:r>
              <a:rPr sz="2000" dirty="0">
                <a:latin typeface="Arial" panose="020B0604020202020204" pitchFamily="34" charset="0"/>
                <a:ea typeface="新細明體" panose="02020500000000000000" pitchFamily="18" charset="-120"/>
                <a:cs typeface="Arial" panose="020B0604020202020204" pitchFamily="34" charset="0"/>
                <a:sym typeface="Helvetica"/>
              </a:rPr>
              <a:t>。</a:t>
            </a:r>
          </a:p>
        </p:txBody>
      </p:sp>
      <p:pic>
        <p:nvPicPr>
          <p:cNvPr id="3" name="圖片 28" descr="圖片 28">
            <a:extLst>
              <a:ext uri="{FF2B5EF4-FFF2-40B4-BE49-F238E27FC236}">
                <a16:creationId xmlns:a16="http://schemas.microsoft.com/office/drawing/2014/main" id="{2A107C7B-DF2A-2531-CC6C-706E699A2E35}"/>
              </a:ext>
            </a:extLst>
          </p:cNvPr>
          <p:cNvPicPr>
            <a:picLocks noChangeAspect="1"/>
          </p:cNvPicPr>
          <p:nvPr/>
        </p:nvPicPr>
        <p:blipFill>
          <a:blip r:embed="rId3"/>
          <a:stretch>
            <a:fillRect/>
          </a:stretch>
        </p:blipFill>
        <p:spPr>
          <a:xfrm>
            <a:off x="3715432" y="4586097"/>
            <a:ext cx="1823722" cy="39682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0896" y="2207782"/>
            <a:ext cx="972364" cy="972364"/>
          </a:xfrm>
          <a:prstGeom prst="rect">
            <a:avLst/>
          </a:prstGeom>
        </p:spPr>
      </p:pic>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26973" r="53361" b="29783"/>
          <a:stretch/>
        </p:blipFill>
        <p:spPr>
          <a:xfrm>
            <a:off x="344044" y="3640522"/>
            <a:ext cx="1293845" cy="440346"/>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4549" y="3535527"/>
            <a:ext cx="436137" cy="510851"/>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4738" y="3533387"/>
            <a:ext cx="1015114" cy="569735"/>
          </a:xfrm>
          <a:prstGeom prst="rect">
            <a:avLst/>
          </a:prstGeom>
        </p:spPr>
      </p:pic>
      <p:pic>
        <p:nvPicPr>
          <p:cNvPr id="17" name="圖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7108" y="3693886"/>
            <a:ext cx="1584092" cy="306040"/>
          </a:xfrm>
          <a:prstGeom prst="rect">
            <a:avLst/>
          </a:prstGeom>
        </p:spPr>
      </p:pic>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1224" y="2503618"/>
            <a:ext cx="948066" cy="471027"/>
          </a:xfrm>
          <a:prstGeom prst="rect">
            <a:avLst/>
          </a:prstGeom>
        </p:spPr>
      </p:pic>
      <p:sp>
        <p:nvSpPr>
          <p:cNvPr id="3" name="標題 1">
            <a:extLst>
              <a:ext uri="{FF2B5EF4-FFF2-40B4-BE49-F238E27FC236}">
                <a16:creationId xmlns:a16="http://schemas.microsoft.com/office/drawing/2014/main" id="{6928011B-5ADC-88CB-B3BE-009166A2B4D0}"/>
              </a:ext>
            </a:extLst>
          </p:cNvPr>
          <p:cNvSpPr txBox="1">
            <a:spLocks/>
          </p:cNvSpPr>
          <p:nvPr/>
        </p:nvSpPr>
        <p:spPr>
          <a:xfrm>
            <a:off x="467543" y="202222"/>
            <a:ext cx="8229601" cy="655027"/>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zh-TW" altLang="en-US" sz="2800" dirty="0">
                <a:solidFill>
                  <a:srgbClr val="002060"/>
                </a:solidFill>
                <a:latin typeface="新細明體" panose="02020500000000000000" pitchFamily="18" charset="-120"/>
                <a:ea typeface="新細明體" panose="02020500000000000000" pitchFamily="18" charset="-120"/>
              </a:rPr>
              <a:t>品牌介紹</a:t>
            </a:r>
          </a:p>
        </p:txBody>
      </p:sp>
      <p:pic>
        <p:nvPicPr>
          <p:cNvPr id="14" name="圖片 28" descr="圖片 28">
            <a:extLst>
              <a:ext uri="{FF2B5EF4-FFF2-40B4-BE49-F238E27FC236}">
                <a16:creationId xmlns:a16="http://schemas.microsoft.com/office/drawing/2014/main" id="{2E432819-BF9A-CBB6-FB21-6E17008D8A67}"/>
              </a:ext>
            </a:extLst>
          </p:cNvPr>
          <p:cNvPicPr>
            <a:picLocks noChangeAspect="1"/>
          </p:cNvPicPr>
          <p:nvPr/>
        </p:nvPicPr>
        <p:blipFill>
          <a:blip r:embed="rId8"/>
          <a:stretch>
            <a:fillRect/>
          </a:stretch>
        </p:blipFill>
        <p:spPr>
          <a:xfrm>
            <a:off x="3715432" y="4586097"/>
            <a:ext cx="1823722" cy="396829"/>
          </a:xfrm>
          <a:prstGeom prst="rect">
            <a:avLst/>
          </a:prstGeom>
          <a:ln w="12700">
            <a:miter lim="400000"/>
          </a:ln>
        </p:spPr>
      </p:pic>
      <p:pic>
        <p:nvPicPr>
          <p:cNvPr id="12" name="圖片 11" descr="一張含有 圖形, 平面設計, 螢幕擷取畫面, 字型 的圖片&#10;&#10;自動產生的描述">
            <a:extLst>
              <a:ext uri="{FF2B5EF4-FFF2-40B4-BE49-F238E27FC236}">
                <a16:creationId xmlns:a16="http://schemas.microsoft.com/office/drawing/2014/main" id="{EDD14132-2F1A-A6BE-6938-18B89E7CCD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834" y="1295560"/>
            <a:ext cx="743130" cy="614399"/>
          </a:xfrm>
          <a:prstGeom prst="rect">
            <a:avLst/>
          </a:prstGeom>
        </p:spPr>
      </p:pic>
      <p:pic>
        <p:nvPicPr>
          <p:cNvPr id="21" name="圖片 20" descr="一張含有 文字, 圖形, 標誌, 平面設計 的圖片&#10;&#10;自動產生的描述">
            <a:extLst>
              <a:ext uri="{FF2B5EF4-FFF2-40B4-BE49-F238E27FC236}">
                <a16:creationId xmlns:a16="http://schemas.microsoft.com/office/drawing/2014/main" id="{B8BC6ABB-A242-3628-556D-8F75973E91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3585" y="1151747"/>
            <a:ext cx="792143" cy="792143"/>
          </a:xfrm>
          <a:prstGeom prst="rect">
            <a:avLst/>
          </a:prstGeom>
        </p:spPr>
      </p:pic>
      <p:pic>
        <p:nvPicPr>
          <p:cNvPr id="23" name="圖片 22" descr="一張含有 圖形, 字型, 設計, 折紙 的圖片&#10;&#10;自動產生的描述">
            <a:extLst>
              <a:ext uri="{FF2B5EF4-FFF2-40B4-BE49-F238E27FC236}">
                <a16:creationId xmlns:a16="http://schemas.microsoft.com/office/drawing/2014/main" id="{BAE758F4-FEB1-1E86-EB9E-44D2E2175C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42468" y="1151747"/>
            <a:ext cx="1047384" cy="938766"/>
          </a:xfrm>
          <a:prstGeom prst="rect">
            <a:avLst/>
          </a:prstGeom>
        </p:spPr>
      </p:pic>
      <p:pic>
        <p:nvPicPr>
          <p:cNvPr id="25" name="圖片 24">
            <a:extLst>
              <a:ext uri="{FF2B5EF4-FFF2-40B4-BE49-F238E27FC236}">
                <a16:creationId xmlns:a16="http://schemas.microsoft.com/office/drawing/2014/main" id="{E5F740E6-D75A-4623-E530-49C66E1ED0CD}"/>
              </a:ext>
            </a:extLst>
          </p:cNvPr>
          <p:cNvPicPr>
            <a:picLocks noChangeAspect="1"/>
          </p:cNvPicPr>
          <p:nvPr/>
        </p:nvPicPr>
        <p:blipFill>
          <a:blip r:embed="rId12"/>
          <a:stretch>
            <a:fillRect/>
          </a:stretch>
        </p:blipFill>
        <p:spPr>
          <a:xfrm>
            <a:off x="1731603" y="1095429"/>
            <a:ext cx="1293845" cy="1124763"/>
          </a:xfrm>
          <a:prstGeom prst="rect">
            <a:avLst/>
          </a:prstGeom>
        </p:spPr>
      </p:pic>
      <p:pic>
        <p:nvPicPr>
          <p:cNvPr id="29" name="圖片 28">
            <a:extLst>
              <a:ext uri="{FF2B5EF4-FFF2-40B4-BE49-F238E27FC236}">
                <a16:creationId xmlns:a16="http://schemas.microsoft.com/office/drawing/2014/main" id="{6155E98F-9F83-D237-FF37-C8B4C8DC6523}"/>
              </a:ext>
            </a:extLst>
          </p:cNvPr>
          <p:cNvPicPr>
            <a:picLocks noChangeAspect="1"/>
          </p:cNvPicPr>
          <p:nvPr/>
        </p:nvPicPr>
        <p:blipFill>
          <a:blip r:embed="rId13"/>
          <a:stretch>
            <a:fillRect/>
          </a:stretch>
        </p:blipFill>
        <p:spPr>
          <a:xfrm>
            <a:off x="3405031" y="2341793"/>
            <a:ext cx="725995" cy="890271"/>
          </a:xfrm>
          <a:prstGeom prst="rect">
            <a:avLst/>
          </a:prstGeom>
        </p:spPr>
      </p:pic>
      <p:pic>
        <p:nvPicPr>
          <p:cNvPr id="32" name="圖片 31">
            <a:extLst>
              <a:ext uri="{FF2B5EF4-FFF2-40B4-BE49-F238E27FC236}">
                <a16:creationId xmlns:a16="http://schemas.microsoft.com/office/drawing/2014/main" id="{B9728D63-70DA-2BDC-B363-89CB6DF78CF8}"/>
              </a:ext>
            </a:extLst>
          </p:cNvPr>
          <p:cNvPicPr>
            <a:picLocks noChangeAspect="1"/>
          </p:cNvPicPr>
          <p:nvPr/>
        </p:nvPicPr>
        <p:blipFill>
          <a:blip r:embed="rId14"/>
          <a:stretch>
            <a:fillRect/>
          </a:stretch>
        </p:blipFill>
        <p:spPr>
          <a:xfrm>
            <a:off x="7855486" y="3413660"/>
            <a:ext cx="726856" cy="855361"/>
          </a:xfrm>
          <a:prstGeom prst="rect">
            <a:avLst/>
          </a:prstGeom>
        </p:spPr>
      </p:pic>
      <p:pic>
        <p:nvPicPr>
          <p:cNvPr id="34" name="圖片 33">
            <a:extLst>
              <a:ext uri="{FF2B5EF4-FFF2-40B4-BE49-F238E27FC236}">
                <a16:creationId xmlns:a16="http://schemas.microsoft.com/office/drawing/2014/main" id="{CF362D46-C333-9ED9-F26C-9E0FA694B07D}"/>
              </a:ext>
            </a:extLst>
          </p:cNvPr>
          <p:cNvPicPr>
            <a:picLocks noChangeAspect="1"/>
          </p:cNvPicPr>
          <p:nvPr/>
        </p:nvPicPr>
        <p:blipFill>
          <a:blip r:embed="rId15"/>
          <a:stretch>
            <a:fillRect/>
          </a:stretch>
        </p:blipFill>
        <p:spPr>
          <a:xfrm>
            <a:off x="6429482" y="2456363"/>
            <a:ext cx="1005695" cy="440853"/>
          </a:xfrm>
          <a:prstGeom prst="rect">
            <a:avLst/>
          </a:prstGeom>
        </p:spPr>
      </p:pic>
      <p:pic>
        <p:nvPicPr>
          <p:cNvPr id="35" name="圖片 34">
            <a:extLst>
              <a:ext uri="{FF2B5EF4-FFF2-40B4-BE49-F238E27FC236}">
                <a16:creationId xmlns:a16="http://schemas.microsoft.com/office/drawing/2014/main" id="{E1409D38-B6A5-F24C-DBF4-684050C9257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29483" y="1181606"/>
            <a:ext cx="1067466" cy="1068364"/>
          </a:xfrm>
          <a:prstGeom prst="rect">
            <a:avLst/>
          </a:prstGeom>
        </p:spPr>
      </p:pic>
      <p:pic>
        <p:nvPicPr>
          <p:cNvPr id="37" name="圖片 36" descr="一張含有 黑色, 黑暗 的圖片&#10;&#10;自動產生的描述">
            <a:extLst>
              <a:ext uri="{FF2B5EF4-FFF2-40B4-BE49-F238E27FC236}">
                <a16:creationId xmlns:a16="http://schemas.microsoft.com/office/drawing/2014/main" id="{4A3E38CF-DD9B-603F-92B6-5B77AA9275E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0234" y="2148139"/>
            <a:ext cx="1652932" cy="1169020"/>
          </a:xfrm>
          <a:prstGeom prst="rect">
            <a:avLst/>
          </a:prstGeom>
        </p:spPr>
      </p:pic>
      <p:pic>
        <p:nvPicPr>
          <p:cNvPr id="41" name="圖片 40">
            <a:extLst>
              <a:ext uri="{FF2B5EF4-FFF2-40B4-BE49-F238E27FC236}">
                <a16:creationId xmlns:a16="http://schemas.microsoft.com/office/drawing/2014/main" id="{0B4CBBC2-0C40-5F25-A652-CBB2606688FA}"/>
              </a:ext>
            </a:extLst>
          </p:cNvPr>
          <p:cNvPicPr>
            <a:picLocks noChangeAspect="1"/>
          </p:cNvPicPr>
          <p:nvPr/>
        </p:nvPicPr>
        <p:blipFill>
          <a:blip r:embed="rId18"/>
          <a:stretch>
            <a:fillRect/>
          </a:stretch>
        </p:blipFill>
        <p:spPr>
          <a:xfrm>
            <a:off x="4448075" y="1301959"/>
            <a:ext cx="1883125" cy="708270"/>
          </a:xfrm>
          <a:prstGeom prst="rect">
            <a:avLst/>
          </a:prstGeom>
        </p:spPr>
      </p:pic>
      <p:pic>
        <p:nvPicPr>
          <p:cNvPr id="43" name="圖片 42" descr="一張含有 字型, 圖形, 文字, 標誌 的圖片&#10;&#10;自動產生的描述">
            <a:extLst>
              <a:ext uri="{FF2B5EF4-FFF2-40B4-BE49-F238E27FC236}">
                <a16:creationId xmlns:a16="http://schemas.microsoft.com/office/drawing/2014/main" id="{CD714C91-86F2-4325-2CF0-DBA694B03D2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69457" y="2216413"/>
            <a:ext cx="1386420" cy="924724"/>
          </a:xfrm>
          <a:prstGeom prst="rect">
            <a:avLst/>
          </a:prstGeom>
        </p:spPr>
      </p:pic>
      <p:pic>
        <p:nvPicPr>
          <p:cNvPr id="45" name="圖片 44">
            <a:extLst>
              <a:ext uri="{FF2B5EF4-FFF2-40B4-BE49-F238E27FC236}">
                <a16:creationId xmlns:a16="http://schemas.microsoft.com/office/drawing/2014/main" id="{C424FB86-F737-521C-7251-11392F783699}"/>
              </a:ext>
            </a:extLst>
          </p:cNvPr>
          <p:cNvPicPr>
            <a:picLocks noChangeAspect="1"/>
          </p:cNvPicPr>
          <p:nvPr/>
        </p:nvPicPr>
        <p:blipFill>
          <a:blip r:embed="rId20"/>
          <a:stretch>
            <a:fillRect/>
          </a:stretch>
        </p:blipFill>
        <p:spPr>
          <a:xfrm>
            <a:off x="1975338" y="3541085"/>
            <a:ext cx="847654" cy="569735"/>
          </a:xfrm>
          <a:prstGeom prst="rect">
            <a:avLst/>
          </a:prstGeom>
        </p:spPr>
      </p:pic>
    </p:spTree>
    <p:extLst>
      <p:ext uri="{BB962C8B-B14F-4D97-AF65-F5344CB8AC3E}">
        <p14:creationId xmlns:p14="http://schemas.microsoft.com/office/powerpoint/2010/main" val="234022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1" name="標題 1"/>
          <p:cNvSpPr txBox="1">
            <a:spLocks noGrp="1"/>
          </p:cNvSpPr>
          <p:nvPr>
            <p:ph type="title"/>
          </p:nvPr>
        </p:nvSpPr>
        <p:spPr>
          <a:prstGeom prst="rect">
            <a:avLst/>
          </a:prstGeom>
        </p:spPr>
        <p:txBody>
          <a:bodyPr/>
          <a:lstStyle/>
          <a:p>
            <a:r>
              <a:rPr dirty="0" err="1"/>
              <a:t>門市照片</a:t>
            </a:r>
            <a:endParaRPr dirty="0"/>
          </a:p>
        </p:txBody>
      </p:sp>
      <p:pic>
        <p:nvPicPr>
          <p:cNvPr id="602" name="圖片 28" descr="圖片 28"/>
          <p:cNvPicPr>
            <a:picLocks noChangeAspect="1"/>
          </p:cNvPicPr>
          <p:nvPr/>
        </p:nvPicPr>
        <p:blipFill>
          <a:blip r:embed="rId3"/>
          <a:stretch>
            <a:fillRect/>
          </a:stretch>
        </p:blipFill>
        <p:spPr>
          <a:xfrm>
            <a:off x="3715432" y="4586097"/>
            <a:ext cx="1823722" cy="396829"/>
          </a:xfrm>
          <a:prstGeom prst="rect">
            <a:avLst/>
          </a:prstGeom>
          <a:ln w="12700">
            <a:miter lim="400000"/>
          </a:ln>
        </p:spPr>
      </p:pic>
      <p:pic>
        <p:nvPicPr>
          <p:cNvPr id="2" name="圖片 1">
            <a:extLst>
              <a:ext uri="{FF2B5EF4-FFF2-40B4-BE49-F238E27FC236}">
                <a16:creationId xmlns:a16="http://schemas.microsoft.com/office/drawing/2014/main" id="{2B572214-444A-69E8-475F-81EFCB8DC3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1" t="-353" r="23866" b="-335"/>
          <a:stretch/>
        </p:blipFill>
        <p:spPr>
          <a:xfrm>
            <a:off x="7060970" y="2661433"/>
            <a:ext cx="1729067" cy="1803073"/>
          </a:xfrm>
          <a:prstGeom prst="rect">
            <a:avLst/>
          </a:prstGeom>
        </p:spPr>
      </p:pic>
      <p:grpSp>
        <p:nvGrpSpPr>
          <p:cNvPr id="4" name="群組 3">
            <a:extLst>
              <a:ext uri="{FF2B5EF4-FFF2-40B4-BE49-F238E27FC236}">
                <a16:creationId xmlns:a16="http://schemas.microsoft.com/office/drawing/2014/main" id="{8CE32FC2-BCC4-E4B2-C2EB-0FD0F1B2A11B}"/>
              </a:ext>
            </a:extLst>
          </p:cNvPr>
          <p:cNvGrpSpPr/>
          <p:nvPr/>
        </p:nvGrpSpPr>
        <p:grpSpPr>
          <a:xfrm>
            <a:off x="2834956" y="2661434"/>
            <a:ext cx="1266992" cy="1804553"/>
            <a:chOff x="2657545" y="2661434"/>
            <a:chExt cx="1310049" cy="1865878"/>
          </a:xfrm>
        </p:grpSpPr>
        <p:pic>
          <p:nvPicPr>
            <p:cNvPr id="5" name="圖片 4">
              <a:extLst>
                <a:ext uri="{FF2B5EF4-FFF2-40B4-BE49-F238E27FC236}">
                  <a16:creationId xmlns:a16="http://schemas.microsoft.com/office/drawing/2014/main" id="{3704A663-6CB7-10E7-DDF7-8397C73053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073" t="14148" r="29545" b="29165"/>
            <a:stretch/>
          </p:blipFill>
          <p:spPr>
            <a:xfrm>
              <a:off x="2657545" y="2661434"/>
              <a:ext cx="1310049" cy="865537"/>
            </a:xfrm>
            <a:prstGeom prst="rect">
              <a:avLst/>
            </a:prstGeom>
          </p:spPr>
        </p:pic>
        <p:pic>
          <p:nvPicPr>
            <p:cNvPr id="6" name="圖片 5">
              <a:extLst>
                <a:ext uri="{FF2B5EF4-FFF2-40B4-BE49-F238E27FC236}">
                  <a16:creationId xmlns:a16="http://schemas.microsoft.com/office/drawing/2014/main" id="{FD94CAA2-0662-97F2-8A43-BE14D339BE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49" t="13704" r="25966" b="15765"/>
            <a:stretch/>
          </p:blipFill>
          <p:spPr>
            <a:xfrm>
              <a:off x="2670767" y="3561796"/>
              <a:ext cx="1296827" cy="965516"/>
            </a:xfrm>
            <a:prstGeom prst="rect">
              <a:avLst/>
            </a:prstGeom>
          </p:spPr>
        </p:pic>
      </p:grpSp>
      <p:pic>
        <p:nvPicPr>
          <p:cNvPr id="7" name="圖片 6">
            <a:extLst>
              <a:ext uri="{FF2B5EF4-FFF2-40B4-BE49-F238E27FC236}">
                <a16:creationId xmlns:a16="http://schemas.microsoft.com/office/drawing/2014/main" id="{E85FF3CF-0460-4CD6-7267-7ADC3A470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63" y="819557"/>
            <a:ext cx="2431851" cy="1807053"/>
          </a:xfrm>
          <a:prstGeom prst="rect">
            <a:avLst/>
          </a:prstGeom>
        </p:spPr>
      </p:pic>
      <p:pic>
        <p:nvPicPr>
          <p:cNvPr id="8" name="圖片 7">
            <a:extLst>
              <a:ext uri="{FF2B5EF4-FFF2-40B4-BE49-F238E27FC236}">
                <a16:creationId xmlns:a16="http://schemas.microsoft.com/office/drawing/2014/main" id="{7669B818-3BA7-7544-3BD0-DC16592509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963" y="2661434"/>
            <a:ext cx="2431851" cy="1807053"/>
          </a:xfrm>
          <a:prstGeom prst="rect">
            <a:avLst/>
          </a:prstGeom>
        </p:spPr>
      </p:pic>
      <p:pic>
        <p:nvPicPr>
          <p:cNvPr id="10" name="圖片 9">
            <a:extLst>
              <a:ext uri="{FF2B5EF4-FFF2-40B4-BE49-F238E27FC236}">
                <a16:creationId xmlns:a16="http://schemas.microsoft.com/office/drawing/2014/main" id="{58B515EE-E2D4-361A-961C-CE8E2B874C3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775" t="16296" r="27355" b="10470"/>
          <a:stretch/>
        </p:blipFill>
        <p:spPr>
          <a:xfrm>
            <a:off x="7399640" y="829236"/>
            <a:ext cx="1390397" cy="1807052"/>
          </a:xfrm>
          <a:prstGeom prst="rect">
            <a:avLst/>
          </a:prstGeom>
        </p:spPr>
      </p:pic>
      <p:pic>
        <p:nvPicPr>
          <p:cNvPr id="12" name="圖片 11">
            <a:extLst>
              <a:ext uri="{FF2B5EF4-FFF2-40B4-BE49-F238E27FC236}">
                <a16:creationId xmlns:a16="http://schemas.microsoft.com/office/drawing/2014/main" id="{9FD0A18F-A6A0-6438-A163-062B1F74C46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364" r="2320"/>
          <a:stretch/>
        </p:blipFill>
        <p:spPr>
          <a:xfrm>
            <a:off x="5104783" y="819555"/>
            <a:ext cx="2220685" cy="1807053"/>
          </a:xfrm>
          <a:prstGeom prst="rect">
            <a:avLst/>
          </a:prstGeom>
        </p:spPr>
      </p:pic>
      <p:pic>
        <p:nvPicPr>
          <p:cNvPr id="14" name="圖片 13">
            <a:extLst>
              <a:ext uri="{FF2B5EF4-FFF2-40B4-BE49-F238E27FC236}">
                <a16:creationId xmlns:a16="http://schemas.microsoft.com/office/drawing/2014/main" id="{C5986B6A-E68C-D707-86DF-AAD132A3B4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690" r="3994"/>
          <a:stretch/>
        </p:blipFill>
        <p:spPr>
          <a:xfrm>
            <a:off x="2834956" y="819556"/>
            <a:ext cx="2220685" cy="1807053"/>
          </a:xfrm>
          <a:prstGeom prst="rect">
            <a:avLst/>
          </a:prstGeom>
        </p:spPr>
      </p:pic>
      <p:pic>
        <p:nvPicPr>
          <p:cNvPr id="16" name="圖片 15">
            <a:extLst>
              <a:ext uri="{FF2B5EF4-FFF2-40B4-BE49-F238E27FC236}">
                <a16:creationId xmlns:a16="http://schemas.microsoft.com/office/drawing/2014/main" id="{33598827-A7A4-8338-5A5C-5E5A9F7BFB4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320" b="11860"/>
          <a:stretch/>
        </p:blipFill>
        <p:spPr>
          <a:xfrm>
            <a:off x="4151090" y="2662914"/>
            <a:ext cx="2860739" cy="1803073"/>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矩形 5"/>
          <p:cNvSpPr txBox="1"/>
          <p:nvPr/>
        </p:nvSpPr>
        <p:spPr>
          <a:xfrm>
            <a:off x="6158116" y="946014"/>
            <a:ext cx="2528683" cy="371165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buSzPct val="100000"/>
              <a:defRPr sz="1100">
                <a:latin typeface="Arial"/>
                <a:ea typeface="Arial"/>
                <a:cs typeface="Arial"/>
                <a:sym typeface="Arial"/>
              </a:defRPr>
            </a:pPr>
            <a:r>
              <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r>
              <a:rPr lang="zh-TW" altLang="en-US" sz="1200" dirty="0">
                <a:latin typeface="新細明體" panose="02020500000000000000" pitchFamily="18" charset="-120"/>
                <a:ea typeface="新細明體" panose="02020500000000000000" pitchFamily="18" charset="-120"/>
                <a:cs typeface="Arial" panose="020B0604020202020204" pitchFamily="34" charset="0"/>
              </a:rPr>
              <a:t>獨立櫃</a:t>
            </a:r>
            <a:r>
              <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p>
          <a:p>
            <a:pPr>
              <a:buSzPct val="100000"/>
              <a:defRPr sz="1100">
                <a:latin typeface="Arial"/>
                <a:ea typeface="Arial"/>
                <a:cs typeface="Arial"/>
                <a:sym typeface="Arial"/>
              </a:defRPr>
            </a:pPr>
            <a:endPar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a:buSzPct val="100000"/>
              <a:defRPr sz="1100">
                <a:latin typeface="Arial"/>
                <a:ea typeface="Arial"/>
                <a:cs typeface="Arial"/>
                <a:sym typeface="Arial"/>
              </a:defRPr>
            </a:pPr>
            <a:endParaRPr lang="en-US" altLang="zh-TW" sz="12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a:lnSpc>
                <a:spcPct val="110000"/>
              </a:lnSpc>
              <a:buSzPct val="100000"/>
              <a:defRPr sz="1100">
                <a:latin typeface="Arial"/>
                <a:ea typeface="Arial"/>
                <a:cs typeface="Arial"/>
                <a:sym typeface="Arial"/>
              </a:defRPr>
            </a:pPr>
            <a:endParaRPr 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A8</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3</a:t>
            </a:r>
            <a:r>
              <a:rPr lang="en-US" sz="1300" dirty="0">
                <a:latin typeface="Arial" panose="020B0604020202020204" pitchFamily="34" charset="0"/>
                <a:ea typeface="新細明體" panose="02020500000000000000" pitchFamily="18" charset="-120"/>
                <a:cs typeface="Arial" panose="020B0604020202020204" pitchFamily="34" charset="0"/>
                <a:sym typeface="Helvetica"/>
              </a:rPr>
              <a:t>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A9</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4F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A8</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館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5F</a:t>
            </a: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遠東</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SOGO </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忠孝館</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7F </a:t>
            </a:r>
          </a:p>
        </p:txBody>
      </p:sp>
      <p:sp>
        <p:nvSpPr>
          <p:cNvPr id="2" name="文字方塊 1">
            <a:extLst>
              <a:ext uri="{FF2B5EF4-FFF2-40B4-BE49-F238E27FC236}">
                <a16:creationId xmlns:a16="http://schemas.microsoft.com/office/drawing/2014/main" id="{7955DB05-C163-1A6E-0B4C-4E9C1CB41CE4}"/>
              </a:ext>
            </a:extLst>
          </p:cNvPr>
          <p:cNvSpPr txBox="1"/>
          <p:nvPr/>
        </p:nvSpPr>
        <p:spPr>
          <a:xfrm>
            <a:off x="713917" y="1234642"/>
            <a:ext cx="2556467" cy="33932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台北信義區 </a:t>
            </a:r>
            <a:r>
              <a:rPr lang="en-US" altLang="zh-TW" sz="1300" dirty="0">
                <a:latin typeface="Arial" panose="020B0604020202020204" pitchFamily="34" charset="0"/>
                <a:ea typeface="新細明體" panose="02020500000000000000" pitchFamily="18" charset="-120"/>
                <a:cs typeface="Arial" panose="020B0604020202020204" pitchFamily="34" charset="0"/>
              </a:rPr>
              <a:t>A9</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信義新天地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A8</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南京店 本館 </a:t>
            </a:r>
            <a:r>
              <a:rPr lang="en-US" altLang="zh-TW" sz="1300" dirty="0">
                <a:latin typeface="Arial" panose="020B0604020202020204" pitchFamily="34" charset="0"/>
                <a:ea typeface="新細明體" panose="02020500000000000000" pitchFamily="18" charset="-120"/>
                <a:cs typeface="Arial" panose="020B0604020202020204" pitchFamily="34" charset="0"/>
              </a:rPr>
              <a:t>5F </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忠孝館 </a:t>
            </a:r>
            <a:r>
              <a:rPr lang="en-US" altLang="zh-TW" sz="1300" dirty="0">
                <a:latin typeface="Arial" panose="020B0604020202020204" pitchFamily="34" charset="0"/>
                <a:ea typeface="新細明體" panose="02020500000000000000" pitchFamily="18" charset="-120"/>
                <a:cs typeface="Arial" panose="020B0604020202020204" pitchFamily="34" charset="0"/>
              </a:rPr>
              <a:t>7F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美麗華百樂園 本館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大葉高島屋 </a:t>
            </a:r>
            <a:r>
              <a:rPr lang="en-US" altLang="zh-TW" sz="1300" dirty="0">
                <a:latin typeface="Arial" panose="020B0604020202020204" pitchFamily="34" charset="0"/>
                <a:ea typeface="新細明體" panose="02020500000000000000" pitchFamily="18" charset="-120"/>
                <a:cs typeface="Arial" panose="020B0604020202020204" pitchFamily="34" charset="0"/>
              </a:rPr>
              <a:t>3F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err="1">
                <a:latin typeface="Arial" panose="020B0604020202020204" pitchFamily="34" charset="0"/>
                <a:ea typeface="新細明體" panose="02020500000000000000" pitchFamily="18" charset="-120"/>
                <a:cs typeface="Arial" panose="020B0604020202020204" pitchFamily="34" charset="0"/>
              </a:rPr>
              <a:t>MegaCity</a:t>
            </a:r>
            <a:r>
              <a:rPr lang="en-US" altLang="zh-TW" sz="1300" dirty="0">
                <a:latin typeface="Arial" panose="020B0604020202020204" pitchFamily="34" charset="0"/>
                <a:ea typeface="新細明體" panose="02020500000000000000" pitchFamily="18" charset="-120"/>
                <a:cs typeface="Arial" panose="020B0604020202020204" pitchFamily="34" charset="0"/>
              </a:rPr>
              <a:t> </a:t>
            </a:r>
            <a:r>
              <a:rPr lang="zh-TW" altLang="en-US" sz="1300" dirty="0">
                <a:latin typeface="Arial" panose="020B0604020202020204" pitchFamily="34" charset="0"/>
                <a:ea typeface="新細明體" panose="02020500000000000000" pitchFamily="18" charset="-120"/>
                <a:cs typeface="Arial" panose="020B0604020202020204" pitchFamily="34" charset="0"/>
              </a:rPr>
              <a:t>板橋大遠百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新竹店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台茂購物中心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​台中店 </a:t>
            </a:r>
            <a:r>
              <a:rPr lang="en-US" altLang="zh-TW" sz="1300" dirty="0">
                <a:latin typeface="Arial" panose="020B0604020202020204" pitchFamily="34" charset="0"/>
                <a:ea typeface="新細明體" panose="02020500000000000000" pitchFamily="18" charset="-120"/>
                <a:cs typeface="Arial" panose="020B0604020202020204" pitchFamily="34" charset="0"/>
              </a:rPr>
              <a:t>5F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廣三 </a:t>
            </a:r>
            <a:r>
              <a:rPr lang="en-US" altLang="zh-TW" sz="1300" dirty="0">
                <a:latin typeface="Arial" panose="020B0604020202020204" pitchFamily="34" charset="0"/>
                <a:ea typeface="新細明體" panose="02020500000000000000" pitchFamily="18" charset="-120"/>
                <a:cs typeface="Arial" panose="020B0604020202020204" pitchFamily="34" charset="0"/>
              </a:rPr>
              <a:t>SOGO</a:t>
            </a:r>
            <a:r>
              <a:rPr lang="zh-TW" altLang="en-US" sz="1300" dirty="0">
                <a:latin typeface="Arial" panose="020B0604020202020204" pitchFamily="34" charset="0"/>
                <a:ea typeface="新細明體" panose="02020500000000000000" pitchFamily="18" charset="-120"/>
                <a:cs typeface="Arial" panose="020B0604020202020204" pitchFamily="34" charset="0"/>
              </a:rPr>
              <a:t>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中友百貨 </a:t>
            </a:r>
            <a:r>
              <a:rPr lang="en-US" altLang="zh-TW" sz="1300" dirty="0">
                <a:latin typeface="Arial" panose="020B0604020202020204" pitchFamily="34" charset="0"/>
                <a:ea typeface="新細明體" panose="02020500000000000000" pitchFamily="18" charset="-120"/>
                <a:cs typeface="Arial" panose="020B0604020202020204" pitchFamily="34" charset="0"/>
              </a:rPr>
              <a:t>B</a:t>
            </a:r>
            <a:r>
              <a:rPr lang="zh-TW" altLang="en-US" sz="1300" dirty="0">
                <a:latin typeface="Arial" panose="020B0604020202020204" pitchFamily="34" charset="0"/>
                <a:ea typeface="新細明體" panose="02020500000000000000" pitchFamily="18" charset="-120"/>
                <a:cs typeface="Arial" panose="020B0604020202020204" pitchFamily="34" charset="0"/>
              </a:rPr>
              <a:t>棟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新光三越 新天地西門店 </a:t>
            </a:r>
            <a:r>
              <a:rPr lang="en-US" altLang="zh-TW" sz="1300" dirty="0">
                <a:latin typeface="Arial" panose="020B0604020202020204" pitchFamily="34" charset="0"/>
                <a:ea typeface="新細明體" panose="02020500000000000000" pitchFamily="18" charset="-120"/>
                <a:cs typeface="Arial" panose="020B0604020202020204" pitchFamily="34" charset="0"/>
              </a:rPr>
              <a:t>A</a:t>
            </a:r>
            <a:r>
              <a:rPr lang="zh-TW" altLang="en-US" sz="1300" dirty="0">
                <a:latin typeface="Arial" panose="020B0604020202020204" pitchFamily="34" charset="0"/>
                <a:ea typeface="新細明體" panose="02020500000000000000" pitchFamily="18" charset="-120"/>
                <a:cs typeface="Arial" panose="020B0604020202020204" pitchFamily="34" charset="0"/>
              </a:rPr>
              <a:t>區 </a:t>
            </a:r>
            <a:r>
              <a:rPr lang="en-US" altLang="zh-TW" sz="1300" dirty="0">
                <a:latin typeface="Arial" panose="020B0604020202020204" pitchFamily="34" charset="0"/>
                <a:ea typeface="新細明體" panose="02020500000000000000" pitchFamily="18" charset="-120"/>
                <a:cs typeface="Arial" panose="020B0604020202020204" pitchFamily="34" charset="0"/>
              </a:rPr>
              <a:t>2F</a:t>
            </a:r>
          </a:p>
          <a:p>
            <a:pPr marL="171450" indent="-18000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rPr>
              <a:t>義享天地 </a:t>
            </a:r>
            <a:r>
              <a:rPr lang="en-US" altLang="zh-TW" sz="1300" dirty="0">
                <a:latin typeface="Arial" panose="020B0604020202020204" pitchFamily="34" charset="0"/>
                <a:ea typeface="新細明體" panose="02020500000000000000" pitchFamily="18" charset="-120"/>
                <a:cs typeface="Arial" panose="020B0604020202020204" pitchFamily="34" charset="0"/>
              </a:rPr>
              <a:t>A</a:t>
            </a:r>
            <a:r>
              <a:rPr lang="zh-TW" altLang="en-US" sz="1300" dirty="0">
                <a:latin typeface="Arial" panose="020B0604020202020204" pitchFamily="34" charset="0"/>
                <a:ea typeface="新細明體" panose="02020500000000000000" pitchFamily="18" charset="-120"/>
                <a:cs typeface="Arial" panose="020B0604020202020204" pitchFamily="34" charset="0"/>
              </a:rPr>
              <a:t>館 </a:t>
            </a:r>
            <a:r>
              <a:rPr lang="en-US" altLang="zh-TW" sz="1300" dirty="0">
                <a:latin typeface="Arial" panose="020B0604020202020204" pitchFamily="34" charset="0"/>
                <a:ea typeface="新細明體" panose="02020500000000000000" pitchFamily="18" charset="-120"/>
                <a:cs typeface="Arial" panose="020B0604020202020204" pitchFamily="34" charset="0"/>
              </a:rPr>
              <a:t>6F</a:t>
            </a:r>
          </a:p>
          <a:p>
            <a:pPr marL="171450" indent="-180000">
              <a:lnSpc>
                <a:spcPct val="110000"/>
              </a:lnSpc>
              <a:buSzPct val="100000"/>
              <a:buFont typeface="Wingdings" pitchFamily="2" charset="2"/>
              <a:buChar char="Ø"/>
              <a:defRPr sz="1100">
                <a:latin typeface="Arial"/>
                <a:ea typeface="Arial"/>
                <a:cs typeface="Arial"/>
                <a:sym typeface="Arial"/>
              </a:defRPr>
            </a:pPr>
            <a:r>
              <a:rPr lang="en-US" altLang="zh-TW" sz="1300" dirty="0" err="1">
                <a:latin typeface="Arial" panose="020B0604020202020204" pitchFamily="34" charset="0"/>
                <a:ea typeface="新細明體" panose="02020500000000000000" pitchFamily="18" charset="-120"/>
                <a:cs typeface="Arial" panose="020B0604020202020204" pitchFamily="34" charset="0"/>
              </a:rPr>
              <a:t>LaLaport</a:t>
            </a:r>
            <a:r>
              <a:rPr lang="en-US" altLang="zh-TW" sz="1300" dirty="0">
                <a:latin typeface="Arial" panose="020B0604020202020204" pitchFamily="34" charset="0"/>
                <a:ea typeface="新細明體" panose="02020500000000000000" pitchFamily="18" charset="-120"/>
                <a:cs typeface="Arial" panose="020B0604020202020204" pitchFamily="34" charset="0"/>
              </a:rPr>
              <a:t> </a:t>
            </a:r>
            <a:r>
              <a:rPr lang="zh-TW" altLang="en-US" sz="1300" dirty="0">
                <a:latin typeface="Arial" panose="020B0604020202020204" pitchFamily="34" charset="0"/>
                <a:ea typeface="新細明體" panose="02020500000000000000" pitchFamily="18" charset="-120"/>
                <a:cs typeface="Arial" panose="020B0604020202020204" pitchFamily="34" charset="0"/>
              </a:rPr>
              <a:t>購物中心 </a:t>
            </a:r>
            <a:r>
              <a:rPr lang="en-US" altLang="zh-TW" sz="1300" dirty="0">
                <a:latin typeface="Arial" panose="020B0604020202020204" pitchFamily="34" charset="0"/>
                <a:ea typeface="新細明體" panose="02020500000000000000" pitchFamily="18" charset="-120"/>
                <a:cs typeface="Arial" panose="020B0604020202020204" pitchFamily="34" charset="0"/>
              </a:rPr>
              <a:t>C</a:t>
            </a:r>
            <a:r>
              <a:rPr lang="zh-TW" altLang="en-US" sz="1300" dirty="0">
                <a:latin typeface="Arial" panose="020B0604020202020204" pitchFamily="34" charset="0"/>
                <a:ea typeface="新細明體" panose="02020500000000000000" pitchFamily="18" charset="-120"/>
                <a:cs typeface="Arial" panose="020B0604020202020204" pitchFamily="34" charset="0"/>
              </a:rPr>
              <a:t>區 </a:t>
            </a:r>
            <a:r>
              <a:rPr lang="en-US" altLang="zh-TW" sz="1300" dirty="0">
                <a:latin typeface="Arial" panose="020B0604020202020204" pitchFamily="34" charset="0"/>
                <a:ea typeface="新細明體" panose="02020500000000000000" pitchFamily="18" charset="-120"/>
                <a:cs typeface="Arial" panose="020B0604020202020204" pitchFamily="34" charset="0"/>
              </a:rPr>
              <a:t>4F</a:t>
            </a:r>
            <a:r>
              <a:rPr lang="zh-TW" altLang="en-US" sz="1300" dirty="0">
                <a:latin typeface="Arial" panose="020B0604020202020204" pitchFamily="34" charset="0"/>
                <a:ea typeface="新細明體" panose="02020500000000000000" pitchFamily="18" charset="-120"/>
                <a:cs typeface="Arial" panose="020B0604020202020204" pitchFamily="34" charset="0"/>
              </a:rPr>
              <a:t>北館</a:t>
            </a:r>
            <a:endParaRPr lang="en-US" altLang="zh-TW" sz="1300" dirty="0">
              <a:latin typeface="Arial" panose="020B0604020202020204" pitchFamily="34" charset="0"/>
              <a:ea typeface="新細明體" panose="02020500000000000000" pitchFamily="18" charset="-120"/>
              <a:cs typeface="Arial" panose="020B0604020202020204" pitchFamily="34" charset="0"/>
            </a:endParaRPr>
          </a:p>
        </p:txBody>
      </p:sp>
      <p:pic>
        <p:nvPicPr>
          <p:cNvPr id="4" name="圖片 3">
            <a:extLst>
              <a:ext uri="{FF2B5EF4-FFF2-40B4-BE49-F238E27FC236}">
                <a16:creationId xmlns:a16="http://schemas.microsoft.com/office/drawing/2014/main" id="{F54C2DA2-8E78-D917-FC19-37B15829A848}"/>
              </a:ext>
            </a:extLst>
          </p:cNvPr>
          <p:cNvPicPr>
            <a:picLocks noChangeAspect="1"/>
          </p:cNvPicPr>
          <p:nvPr/>
        </p:nvPicPr>
        <p:blipFill>
          <a:blip r:embed="rId2"/>
          <a:stretch>
            <a:fillRect/>
          </a:stretch>
        </p:blipFill>
        <p:spPr>
          <a:xfrm>
            <a:off x="836191" y="1060312"/>
            <a:ext cx="1449809" cy="160476"/>
          </a:xfrm>
          <a:prstGeom prst="rect">
            <a:avLst/>
          </a:prstGeom>
        </p:spPr>
      </p:pic>
      <p:pic>
        <p:nvPicPr>
          <p:cNvPr id="5" name="圖片 4">
            <a:extLst>
              <a:ext uri="{FF2B5EF4-FFF2-40B4-BE49-F238E27FC236}">
                <a16:creationId xmlns:a16="http://schemas.microsoft.com/office/drawing/2014/main" id="{1E59BEF5-F1E6-425D-1848-FD9FE4C041C4}"/>
              </a:ext>
            </a:extLst>
          </p:cNvPr>
          <p:cNvPicPr>
            <a:picLocks noChangeAspect="1"/>
          </p:cNvPicPr>
          <p:nvPr/>
        </p:nvPicPr>
        <p:blipFill>
          <a:blip r:embed="rId3"/>
          <a:stretch>
            <a:fillRect/>
          </a:stretch>
        </p:blipFill>
        <p:spPr>
          <a:xfrm>
            <a:off x="6337293" y="1261130"/>
            <a:ext cx="1109385" cy="208010"/>
          </a:xfrm>
          <a:prstGeom prst="rect">
            <a:avLst/>
          </a:prstGeom>
        </p:spPr>
      </p:pic>
      <p:pic>
        <p:nvPicPr>
          <p:cNvPr id="6" name="圖片 5">
            <a:extLst>
              <a:ext uri="{FF2B5EF4-FFF2-40B4-BE49-F238E27FC236}">
                <a16:creationId xmlns:a16="http://schemas.microsoft.com/office/drawing/2014/main" id="{23583B79-C992-57EA-3B83-DAC04023D354}"/>
              </a:ext>
            </a:extLst>
          </p:cNvPr>
          <p:cNvPicPr>
            <a:picLocks noChangeAspect="1"/>
          </p:cNvPicPr>
          <p:nvPr/>
        </p:nvPicPr>
        <p:blipFill>
          <a:blip r:embed="rId4"/>
          <a:stretch>
            <a:fillRect/>
          </a:stretch>
        </p:blipFill>
        <p:spPr>
          <a:xfrm>
            <a:off x="6437834" y="3024238"/>
            <a:ext cx="681011" cy="332937"/>
          </a:xfrm>
          <a:prstGeom prst="rect">
            <a:avLst/>
          </a:prstGeom>
        </p:spPr>
      </p:pic>
      <p:pic>
        <p:nvPicPr>
          <p:cNvPr id="7" name="圖片 6">
            <a:extLst>
              <a:ext uri="{FF2B5EF4-FFF2-40B4-BE49-F238E27FC236}">
                <a16:creationId xmlns:a16="http://schemas.microsoft.com/office/drawing/2014/main" id="{A68E90AA-82AC-43F9-A78A-39279B0C19FF}"/>
              </a:ext>
            </a:extLst>
          </p:cNvPr>
          <p:cNvPicPr>
            <a:picLocks noChangeAspect="1"/>
          </p:cNvPicPr>
          <p:nvPr/>
        </p:nvPicPr>
        <p:blipFill>
          <a:blip r:embed="rId5"/>
          <a:stretch>
            <a:fillRect/>
          </a:stretch>
        </p:blipFill>
        <p:spPr>
          <a:xfrm>
            <a:off x="6375818" y="2098599"/>
            <a:ext cx="750291" cy="210609"/>
          </a:xfrm>
          <a:prstGeom prst="rect">
            <a:avLst/>
          </a:prstGeom>
        </p:spPr>
      </p:pic>
      <p:sp>
        <p:nvSpPr>
          <p:cNvPr id="10" name="文字方塊 9">
            <a:extLst>
              <a:ext uri="{FF2B5EF4-FFF2-40B4-BE49-F238E27FC236}">
                <a16:creationId xmlns:a16="http://schemas.microsoft.com/office/drawing/2014/main" id="{67018C6E-67A8-C128-77AC-71F413DC5660}"/>
              </a:ext>
            </a:extLst>
          </p:cNvPr>
          <p:cNvSpPr txBox="1"/>
          <p:nvPr/>
        </p:nvSpPr>
        <p:spPr>
          <a:xfrm>
            <a:off x="3277532" y="976985"/>
            <a:ext cx="2778964" cy="33593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nSpc>
                <a:spcPct val="110000"/>
              </a:lnSpc>
              <a:buSzPct val="100000"/>
              <a:defRPr sz="1100">
                <a:latin typeface="Arial"/>
                <a:ea typeface="Arial"/>
                <a:cs typeface="Arial"/>
                <a:sym typeface="Arial"/>
              </a:defRPr>
            </a:pPr>
            <a:r>
              <a:rPr lang="en-US" altLang="zh-TW" sz="13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r>
              <a:rPr lang="en-US" altLang="zh-TW" sz="1300" dirty="0">
                <a:latin typeface="Arial" panose="020B0604020202020204" pitchFamily="34" charset="0"/>
                <a:ea typeface="Microsoft JhengHei" panose="020B0604030504040204" pitchFamily="34" charset="-120"/>
                <a:cs typeface="Arial" panose="020B0604020202020204" pitchFamily="34" charset="0"/>
              </a:rPr>
              <a:t>OUTLET</a:t>
            </a:r>
            <a:r>
              <a:rPr lang="en-US" altLang="zh-TW" sz="1300" dirty="0">
                <a:latin typeface="Microsoft JhengHei" panose="020B0604030504040204" pitchFamily="34" charset="-120"/>
                <a:ea typeface="Microsoft JhengHei" panose="020B0604030504040204" pitchFamily="34" charset="-120"/>
                <a:cs typeface="Arial" panose="020B0604020202020204" pitchFamily="34" charset="0"/>
                <a:sym typeface="Helvetica"/>
              </a:rPr>
              <a:t>】</a:t>
            </a:r>
          </a:p>
          <a:p>
            <a:pPr>
              <a:lnSpc>
                <a:spcPct val="110000"/>
              </a:lnSpc>
              <a:buSzPct val="100000"/>
              <a:defRPr sz="1100">
                <a:latin typeface="Arial"/>
                <a:ea typeface="Arial"/>
                <a:cs typeface="Arial"/>
                <a:sym typeface="Arial"/>
              </a:defRPr>
            </a:pPr>
            <a:endParaRPr lang="en-US" altLang="zh-TW" sz="800"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林口三井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2F(</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戶外區）</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台中三井 </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 Park 1F(</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戶外區）</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義大世界購物廣場</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B</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區</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B1</a:t>
            </a:r>
          </a:p>
          <a:p>
            <a:pPr marL="171450" indent="-171450">
              <a:lnSpc>
                <a:spcPct val="110000"/>
              </a:lnSpc>
              <a:buSzPct val="100000"/>
              <a:buFont typeface="Wingdings" pitchFamily="2" charset="2"/>
              <a:buChar char="Ø"/>
              <a:defRPr sz="1100">
                <a:latin typeface="Arial"/>
                <a:ea typeface="Arial"/>
                <a:cs typeface="Arial"/>
                <a:sym typeface="Arial"/>
              </a:defRPr>
            </a:pP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禮客</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OUTLET-</a:t>
            </a:r>
            <a:r>
              <a:rPr lang="zh-TW" altLang="en-US" sz="1300" dirty="0">
                <a:latin typeface="Arial" panose="020B0604020202020204" pitchFamily="34" charset="0"/>
                <a:ea typeface="新細明體" panose="02020500000000000000" pitchFamily="18" charset="-120"/>
                <a:cs typeface="Arial" panose="020B0604020202020204" pitchFamily="34" charset="0"/>
                <a:sym typeface="Helvetica"/>
              </a:rPr>
              <a:t>內湖一店</a:t>
            </a:r>
            <a:r>
              <a:rPr lang="en-US" altLang="zh-TW" sz="1300" dirty="0">
                <a:latin typeface="Arial" panose="020B0604020202020204" pitchFamily="34" charset="0"/>
                <a:ea typeface="新細明體" panose="02020500000000000000" pitchFamily="18" charset="-120"/>
                <a:cs typeface="Arial" panose="020B0604020202020204" pitchFamily="34" charset="0"/>
                <a:sym typeface="Helvetica"/>
              </a:rPr>
              <a:t>4F</a:t>
            </a:r>
          </a:p>
          <a:p>
            <a:pPr marL="171450" indent="-171450">
              <a:lnSpc>
                <a:spcPct val="110000"/>
              </a:lnSpc>
              <a:buSzPct val="100000"/>
              <a:buFont typeface="Wingdings" pitchFamily="2" charset="2"/>
              <a:buChar char="Ø"/>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indent="-171450">
              <a:lnSpc>
                <a:spcPct val="110000"/>
              </a:lnSpc>
              <a:buSzPct val="100000"/>
              <a:buFont typeface="Wingdings" pitchFamily="2" charset="2"/>
              <a:buChar char="Ø"/>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Arial" panose="020B0604020202020204" pitchFamily="34" charset="0"/>
              <a:ea typeface="新細明體" panose="02020500000000000000" pitchFamily="18" charset="-120"/>
              <a:cs typeface="Arial" panose="020B0604020202020204" pitchFamily="34" charset="0"/>
              <a:sym typeface="Helvetica"/>
            </a:endParaRPr>
          </a:p>
          <a:p>
            <a:pPr marL="171450" marR="0" indent="-171450" algn="l" defTabSz="914400" rtl="0" fontAlgn="auto" latinLnBrk="0" hangingPunct="0">
              <a:lnSpc>
                <a:spcPct val="110000"/>
              </a:lnSpc>
              <a:spcBef>
                <a:spcPts val="0"/>
              </a:spcBef>
              <a:spcAft>
                <a:spcPts val="0"/>
              </a:spcAft>
              <a:buClrTx/>
              <a:buSzTx/>
              <a:buFont typeface="Wingdings" pitchFamily="2" charset="2"/>
              <a:buChar char="Ø"/>
              <a:tabLst/>
            </a:pPr>
            <a:r>
              <a:rPr kumimoji="0" lang="zh-TW" altLang="en-US"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新光三越 台北站前店</a:t>
            </a:r>
            <a:r>
              <a:rPr kumimoji="0" lang="en-US"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6</a:t>
            </a:r>
            <a:r>
              <a:rPr kumimoji="0" lang="en"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F</a:t>
            </a:r>
            <a:endParaRPr lang="en" altLang="zh-TW" sz="1300" dirty="0">
              <a:latin typeface="Arial" panose="020B0604020202020204" pitchFamily="34" charset="0"/>
              <a:ea typeface="新細明體" panose="02020500000000000000" pitchFamily="18" charset="-120"/>
              <a:cs typeface="Arial" panose="020B0604020202020204" pitchFamily="34" charset="0"/>
            </a:endParaRPr>
          </a:p>
          <a:p>
            <a:pPr marL="171450" indent="-171450">
              <a:lnSpc>
                <a:spcPct val="110000"/>
              </a:lnSpc>
              <a:buFont typeface="Wingdings" pitchFamily="2" charset="2"/>
              <a:buChar char="Ø"/>
            </a:pPr>
            <a:r>
              <a:rPr kumimoji="0" lang="zh-TW" altLang="en-US"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新光三越 高雄左營 二館</a:t>
            </a:r>
            <a:r>
              <a:rPr kumimoji="0" lang="en-US"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6</a:t>
            </a:r>
            <a:r>
              <a:rPr kumimoji="0" lang="en" altLang="zh-TW" sz="1300" b="0" i="0" u="none" strike="noStrike" cap="none" spc="0" normalizeH="0" baseline="0" dirty="0">
                <a:ln>
                  <a:noFill/>
                </a:ln>
                <a:solidFill>
                  <a:srgbClr val="000000"/>
                </a:solidFill>
                <a:effectLst/>
                <a:uFillTx/>
                <a:latin typeface="Arial" panose="020B0604020202020204" pitchFamily="34" charset="0"/>
                <a:ea typeface="新細明體" panose="02020500000000000000" pitchFamily="18" charset="-120"/>
                <a:cs typeface="Arial" panose="020B0604020202020204" pitchFamily="34" charset="0"/>
                <a:sym typeface="맑은 고딕"/>
              </a:rPr>
              <a:t>F</a:t>
            </a:r>
            <a:endParaRPr lang="en" altLang="zh-TW" sz="1300" dirty="0">
              <a:latin typeface="Arial" panose="020B0604020202020204" pitchFamily="34" charset="0"/>
              <a:ea typeface="新細明體" panose="02020500000000000000" pitchFamily="18" charset="-120"/>
              <a:cs typeface="Arial" panose="020B0604020202020204" pitchFamily="34" charset="0"/>
              <a:sym typeface="Helvetica"/>
            </a:endParaRPr>
          </a:p>
          <a:p>
            <a:pPr>
              <a:lnSpc>
                <a:spcPct val="110000"/>
              </a:lnSpc>
              <a:buSzPct val="100000"/>
              <a:defRPr sz="1100">
                <a:latin typeface="Arial"/>
                <a:ea typeface="Arial"/>
                <a:cs typeface="Arial"/>
                <a:sym typeface="Arial"/>
              </a:defRPr>
            </a:pPr>
            <a:endParaRPr lang="en-US" altLang="zh-TW" dirty="0">
              <a:latin typeface="Microsoft JhengHei" panose="020B0604030504040204" pitchFamily="34" charset="-120"/>
              <a:ea typeface="Microsoft JhengHei" panose="020B0604030504040204" pitchFamily="34" charset="-120"/>
              <a:cs typeface="Arial" panose="020B0604020202020204" pitchFamily="34" charset="0"/>
              <a:sym typeface="Helvetica"/>
            </a:endParaRPr>
          </a:p>
          <a:p>
            <a:pPr marL="0" marR="0" indent="0" algn="l" defTabSz="914400" rtl="0" fontAlgn="auto" latinLnBrk="0" hangingPunct="0">
              <a:lnSpc>
                <a:spcPct val="110000"/>
              </a:lnSpc>
              <a:spcBef>
                <a:spcPts val="0"/>
              </a:spcBef>
              <a:spcAft>
                <a:spcPts val="0"/>
              </a:spcAft>
              <a:buClrTx/>
              <a:buSzTx/>
              <a:buFontTx/>
              <a:buNone/>
              <a:tabLst/>
            </a:pPr>
            <a:endParaRPr kumimoji="0" lang="zh-TW" altLang="en-US" sz="1800" b="0" i="0" u="none" strike="noStrike" cap="none" spc="0" normalizeH="0" baseline="0" dirty="0">
              <a:ln>
                <a:noFill/>
              </a:ln>
              <a:solidFill>
                <a:srgbClr val="000000"/>
              </a:solidFill>
              <a:effectLst/>
              <a:uFillTx/>
              <a:latin typeface="맑은 고딕"/>
              <a:ea typeface="맑은 고딕"/>
              <a:cs typeface="맑은 고딕"/>
              <a:sym typeface="맑은 고딕"/>
            </a:endParaRPr>
          </a:p>
        </p:txBody>
      </p:sp>
      <p:pic>
        <p:nvPicPr>
          <p:cNvPr id="9" name="圖片 8">
            <a:extLst>
              <a:ext uri="{FF2B5EF4-FFF2-40B4-BE49-F238E27FC236}">
                <a16:creationId xmlns:a16="http://schemas.microsoft.com/office/drawing/2014/main" id="{4BA8F15F-C230-476E-F67C-376ED93CE3F7}"/>
              </a:ext>
            </a:extLst>
          </p:cNvPr>
          <p:cNvPicPr>
            <a:picLocks noChangeAspect="1"/>
          </p:cNvPicPr>
          <p:nvPr/>
        </p:nvPicPr>
        <p:blipFill>
          <a:blip r:embed="rId6"/>
          <a:stretch>
            <a:fillRect/>
          </a:stretch>
        </p:blipFill>
        <p:spPr>
          <a:xfrm>
            <a:off x="3531461" y="2625703"/>
            <a:ext cx="441409" cy="565004"/>
          </a:xfrm>
          <a:prstGeom prst="rect">
            <a:avLst/>
          </a:prstGeom>
        </p:spPr>
      </p:pic>
      <p:pic>
        <p:nvPicPr>
          <p:cNvPr id="13" name="圖片 28" descr="圖片 28">
            <a:extLst>
              <a:ext uri="{FF2B5EF4-FFF2-40B4-BE49-F238E27FC236}">
                <a16:creationId xmlns:a16="http://schemas.microsoft.com/office/drawing/2014/main" id="{22D1A10C-44C8-CD62-BAD0-4F317B0E3F44}"/>
              </a:ext>
            </a:extLst>
          </p:cNvPr>
          <p:cNvPicPr>
            <a:picLocks noChangeAspect="1"/>
          </p:cNvPicPr>
          <p:nvPr/>
        </p:nvPicPr>
        <p:blipFill>
          <a:blip r:embed="rId7"/>
          <a:stretch>
            <a:fillRect/>
          </a:stretch>
        </p:blipFill>
        <p:spPr>
          <a:xfrm>
            <a:off x="3715432" y="4586097"/>
            <a:ext cx="1823722" cy="396829"/>
          </a:xfrm>
          <a:prstGeom prst="rect">
            <a:avLst/>
          </a:prstGeom>
          <a:ln w="12700">
            <a:miter lim="400000"/>
          </a:ln>
        </p:spPr>
      </p:pic>
      <p:sp>
        <p:nvSpPr>
          <p:cNvPr id="18" name="標題 1">
            <a:extLst>
              <a:ext uri="{FF2B5EF4-FFF2-40B4-BE49-F238E27FC236}">
                <a16:creationId xmlns:a16="http://schemas.microsoft.com/office/drawing/2014/main" id="{92515B80-B60C-389D-BE81-1B31E643C193}"/>
              </a:ext>
            </a:extLst>
          </p:cNvPr>
          <p:cNvSpPr txBox="1">
            <a:spLocks/>
          </p:cNvSpPr>
          <p:nvPr/>
        </p:nvSpPr>
        <p:spPr>
          <a:xfrm>
            <a:off x="457199" y="183182"/>
            <a:ext cx="8229601" cy="655027"/>
          </a:xfrm>
          <a:prstGeom prst="rect">
            <a:avLst/>
          </a:prstGeom>
        </p:spPr>
        <p:txBody>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Arial"/>
                <a:ea typeface="Arial"/>
                <a:cs typeface="Arial"/>
                <a:sym typeface="Arial"/>
              </a:defRPr>
            </a:lvl9pPr>
          </a:lstStyle>
          <a:p>
            <a:pPr hangingPunct="1"/>
            <a:r>
              <a:rPr lang="zh-TW" altLang="en-US" sz="2800" dirty="0">
                <a:solidFill>
                  <a:srgbClr val="002060"/>
                </a:solidFill>
                <a:latin typeface="新細明體" panose="02020500000000000000" pitchFamily="18" charset="-120"/>
                <a:ea typeface="新細明體" panose="02020500000000000000" pitchFamily="18" charset="-120"/>
              </a:rPr>
              <a:t>門市資訊</a:t>
            </a:r>
          </a:p>
        </p:txBody>
      </p:sp>
      <p:pic>
        <p:nvPicPr>
          <p:cNvPr id="3" name="圖片 2">
            <a:extLst>
              <a:ext uri="{FF2B5EF4-FFF2-40B4-BE49-F238E27FC236}">
                <a16:creationId xmlns:a16="http://schemas.microsoft.com/office/drawing/2014/main" id="{ED211BD9-D59F-9DDF-2D73-97685E4A89E9}"/>
              </a:ext>
            </a:extLst>
          </p:cNvPr>
          <p:cNvPicPr>
            <a:picLocks noChangeAspect="1"/>
          </p:cNvPicPr>
          <p:nvPr/>
        </p:nvPicPr>
        <p:blipFill>
          <a:blip r:embed="rId8"/>
          <a:stretch>
            <a:fillRect/>
          </a:stretch>
        </p:blipFill>
        <p:spPr>
          <a:xfrm>
            <a:off x="6430506" y="3862303"/>
            <a:ext cx="563338" cy="37863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2" name="標題 1"/>
          <p:cNvSpPr txBox="1">
            <a:spLocks noGrp="1"/>
          </p:cNvSpPr>
          <p:nvPr>
            <p:ph type="title"/>
          </p:nvPr>
        </p:nvSpPr>
        <p:spPr>
          <a:xfrm>
            <a:off x="467543" y="267493"/>
            <a:ext cx="8229601" cy="857251"/>
          </a:xfrm>
          <a:prstGeom prst="rect">
            <a:avLst/>
          </a:prstGeom>
        </p:spPr>
        <p:txBody>
          <a:bodyPr/>
          <a:lstStyle>
            <a:lvl1pPr>
              <a:defRPr sz="2800"/>
            </a:lvl1pPr>
          </a:lstStyle>
          <a:p>
            <a:r>
              <a:rPr err="1">
                <a:solidFill>
                  <a:srgbClr val="002060"/>
                </a:solidFill>
                <a:latin typeface="新細明體 (標題)"/>
                <a:ea typeface="細明體" panose="02020509000000000000" pitchFamily="49" charset="-120"/>
              </a:rPr>
              <a:t>免責聲明</a:t>
            </a:r>
            <a:endParaRPr>
              <a:solidFill>
                <a:srgbClr val="002060"/>
              </a:solidFill>
              <a:latin typeface="新細明體 (標題)"/>
              <a:ea typeface="細明體" panose="02020509000000000000" pitchFamily="49" charset="-120"/>
            </a:endParaRPr>
          </a:p>
        </p:txBody>
      </p:sp>
      <p:sp>
        <p:nvSpPr>
          <p:cNvPr id="453" name="矩形 3"/>
          <p:cNvSpPr txBox="1"/>
          <p:nvPr/>
        </p:nvSpPr>
        <p:spPr>
          <a:xfrm>
            <a:off x="657279" y="1131589"/>
            <a:ext cx="7842485" cy="32932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marL="285750" indent="-285750">
              <a:buSzPct val="100000"/>
              <a:buChar char="➢"/>
              <a:defRPr sz="2200"/>
            </a:pPr>
            <a:r>
              <a:rPr dirty="0">
                <a:latin typeface="新細明體" panose="02020500000000000000" pitchFamily="18" charset="-120"/>
                <a:ea typeface="新細明體" panose="02020500000000000000" pitchFamily="18" charset="-120"/>
              </a:rPr>
              <a:t>本公司並未發佈財務預測，但本簡報所作有關本公司業務面、財務面及Q&amp;A之說明，若涉及本公司對未來公司經營與產業發展上之見解，可能與未來實際結果存有差距。此差距其造成之原因可能包括市場需求變化、價格波動、競爭行為、國際經濟狀況、匯率波動、上下游供應鏈等其他各種本公司所不能掌握之風險因素。</a:t>
            </a:r>
            <a:r>
              <a:rPr dirty="0">
                <a:latin typeface="細明體" panose="02020509000000000000" pitchFamily="49" charset="-120"/>
                <a:ea typeface="細明體" panose="02020509000000000000" pitchFamily="49" charset="-120"/>
              </a:rPr>
              <a:t> </a:t>
            </a:r>
          </a:p>
          <a:p>
            <a:pPr>
              <a:defRPr sz="1000"/>
            </a:pPr>
            <a:endParaRPr dirty="0"/>
          </a:p>
          <a:p>
            <a:pPr marL="285750" indent="-285750">
              <a:buSzPct val="100000"/>
              <a:buChar char="➢"/>
              <a:defRPr sz="2200"/>
            </a:pPr>
            <a:r>
              <a:rPr dirty="0" err="1">
                <a:latin typeface="新細明體" panose="02020500000000000000" pitchFamily="18" charset="-120"/>
                <a:ea typeface="新細明體" panose="02020500000000000000" pitchFamily="18" charset="-120"/>
              </a:rPr>
              <a:t>本簡報中對未來的展望，反應本公司迄今對未來之觀點。當這些觀點有任何改變或調整時，本公司並不負調整或更新之責</a:t>
            </a:r>
            <a:r>
              <a:rPr dirty="0">
                <a:latin typeface="新細明體" panose="02020500000000000000" pitchFamily="18" charset="-120"/>
                <a:ea typeface="新細明體" panose="02020500000000000000" pitchFamily="18" charset="-120"/>
              </a:rPr>
              <a:t>。 </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0" name="副標題 2"/>
          <p:cNvSpPr txBox="1">
            <a:spLocks noGrp="1"/>
          </p:cNvSpPr>
          <p:nvPr>
            <p:ph type="body" sz="quarter" idx="1"/>
          </p:nvPr>
        </p:nvSpPr>
        <p:spPr>
          <a:xfrm>
            <a:off x="2267743" y="2571749"/>
            <a:ext cx="4968554" cy="636644"/>
          </a:xfrm>
          <a:prstGeom prst="rect">
            <a:avLst/>
          </a:prstGeom>
        </p:spPr>
        <p:txBody>
          <a:bodyPr/>
          <a:lstStyle>
            <a:lvl1pPr>
              <a:spcBef>
                <a:spcPts val="400"/>
              </a:spcBef>
              <a:defRPr sz="2000"/>
            </a:lvl1pPr>
          </a:lstStyle>
          <a:p>
            <a:r>
              <a:t>http://www.skuniform.com.tw</a:t>
            </a:r>
          </a:p>
        </p:txBody>
      </p:sp>
      <p:pic>
        <p:nvPicPr>
          <p:cNvPr id="611" name="Picture 2" descr="Picture 2"/>
          <p:cNvPicPr>
            <a:picLocks noChangeAspect="1"/>
          </p:cNvPicPr>
          <p:nvPr/>
        </p:nvPicPr>
        <p:blipFill>
          <a:blip r:embed="rId3"/>
          <a:srcRect b="21204"/>
          <a:stretch>
            <a:fillRect/>
          </a:stretch>
        </p:blipFill>
        <p:spPr>
          <a:xfrm>
            <a:off x="2353573" y="1851669"/>
            <a:ext cx="4378668" cy="77500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 name="標題 1"/>
          <p:cNvSpPr txBox="1">
            <a:spLocks noGrp="1"/>
          </p:cNvSpPr>
          <p:nvPr>
            <p:ph type="title"/>
          </p:nvPr>
        </p:nvSpPr>
        <p:spPr>
          <a:prstGeom prst="rect">
            <a:avLst/>
          </a:prstGeom>
        </p:spPr>
        <p:txBody>
          <a:bodyPr/>
          <a:lstStyle>
            <a:lvl1pPr>
              <a:defRPr sz="2800" b="1"/>
            </a:lvl1pPr>
          </a:lstStyle>
          <a:p>
            <a:r>
              <a:rPr err="1"/>
              <a:t>部門簡介</a:t>
            </a:r>
            <a:endParaRPr/>
          </a:p>
        </p:txBody>
      </p:sp>
      <p:sp>
        <p:nvSpPr>
          <p:cNvPr id="614" name="矩形 3"/>
          <p:cNvSpPr txBox="1"/>
          <p:nvPr/>
        </p:nvSpPr>
        <p:spPr>
          <a:xfrm>
            <a:off x="945311" y="915566"/>
            <a:ext cx="7217373" cy="26161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19" rIns="45719">
            <a:spAutoFit/>
          </a:bodyPr>
          <a:lstStyle/>
          <a:p>
            <a:pPr>
              <a:defRPr sz="2200"/>
            </a:pPr>
            <a:r>
              <a:rPr dirty="0">
                <a:solidFill>
                  <a:schemeClr val="tx1"/>
                </a:solidFill>
                <a:latin typeface="新細明體" panose="02020500000000000000" pitchFamily="18" charset="-120"/>
                <a:ea typeface="新細明體" panose="02020500000000000000" pitchFamily="18" charset="-120"/>
                <a:cs typeface="Arial" panose="020B0604020202020204" pitchFamily="34" charset="0"/>
              </a:rPr>
              <a:t>新光團體制服業務隸屬於新光紡織品牌零售部，擁有專業紡製技術及進口品牌的優良基礎，充分運用歐、美、日流行資訊與資源，在承辦各機關團體的相關業務上，能充分溝通、掌握客戶需求、提供量身訂製的最佳採購建議。</a:t>
            </a:r>
          </a:p>
          <a:p>
            <a:pPr>
              <a:defRPr sz="1000"/>
            </a:pPr>
            <a:endParaRPr dirty="0">
              <a:solidFill>
                <a:schemeClr val="tx1"/>
              </a:solidFill>
              <a:latin typeface="新細明體" panose="02020500000000000000" pitchFamily="18" charset="-120"/>
              <a:ea typeface="新細明體" panose="02020500000000000000" pitchFamily="18" charset="-120"/>
              <a:cs typeface="Arial" panose="020B0604020202020204" pitchFamily="34" charset="0"/>
            </a:endParaRPr>
          </a:p>
          <a:p>
            <a:pPr>
              <a:defRPr sz="2200"/>
            </a:pPr>
            <a:r>
              <a:rPr dirty="0" err="1">
                <a:solidFill>
                  <a:schemeClr val="tx1"/>
                </a:solidFill>
                <a:latin typeface="新細明體" panose="02020500000000000000" pitchFamily="18" charset="-120"/>
                <a:ea typeface="新細明體" panose="02020500000000000000" pitchFamily="18" charset="-120"/>
                <a:cs typeface="Arial" panose="020B0604020202020204" pitchFamily="34" charset="0"/>
              </a:rPr>
              <a:t>由專人負責並統籌從企劃、溝通、設計、生產、交貨到售後服務的每段流程，以永續經營的理念創造出客戶滿意的品質與服務</a:t>
            </a:r>
            <a:r>
              <a:rPr dirty="0">
                <a:latin typeface="新細明體" panose="02020500000000000000" pitchFamily="18" charset="-120"/>
                <a:ea typeface="新細明體" panose="02020500000000000000" pitchFamily="18" charset="-120"/>
                <a:cs typeface="Arial" panose="020B0604020202020204" pitchFamily="34" charset="0"/>
              </a:rPr>
              <a:t>。</a:t>
            </a:r>
          </a:p>
        </p:txBody>
      </p:sp>
      <p:pic>
        <p:nvPicPr>
          <p:cNvPr id="615" name="Picture 2" descr="Picture 2"/>
          <p:cNvPicPr>
            <a:picLocks noChangeAspect="1"/>
          </p:cNvPicPr>
          <p:nvPr/>
        </p:nvPicPr>
        <p:blipFill>
          <a:blip r:embed="rId3"/>
          <a:stretch>
            <a:fillRect/>
          </a:stretch>
        </p:blipFill>
        <p:spPr>
          <a:xfrm>
            <a:off x="3347863" y="4606039"/>
            <a:ext cx="2392705" cy="53746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標題 1"/>
          <p:cNvSpPr txBox="1">
            <a:spLocks noGrp="1"/>
          </p:cNvSpPr>
          <p:nvPr>
            <p:ph type="title"/>
          </p:nvPr>
        </p:nvSpPr>
        <p:spPr>
          <a:xfrm>
            <a:off x="467543" y="-20538"/>
            <a:ext cx="8229601" cy="857251"/>
          </a:xfrm>
          <a:prstGeom prst="rect">
            <a:avLst/>
          </a:prstGeom>
        </p:spPr>
        <p:txBody>
          <a:bodyPr/>
          <a:lstStyle>
            <a:lvl1pPr>
              <a:defRPr sz="2800" b="1"/>
            </a:lvl1pPr>
          </a:lstStyle>
          <a:p>
            <a:r>
              <a:rPr err="1"/>
              <a:t>業務項目</a:t>
            </a:r>
            <a:endParaRPr/>
          </a:p>
        </p:txBody>
      </p:sp>
      <p:pic>
        <p:nvPicPr>
          <p:cNvPr id="618" name="Picture 2" descr="Picture 2"/>
          <p:cNvPicPr>
            <a:picLocks noChangeAspect="1"/>
          </p:cNvPicPr>
          <p:nvPr/>
        </p:nvPicPr>
        <p:blipFill>
          <a:blip r:embed="rId2"/>
          <a:stretch>
            <a:fillRect/>
          </a:stretch>
        </p:blipFill>
        <p:spPr>
          <a:xfrm>
            <a:off x="3347863" y="4606039"/>
            <a:ext cx="2392705" cy="537461"/>
          </a:xfrm>
          <a:prstGeom prst="rect">
            <a:avLst/>
          </a:prstGeom>
          <a:ln w="12700">
            <a:miter lim="400000"/>
          </a:ln>
        </p:spPr>
      </p:pic>
      <p:grpSp>
        <p:nvGrpSpPr>
          <p:cNvPr id="622" name="Group"/>
          <p:cNvGrpSpPr/>
          <p:nvPr/>
        </p:nvGrpSpPr>
        <p:grpSpPr>
          <a:xfrm>
            <a:off x="1108721" y="1016905"/>
            <a:ext cx="1270002" cy="3115632"/>
            <a:chOff x="0" y="0"/>
            <a:chExt cx="1270001" cy="3115630"/>
          </a:xfrm>
        </p:grpSpPr>
        <p:sp>
          <p:nvSpPr>
            <p:cNvPr id="619" name="休閒服"/>
            <p:cNvSpPr txBox="1"/>
            <p:nvPr/>
          </p:nvSpPr>
          <p:spPr>
            <a:xfrm>
              <a:off x="240030" y="0"/>
              <a:ext cx="784827" cy="369330"/>
            </a:xfrm>
            <a:prstGeom prst="rect">
              <a:avLst/>
            </a:prstGeom>
            <a:noFill/>
            <a:ln w="127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tIns="45719" rIns="45719" bIns="45719" numCol="1" anchor="t">
              <a:spAutoFit/>
            </a:bodyPr>
            <a:lstStyle/>
            <a:p>
              <a:r>
                <a:rPr err="1">
                  <a:latin typeface="新細明體" panose="02020500000000000000" pitchFamily="18" charset="-120"/>
                  <a:ea typeface="新細明體" panose="02020500000000000000" pitchFamily="18" charset="-120"/>
                </a:rPr>
                <a:t>休閒服</a:t>
              </a:r>
              <a:endParaRPr>
                <a:latin typeface="新細明體" panose="02020500000000000000" pitchFamily="18" charset="-120"/>
                <a:ea typeface="新細明體" panose="02020500000000000000" pitchFamily="18" charset="-120"/>
              </a:endParaRPr>
            </a:p>
          </p:txBody>
        </p:sp>
        <p:pic>
          <p:nvPicPr>
            <p:cNvPr id="620" name="圖片 3" descr="圖片 3"/>
            <p:cNvPicPr>
              <a:picLocks noChangeAspect="1"/>
            </p:cNvPicPr>
            <p:nvPr/>
          </p:nvPicPr>
          <p:blipFill>
            <a:blip r:embed="rId3"/>
            <a:srcRect t="3304" r="64167" b="3304"/>
            <a:stretch>
              <a:fillRect/>
            </a:stretch>
          </p:blipFill>
          <p:spPr>
            <a:xfrm>
              <a:off x="0" y="574039"/>
              <a:ext cx="1270001" cy="1264446"/>
            </a:xfrm>
            <a:prstGeom prst="rect">
              <a:avLst/>
            </a:prstGeom>
            <a:ln w="12700" cap="flat">
              <a:noFill/>
              <a:miter lim="400000"/>
            </a:ln>
            <a:effectLst/>
          </p:spPr>
        </p:pic>
        <p:pic>
          <p:nvPicPr>
            <p:cNvPr id="621" name="圖片 5" descr="圖片 5"/>
            <p:cNvPicPr>
              <a:picLocks noChangeAspect="1"/>
            </p:cNvPicPr>
            <p:nvPr/>
          </p:nvPicPr>
          <p:blipFill>
            <a:blip r:embed="rId4"/>
            <a:srcRect l="65412" t="8284"/>
            <a:stretch>
              <a:fillRect/>
            </a:stretch>
          </p:blipFill>
          <p:spPr>
            <a:xfrm>
              <a:off x="0" y="1847611"/>
              <a:ext cx="1270001" cy="1268019"/>
            </a:xfrm>
            <a:prstGeom prst="rect">
              <a:avLst/>
            </a:prstGeom>
            <a:ln w="12700" cap="flat">
              <a:noFill/>
              <a:miter lim="400000"/>
            </a:ln>
            <a:effectLst/>
          </p:spPr>
        </p:pic>
      </p:grpSp>
      <p:sp>
        <p:nvSpPr>
          <p:cNvPr id="623" name="運動服"/>
          <p:cNvSpPr txBox="1"/>
          <p:nvPr/>
        </p:nvSpPr>
        <p:spPr>
          <a:xfrm>
            <a:off x="4097381" y="1020243"/>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err="1">
                <a:latin typeface="新細明體" panose="02020500000000000000" pitchFamily="18" charset="-120"/>
                <a:ea typeface="新細明體" panose="02020500000000000000" pitchFamily="18" charset="-120"/>
              </a:rPr>
              <a:t>運動服</a:t>
            </a:r>
            <a:endParaRPr>
              <a:latin typeface="新細明體" panose="02020500000000000000" pitchFamily="18" charset="-120"/>
              <a:ea typeface="新細明體" panose="02020500000000000000" pitchFamily="18" charset="-120"/>
            </a:endParaRPr>
          </a:p>
        </p:txBody>
      </p:sp>
      <p:pic>
        <p:nvPicPr>
          <p:cNvPr id="624" name="圖片 2" descr="圖片 2"/>
          <p:cNvPicPr>
            <a:picLocks noChangeAspect="1"/>
          </p:cNvPicPr>
          <p:nvPr/>
        </p:nvPicPr>
        <p:blipFill>
          <a:blip r:embed="rId5"/>
          <a:srcRect t="4749" r="63712"/>
          <a:stretch>
            <a:fillRect/>
          </a:stretch>
        </p:blipFill>
        <p:spPr>
          <a:xfrm>
            <a:off x="3897175" y="1594283"/>
            <a:ext cx="1270001" cy="1273410"/>
          </a:xfrm>
          <a:prstGeom prst="rect">
            <a:avLst/>
          </a:prstGeom>
          <a:ln w="12700">
            <a:miter lim="400000"/>
          </a:ln>
        </p:spPr>
      </p:pic>
      <p:pic>
        <p:nvPicPr>
          <p:cNvPr id="625" name="圖片 5" descr="圖片 5"/>
          <p:cNvPicPr>
            <a:picLocks noChangeAspect="1"/>
          </p:cNvPicPr>
          <p:nvPr/>
        </p:nvPicPr>
        <p:blipFill>
          <a:blip r:embed="rId5"/>
          <a:srcRect l="64231" t="6756"/>
          <a:stretch>
            <a:fillRect/>
          </a:stretch>
        </p:blipFill>
        <p:spPr>
          <a:xfrm>
            <a:off x="3897175" y="2867855"/>
            <a:ext cx="1270001" cy="1264681"/>
          </a:xfrm>
          <a:prstGeom prst="rect">
            <a:avLst/>
          </a:prstGeom>
          <a:ln w="12700">
            <a:miter lim="400000"/>
          </a:ln>
        </p:spPr>
      </p:pic>
      <p:sp>
        <p:nvSpPr>
          <p:cNvPr id="626" name="正裝類"/>
          <p:cNvSpPr txBox="1"/>
          <p:nvPr/>
        </p:nvSpPr>
        <p:spPr>
          <a:xfrm>
            <a:off x="2742978" y="1016905"/>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err="1">
                <a:latin typeface="新細明體" panose="02020500000000000000" pitchFamily="18" charset="-120"/>
                <a:ea typeface="新細明體" panose="02020500000000000000" pitchFamily="18" charset="-120"/>
              </a:rPr>
              <a:t>正裝類</a:t>
            </a:r>
            <a:endParaRPr>
              <a:latin typeface="新細明體" panose="02020500000000000000" pitchFamily="18" charset="-120"/>
              <a:ea typeface="新細明體" panose="02020500000000000000" pitchFamily="18" charset="-120"/>
            </a:endParaRPr>
          </a:p>
        </p:txBody>
      </p:sp>
      <p:pic>
        <p:nvPicPr>
          <p:cNvPr id="627" name="圖片 2" descr="圖片 2"/>
          <p:cNvPicPr>
            <a:picLocks noChangeAspect="1"/>
          </p:cNvPicPr>
          <p:nvPr/>
        </p:nvPicPr>
        <p:blipFill>
          <a:blip r:embed="rId6"/>
          <a:srcRect t="5934" r="64112"/>
          <a:stretch>
            <a:fillRect/>
          </a:stretch>
        </p:blipFill>
        <p:spPr>
          <a:xfrm>
            <a:off x="2502948" y="1590945"/>
            <a:ext cx="1270001" cy="1271626"/>
          </a:xfrm>
          <a:prstGeom prst="rect">
            <a:avLst/>
          </a:prstGeom>
          <a:ln w="12700">
            <a:miter lim="400000"/>
          </a:ln>
        </p:spPr>
      </p:pic>
      <p:pic>
        <p:nvPicPr>
          <p:cNvPr id="628" name="圖片 5" descr="圖片 5"/>
          <p:cNvPicPr>
            <a:picLocks noChangeAspect="1"/>
          </p:cNvPicPr>
          <p:nvPr/>
        </p:nvPicPr>
        <p:blipFill>
          <a:blip r:embed="rId7"/>
          <a:srcRect l="64863" t="8119"/>
          <a:stretch>
            <a:fillRect/>
          </a:stretch>
        </p:blipFill>
        <p:spPr>
          <a:xfrm>
            <a:off x="2502948" y="2864517"/>
            <a:ext cx="1270001" cy="1268683"/>
          </a:xfrm>
          <a:prstGeom prst="rect">
            <a:avLst/>
          </a:prstGeom>
          <a:ln w="12700">
            <a:miter lim="400000"/>
          </a:ln>
        </p:spPr>
      </p:pic>
      <p:sp>
        <p:nvSpPr>
          <p:cNvPr id="629" name="醫療服"/>
          <p:cNvSpPr txBox="1"/>
          <p:nvPr/>
        </p:nvSpPr>
        <p:spPr>
          <a:xfrm>
            <a:off x="5531433" y="1013631"/>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err="1">
                <a:latin typeface="新細明體" panose="02020500000000000000" pitchFamily="18" charset="-120"/>
                <a:ea typeface="新細明體" panose="02020500000000000000" pitchFamily="18" charset="-120"/>
              </a:rPr>
              <a:t>醫療服</a:t>
            </a:r>
            <a:endParaRPr>
              <a:latin typeface="新細明體" panose="02020500000000000000" pitchFamily="18" charset="-120"/>
              <a:ea typeface="新細明體" panose="02020500000000000000" pitchFamily="18" charset="-120"/>
            </a:endParaRPr>
          </a:p>
        </p:txBody>
      </p:sp>
      <p:pic>
        <p:nvPicPr>
          <p:cNvPr id="630" name="圖片 2" descr="圖片 2"/>
          <p:cNvPicPr>
            <a:picLocks noChangeAspect="1"/>
          </p:cNvPicPr>
          <p:nvPr/>
        </p:nvPicPr>
        <p:blipFill>
          <a:blip r:embed="rId8"/>
          <a:srcRect t="6155" r="64147"/>
          <a:stretch>
            <a:fillRect/>
          </a:stretch>
        </p:blipFill>
        <p:spPr>
          <a:xfrm>
            <a:off x="5291402" y="1587671"/>
            <a:ext cx="1270001" cy="1269851"/>
          </a:xfrm>
          <a:prstGeom prst="rect">
            <a:avLst/>
          </a:prstGeom>
          <a:ln w="12700">
            <a:miter lim="400000"/>
          </a:ln>
        </p:spPr>
      </p:pic>
      <p:pic>
        <p:nvPicPr>
          <p:cNvPr id="631" name="圖片 5" descr="圖片 5"/>
          <p:cNvPicPr>
            <a:picLocks noChangeAspect="1"/>
          </p:cNvPicPr>
          <p:nvPr/>
        </p:nvPicPr>
        <p:blipFill>
          <a:blip r:embed="rId8"/>
          <a:srcRect l="64797" t="7751"/>
          <a:stretch>
            <a:fillRect/>
          </a:stretch>
        </p:blipFill>
        <p:spPr>
          <a:xfrm>
            <a:off x="5291403" y="2861243"/>
            <a:ext cx="1270001" cy="1271293"/>
          </a:xfrm>
          <a:prstGeom prst="rect">
            <a:avLst/>
          </a:prstGeom>
          <a:ln w="12700">
            <a:miter lim="400000"/>
          </a:ln>
        </p:spPr>
      </p:pic>
      <p:sp>
        <p:nvSpPr>
          <p:cNvPr id="632" name="工作服"/>
          <p:cNvSpPr txBox="1"/>
          <p:nvPr/>
        </p:nvSpPr>
        <p:spPr>
          <a:xfrm>
            <a:off x="6925659" y="1016905"/>
            <a:ext cx="784828" cy="36933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r>
              <a:rPr err="1">
                <a:latin typeface="新細明體" panose="02020500000000000000" pitchFamily="18" charset="-120"/>
                <a:ea typeface="新細明體" panose="02020500000000000000" pitchFamily="18" charset="-120"/>
              </a:rPr>
              <a:t>工作服</a:t>
            </a:r>
            <a:endParaRPr>
              <a:latin typeface="新細明體" panose="02020500000000000000" pitchFamily="18" charset="-120"/>
              <a:ea typeface="新細明體" panose="02020500000000000000" pitchFamily="18" charset="-120"/>
            </a:endParaRPr>
          </a:p>
        </p:txBody>
      </p:sp>
      <p:pic>
        <p:nvPicPr>
          <p:cNvPr id="633" name="圖片 2" descr="圖片 2"/>
          <p:cNvPicPr>
            <a:picLocks noChangeAspect="1"/>
          </p:cNvPicPr>
          <p:nvPr/>
        </p:nvPicPr>
        <p:blipFill>
          <a:blip r:embed="rId9"/>
          <a:srcRect t="6105" r="64148"/>
          <a:stretch>
            <a:fillRect/>
          </a:stretch>
        </p:blipFill>
        <p:spPr>
          <a:xfrm>
            <a:off x="6685630" y="1590945"/>
            <a:ext cx="1270001" cy="1270533"/>
          </a:xfrm>
          <a:prstGeom prst="rect">
            <a:avLst/>
          </a:prstGeom>
          <a:ln w="12700">
            <a:miter lim="400000"/>
          </a:ln>
        </p:spPr>
      </p:pic>
      <p:pic>
        <p:nvPicPr>
          <p:cNvPr id="634" name="圖片 5" descr="圖片 5"/>
          <p:cNvPicPr>
            <a:picLocks noChangeAspect="1"/>
          </p:cNvPicPr>
          <p:nvPr/>
        </p:nvPicPr>
        <p:blipFill>
          <a:blip r:embed="rId9"/>
          <a:srcRect l="64797" t="8293"/>
          <a:stretch>
            <a:fillRect/>
          </a:stretch>
        </p:blipFill>
        <p:spPr>
          <a:xfrm>
            <a:off x="6685629" y="2864517"/>
            <a:ext cx="1270001" cy="1263812"/>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標題 1"/>
          <p:cNvSpPr txBox="1">
            <a:spLocks noGrp="1"/>
          </p:cNvSpPr>
          <p:nvPr>
            <p:ph type="title"/>
          </p:nvPr>
        </p:nvSpPr>
        <p:spPr>
          <a:prstGeom prst="rect">
            <a:avLst/>
          </a:prstGeom>
        </p:spPr>
        <p:txBody>
          <a:bodyPr/>
          <a:lstStyle>
            <a:lvl1pPr>
              <a:defRPr sz="2800" b="1"/>
            </a:lvl1pPr>
          </a:lstStyle>
          <a:p>
            <a:r>
              <a:rPr err="1">
                <a:latin typeface="新細明體" panose="02020500000000000000" pitchFamily="18" charset="-120"/>
                <a:ea typeface="新細明體" panose="02020500000000000000" pitchFamily="18" charset="-120"/>
              </a:rPr>
              <a:t>近期團服個案</a:t>
            </a:r>
            <a:endParaRPr>
              <a:latin typeface="新細明體" panose="02020500000000000000" pitchFamily="18" charset="-120"/>
              <a:ea typeface="新細明體" panose="02020500000000000000" pitchFamily="18" charset="-120"/>
            </a:endParaRPr>
          </a:p>
        </p:txBody>
      </p:sp>
      <p:graphicFrame>
        <p:nvGraphicFramePr>
          <p:cNvPr id="637" name="表格 2"/>
          <p:cNvGraphicFramePr/>
          <p:nvPr/>
        </p:nvGraphicFramePr>
        <p:xfrm>
          <a:off x="1465923" y="875390"/>
          <a:ext cx="6232840" cy="3392719"/>
        </p:xfrm>
        <a:graphic>
          <a:graphicData uri="http://schemas.openxmlformats.org/drawingml/2006/table">
            <a:tbl>
              <a:tblPr>
                <a:tableStyleId>{4C3C2611-4C71-4FC5-86AE-919BDF0F9419}</a:tableStyleId>
              </a:tblPr>
              <a:tblGrid>
                <a:gridCol w="2029544">
                  <a:extLst>
                    <a:ext uri="{9D8B030D-6E8A-4147-A177-3AD203B41FA5}">
                      <a16:colId xmlns:a16="http://schemas.microsoft.com/office/drawing/2014/main" val="20000"/>
                    </a:ext>
                  </a:extLst>
                </a:gridCol>
                <a:gridCol w="2346900">
                  <a:extLst>
                    <a:ext uri="{9D8B030D-6E8A-4147-A177-3AD203B41FA5}">
                      <a16:colId xmlns:a16="http://schemas.microsoft.com/office/drawing/2014/main" val="20001"/>
                    </a:ext>
                  </a:extLst>
                </a:gridCol>
                <a:gridCol w="1856396">
                  <a:extLst>
                    <a:ext uri="{9D8B030D-6E8A-4147-A177-3AD203B41FA5}">
                      <a16:colId xmlns:a16="http://schemas.microsoft.com/office/drawing/2014/main" val="20002"/>
                    </a:ext>
                  </a:extLst>
                </a:gridCol>
              </a:tblGrid>
              <a:tr h="375199">
                <a:tc>
                  <a:txBody>
                    <a:bodyPr/>
                    <a:lstStyle/>
                    <a:p>
                      <a:pPr algn="l">
                        <a:defRPr sz="1600">
                          <a:latin typeface="+mn-lt"/>
                          <a:ea typeface="+mn-ea"/>
                          <a:cs typeface="+mn-cs"/>
                          <a:sym typeface="Calibri"/>
                        </a:defRPr>
                      </a:pPr>
                      <a:r>
                        <a:rPr b="1" dirty="0">
                          <a:latin typeface="新細明體" panose="02020500000000000000" pitchFamily="18" charset="-120"/>
                          <a:ea typeface="新細明體" panose="02020500000000000000" pitchFamily="18" charset="-120"/>
                          <a:cs typeface="+mj-cs"/>
                          <a:sym typeface="Helvetica"/>
                        </a:rPr>
                        <a:t>          </a:t>
                      </a:r>
                      <a:r>
                        <a:rPr b="1" dirty="0" err="1">
                          <a:latin typeface="新細明體" panose="02020500000000000000" pitchFamily="18" charset="-120"/>
                          <a:ea typeface="新細明體" panose="02020500000000000000" pitchFamily="18" charset="-120"/>
                          <a:cs typeface="+mj-cs"/>
                          <a:sym typeface="Helvetica"/>
                        </a:rPr>
                        <a:t>日期</a:t>
                      </a:r>
                      <a:endParaRPr b="1" dirty="0">
                        <a:latin typeface="新細明體" panose="02020500000000000000" pitchFamily="18" charset="-120"/>
                        <a:ea typeface="新細明體" panose="02020500000000000000" pitchFamily="18" charset="-120"/>
                        <a:cs typeface="+mj-cs"/>
                        <a:sym typeface="Helvetica"/>
                      </a:endParaRPr>
                    </a:p>
                  </a:txBody>
                  <a:tcPr marL="45720" marR="45720" horzOverflow="overflow">
                    <a:solidFill>
                      <a:srgbClr val="F6EEEE"/>
                    </a:solidFill>
                  </a:tcPr>
                </a:tc>
                <a:tc>
                  <a:txBody>
                    <a:bodyPr/>
                    <a:lstStyle/>
                    <a:p>
                      <a:pPr algn="l">
                        <a:defRPr sz="1600">
                          <a:latin typeface="+mn-lt"/>
                          <a:ea typeface="+mn-ea"/>
                          <a:cs typeface="+mn-cs"/>
                          <a:sym typeface="Calibri"/>
                        </a:defRPr>
                      </a:pPr>
                      <a:r>
                        <a:rPr b="1">
                          <a:latin typeface="新細明體" panose="02020500000000000000" pitchFamily="18" charset="-120"/>
                          <a:ea typeface="新細明體" panose="02020500000000000000" pitchFamily="18" charset="-120"/>
                          <a:cs typeface="+mj-cs"/>
                          <a:sym typeface="Helvetica"/>
                        </a:rPr>
                        <a:t>                 </a:t>
                      </a:r>
                      <a:r>
                        <a:rPr b="1" err="1">
                          <a:latin typeface="新細明體" panose="02020500000000000000" pitchFamily="18" charset="-120"/>
                          <a:ea typeface="新細明體" panose="02020500000000000000" pitchFamily="18" charset="-120"/>
                          <a:cs typeface="+mj-cs"/>
                          <a:sym typeface="Helvetica"/>
                        </a:rPr>
                        <a:t>客戶</a:t>
                      </a:r>
                      <a:endParaRPr b="1">
                        <a:latin typeface="新細明體" panose="02020500000000000000" pitchFamily="18" charset="-120"/>
                        <a:ea typeface="新細明體" panose="02020500000000000000" pitchFamily="18" charset="-120"/>
                        <a:cs typeface="+mj-cs"/>
                        <a:sym typeface="Helvetica"/>
                      </a:endParaRPr>
                    </a:p>
                  </a:txBody>
                  <a:tcPr marL="45720" marR="45720" horzOverflow="overflow">
                    <a:solidFill>
                      <a:srgbClr val="F6EEEE"/>
                    </a:solidFill>
                  </a:tcPr>
                </a:tc>
                <a:tc>
                  <a:txBody>
                    <a:bodyPr/>
                    <a:lstStyle/>
                    <a:p>
                      <a:pPr algn="ctr">
                        <a:defRPr sz="1600">
                          <a:latin typeface="+mn-lt"/>
                          <a:ea typeface="+mn-ea"/>
                          <a:cs typeface="+mn-cs"/>
                          <a:sym typeface="Calibri"/>
                        </a:defRPr>
                      </a:pPr>
                      <a:r>
                        <a:rPr b="1" dirty="0">
                          <a:latin typeface="新細明體" panose="02020500000000000000" pitchFamily="18" charset="-120"/>
                          <a:ea typeface="新細明體" panose="02020500000000000000" pitchFamily="18" charset="-120"/>
                          <a:cs typeface="+mj-cs"/>
                          <a:sym typeface="Helvetica"/>
                        </a:rPr>
                        <a:t>     </a:t>
                      </a:r>
                      <a:r>
                        <a:rPr sz="1600" b="1" dirty="0" err="1">
                          <a:latin typeface="新細明體" panose="02020500000000000000" pitchFamily="18" charset="-120"/>
                          <a:ea typeface="新細明體" panose="02020500000000000000" pitchFamily="18" charset="-120"/>
                          <a:cs typeface="+mj-cs"/>
                          <a:sym typeface="Helvetica"/>
                        </a:rPr>
                        <a:t>金額</a:t>
                      </a:r>
                      <a:r>
                        <a:rPr lang="zh-TW" altLang="en-US" sz="1600" b="1" dirty="0">
                          <a:latin typeface="新細明體" panose="02020500000000000000" pitchFamily="18" charset="-120"/>
                          <a:ea typeface="新細明體" panose="02020500000000000000" pitchFamily="18" charset="-120"/>
                          <a:cs typeface="+mj-cs"/>
                          <a:sym typeface="Helvetica"/>
                        </a:rPr>
                        <a:t> </a:t>
                      </a:r>
                      <a:r>
                        <a:rPr lang="en-US" altLang="zh-TW" sz="1600" b="1" dirty="0">
                          <a:latin typeface="新細明體" panose="02020500000000000000" pitchFamily="18" charset="-120"/>
                          <a:ea typeface="新細明體" panose="02020500000000000000" pitchFamily="18" charset="-120"/>
                          <a:cs typeface="+mj-cs"/>
                          <a:sym typeface="Helvetica"/>
                        </a:rPr>
                        <a:t>(</a:t>
                      </a:r>
                      <a:r>
                        <a:rPr sz="1600" b="1" dirty="0" err="1">
                          <a:latin typeface="新細明體" panose="02020500000000000000" pitchFamily="18" charset="-120"/>
                          <a:ea typeface="新細明體" panose="02020500000000000000" pitchFamily="18" charset="-120"/>
                          <a:cs typeface="+mj-cs"/>
                          <a:sym typeface="Helvetica"/>
                        </a:rPr>
                        <a:t>新台幣</a:t>
                      </a:r>
                      <a:r>
                        <a:rPr sz="1600" b="1" dirty="0">
                          <a:latin typeface="新細明體" panose="02020500000000000000" pitchFamily="18" charset="-120"/>
                          <a:ea typeface="新細明體" panose="02020500000000000000" pitchFamily="18" charset="-120"/>
                        </a:rPr>
                        <a:t>)</a:t>
                      </a:r>
                    </a:p>
                  </a:txBody>
                  <a:tcPr marL="45720" marR="45720" horzOverflow="overflow">
                    <a:solidFill>
                      <a:srgbClr val="F6EEEE"/>
                    </a:solidFill>
                  </a:tcPr>
                </a:tc>
                <a:extLst>
                  <a:ext uri="{0D108BD9-81ED-4DB2-BD59-A6C34878D82A}">
                    <a16:rowId xmlns:a16="http://schemas.microsoft.com/office/drawing/2014/main" val="10000"/>
                  </a:ext>
                </a:extLst>
              </a:tr>
              <a:tr h="272155">
                <a:tc rowSpan="9">
                  <a:txBody>
                    <a:bodyPr/>
                    <a:lstStyle/>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ctr">
                        <a:defRPr sz="1800"/>
                      </a:pPr>
                      <a:endParaRPr lang="en-US" altLang="zh-TW" sz="1600" dirty="0">
                        <a:latin typeface="+mn-lt"/>
                        <a:ea typeface="+mn-ea"/>
                        <a:cs typeface="+mn-cs"/>
                        <a:sym typeface="Calibri"/>
                      </a:endParaRPr>
                    </a:p>
                    <a:p>
                      <a:pPr algn="l">
                        <a:defRPr sz="1800"/>
                      </a:pPr>
                      <a:r>
                        <a:rPr lang="zh-TW" altLang="en-US" sz="1600" dirty="0">
                          <a:latin typeface="+mn-lt"/>
                          <a:ea typeface="+mn-ea"/>
                          <a:cs typeface="+mn-cs"/>
                          <a:sym typeface="Calibri"/>
                        </a:rPr>
                        <a:t>  </a:t>
                      </a:r>
                      <a:r>
                        <a:rPr lang="en-US" altLang="zh-TW" sz="1600" dirty="0">
                          <a:latin typeface="Arial" panose="020B0604020202020204" pitchFamily="34" charset="0"/>
                          <a:ea typeface="+mn-ea"/>
                          <a:cs typeface="Arial" panose="020B0604020202020204" pitchFamily="34" charset="0"/>
                          <a:sym typeface="Calibri"/>
                        </a:rPr>
                        <a:t>2023/1/1~8/20</a:t>
                      </a:r>
                      <a:endParaRPr sz="1600" dirty="0">
                        <a:latin typeface="Arial" panose="020B0604020202020204" pitchFamily="34" charset="0"/>
                        <a:ea typeface="+mn-ea"/>
                        <a:cs typeface="Arial" panose="020B0604020202020204" pitchFamily="34" charset="0"/>
                        <a:sym typeface="Calibri"/>
                      </a:endParaRPr>
                    </a:p>
                  </a:txBody>
                  <a:tcPr marL="45720" marR="45720" horzOverflow="overflow"/>
                </a:tc>
                <a:tc>
                  <a:txBody>
                    <a:bodyPr/>
                    <a:lstStyle/>
                    <a:p>
                      <a:pPr algn="l">
                        <a:defRPr sz="1600">
                          <a:latin typeface="+mn-lt"/>
                          <a:ea typeface="+mn-ea"/>
                          <a:cs typeface="+mn-cs"/>
                          <a:sym typeface="Calibri"/>
                        </a:defRPr>
                      </a:pPr>
                      <a:r>
                        <a:rPr lang="zh-TW" altLang="en-US" dirty="0">
                          <a:latin typeface="新細明體" panose="02020500000000000000" pitchFamily="18" charset="-120"/>
                          <a:ea typeface="新細明體" panose="02020500000000000000" pitchFamily="18" charset="-120"/>
                          <a:cs typeface="+mj-cs"/>
                          <a:sym typeface="Helvetica"/>
                        </a:rPr>
                        <a:t>  知名海運運動服</a:t>
                      </a:r>
                      <a:endParaRPr dirty="0">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dirty="0">
                          <a:latin typeface="Arial" panose="020B0604020202020204" pitchFamily="34" charset="0"/>
                          <a:ea typeface="+mn-ea"/>
                          <a:cs typeface="Arial" panose="020B0604020202020204" pitchFamily="34" charset="0"/>
                        </a:rPr>
                        <a:t>1</a:t>
                      </a:r>
                      <a:r>
                        <a:rPr dirty="0">
                          <a:latin typeface="Arial" panose="020B0604020202020204" pitchFamily="34" charset="0"/>
                          <a:ea typeface="+mn-ea"/>
                          <a:cs typeface="Arial" panose="020B0604020202020204" pitchFamily="34" charset="0"/>
                        </a:rPr>
                        <a:t>,</a:t>
                      </a:r>
                      <a:r>
                        <a:rPr lang="en-US" dirty="0">
                          <a:latin typeface="Arial" panose="020B0604020202020204" pitchFamily="34" charset="0"/>
                          <a:ea typeface="+mn-ea"/>
                          <a:cs typeface="Arial" panose="020B0604020202020204" pitchFamily="34" charset="0"/>
                        </a:rPr>
                        <a:t>206</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1"/>
                  </a:ext>
                </a:extLst>
              </a:tr>
              <a:tr h="297093">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a:defRPr sz="1600">
                          <a:latin typeface="+mn-lt"/>
                          <a:ea typeface="+mn-ea"/>
                          <a:cs typeface="+mn-cs"/>
                          <a:sym typeface="Calibri"/>
                        </a:defRPr>
                      </a:pPr>
                      <a:r>
                        <a:rPr lang="zh-TW" altLang="en-US" dirty="0">
                          <a:latin typeface="新細明體" panose="02020500000000000000" pitchFamily="18" charset="-120"/>
                          <a:ea typeface="新細明體" panose="02020500000000000000" pitchFamily="18" charset="-120"/>
                          <a:cs typeface="+mj-cs"/>
                          <a:sym typeface="Helvetica"/>
                        </a:rPr>
                        <a:t>  知名車業制服</a:t>
                      </a:r>
                      <a:endParaRPr dirty="0">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altLang="zh-TW" dirty="0">
                          <a:latin typeface="Arial" panose="020B0604020202020204" pitchFamily="34" charset="0"/>
                          <a:ea typeface="+mn-ea"/>
                          <a:cs typeface="Arial" panose="020B0604020202020204" pitchFamily="34" charset="0"/>
                        </a:rPr>
                        <a:t>522</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2"/>
                  </a:ext>
                </a:extLst>
              </a:tr>
              <a:tr h="259686">
                <a:tc vMerge="1">
                  <a:txBody>
                    <a:bodyPr/>
                    <a:lstStyle/>
                    <a:p>
                      <a:pPr algn="l">
                        <a:defRPr sz="1800"/>
                      </a:pPr>
                      <a:r>
                        <a:rPr sz="1600">
                          <a:latin typeface="+mn-lt"/>
                          <a:ea typeface="+mn-ea"/>
                          <a:cs typeface="+mn-cs"/>
                          <a:sym typeface="Calibri"/>
                        </a:rPr>
                        <a:t>2021.03-2021.06</a:t>
                      </a:r>
                    </a:p>
                  </a:txBody>
                  <a:tcPr marL="45720" marR="45720" horzOverflow="overflow"/>
                </a:tc>
                <a:tc>
                  <a:txBody>
                    <a:bodyPr/>
                    <a:lstStyle/>
                    <a:p>
                      <a:pPr algn="l">
                        <a:defRPr sz="1600">
                          <a:latin typeface="+mn-lt"/>
                          <a:ea typeface="+mn-ea"/>
                          <a:cs typeface="+mn-cs"/>
                          <a:sym typeface="Calibri"/>
                        </a:defRPr>
                      </a:pPr>
                      <a:r>
                        <a:rPr lang="zh-TW" altLang="en-US">
                          <a:latin typeface="新細明體" panose="02020500000000000000" pitchFamily="18" charset="-120"/>
                          <a:ea typeface="新細明體" panose="02020500000000000000" pitchFamily="18" charset="-120"/>
                          <a:cs typeface="+mj-cs"/>
                          <a:sym typeface="Helvetica"/>
                        </a:rPr>
                        <a:t>  產物公司制服</a:t>
                      </a:r>
                      <a:endParaRPr>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dirty="0">
                          <a:latin typeface="Arial" panose="020B0604020202020204" pitchFamily="34" charset="0"/>
                          <a:ea typeface="+mn-ea"/>
                          <a:cs typeface="Arial" panose="020B0604020202020204" pitchFamily="34" charset="0"/>
                          <a:sym typeface="Helvetica"/>
                        </a:rPr>
                        <a:t>519</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3"/>
                  </a:ext>
                </a:extLst>
              </a:tr>
              <a:tr h="263842">
                <a:tc vMerge="1">
                  <a:txBody>
                    <a:bodyPr/>
                    <a:lstStyle/>
                    <a:p>
                      <a:pPr algn="l">
                        <a:defRPr sz="1800"/>
                      </a:pPr>
                      <a:r>
                        <a:rPr sz="1600">
                          <a:latin typeface="+mn-lt"/>
                          <a:ea typeface="+mn-ea"/>
                          <a:cs typeface="+mn-cs"/>
                          <a:sym typeface="Calibri"/>
                        </a:rPr>
                        <a:t>2020.07-2021.05</a:t>
                      </a:r>
                    </a:p>
                  </a:txBody>
                  <a:tcPr marL="45720" marR="45720" horzOverflow="overflow"/>
                </a:tc>
                <a:tc>
                  <a:txBody>
                    <a:bodyPr/>
                    <a:lstStyle/>
                    <a:p>
                      <a:pPr algn="l">
                        <a:defRPr sz="1600">
                          <a:latin typeface="+mn-lt"/>
                          <a:ea typeface="+mn-ea"/>
                          <a:cs typeface="+mn-cs"/>
                          <a:sym typeface="Calibri"/>
                        </a:defRPr>
                      </a:pPr>
                      <a:r>
                        <a:rPr lang="zh-TW" altLang="en-US" dirty="0">
                          <a:latin typeface="新細明體" panose="02020500000000000000" pitchFamily="18" charset="-120"/>
                          <a:ea typeface="新細明體" panose="02020500000000000000" pitchFamily="18" charset="-120"/>
                          <a:cs typeface="+mj-cs"/>
                          <a:sym typeface="Helvetica"/>
                        </a:rPr>
                        <a:t>  知名房仲制服</a:t>
                      </a:r>
                      <a:endParaRPr dirty="0">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dirty="0">
                          <a:latin typeface="Arial" panose="020B0604020202020204" pitchFamily="34" charset="0"/>
                          <a:ea typeface="+mn-ea"/>
                          <a:cs typeface="Arial" panose="020B0604020202020204" pitchFamily="34" charset="0"/>
                          <a:sym typeface="Helvetica"/>
                        </a:rPr>
                        <a:t>497</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4"/>
                  </a:ext>
                </a:extLst>
              </a:tr>
              <a:tr h="261071">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a:defRPr sz="1600">
                          <a:latin typeface="+mn-lt"/>
                          <a:ea typeface="+mn-ea"/>
                          <a:cs typeface="+mn-cs"/>
                          <a:sym typeface="Calibri"/>
                        </a:defRPr>
                      </a:pPr>
                      <a:r>
                        <a:rPr lang="zh-TW" altLang="en-US" sz="1600" b="0" i="0" u="none" strike="noStrike" cap="none" spc="0" baseline="0" dirty="0">
                          <a:solidFill>
                            <a:srgbClr val="000000"/>
                          </a:solidFill>
                          <a:uFillTx/>
                          <a:latin typeface="新細明體" panose="02020500000000000000" pitchFamily="18" charset="-120"/>
                          <a:ea typeface="新細明體" panose="02020500000000000000" pitchFamily="18" charset="-120"/>
                          <a:cs typeface="맑은 고딕"/>
                          <a:sym typeface="Helvetica"/>
                        </a:rPr>
                        <a:t>  知名金控制服</a:t>
                      </a:r>
                    </a:p>
                  </a:txBody>
                  <a:tcPr marL="45720" marR="45720" horzOverflow="overflow"/>
                </a:tc>
                <a:tc>
                  <a:txBody>
                    <a:bodyPr/>
                    <a:lstStyle/>
                    <a:p>
                      <a:pPr>
                        <a:defRPr sz="1600">
                          <a:latin typeface="+mn-lt"/>
                          <a:ea typeface="+mn-ea"/>
                          <a:cs typeface="+mn-cs"/>
                          <a:sym typeface="Calibri"/>
                        </a:defRPr>
                      </a:pPr>
                      <a:r>
                        <a:rPr lang="en-US" altLang="zh-TW" dirty="0">
                          <a:latin typeface="Arial" panose="020B0604020202020204" pitchFamily="34" charset="0"/>
                          <a:ea typeface="+mn-ea"/>
                          <a:cs typeface="Arial" panose="020B0604020202020204" pitchFamily="34" charset="0"/>
                          <a:sym typeface="Helvetica"/>
                        </a:rPr>
                        <a:t>472</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5"/>
                  </a:ext>
                </a:extLst>
              </a:tr>
              <a:tr h="265228">
                <a:tc vMerge="1">
                  <a:txBody>
                    <a:bodyPr/>
                    <a:lstStyle/>
                    <a:p>
                      <a:pPr algn="l">
                        <a:defRPr sz="1800"/>
                      </a:pPr>
                      <a:r>
                        <a:rPr sz="1600">
                          <a:latin typeface="+mn-lt"/>
                          <a:ea typeface="+mn-ea"/>
                          <a:cs typeface="+mn-cs"/>
                          <a:sym typeface="Calibri"/>
                        </a:rPr>
                        <a:t>2020.07-2021.01</a:t>
                      </a:r>
                    </a:p>
                  </a:txBody>
                  <a:tcPr marL="45720" marR="45720" horzOverflow="overflow"/>
                </a:tc>
                <a:tc>
                  <a:txBody>
                    <a:bodyPr/>
                    <a:lstStyle/>
                    <a:p>
                      <a:pPr algn="l">
                        <a:defRPr sz="1600">
                          <a:latin typeface="+mn-lt"/>
                          <a:ea typeface="+mn-ea"/>
                          <a:cs typeface="+mn-cs"/>
                          <a:sym typeface="Calibri"/>
                        </a:defRPr>
                      </a:pPr>
                      <a:r>
                        <a:rPr lang="zh-TW" altLang="en-US" dirty="0">
                          <a:latin typeface="新細明體" panose="02020500000000000000" pitchFamily="18" charset="-120"/>
                          <a:ea typeface="新細明體" panose="02020500000000000000" pitchFamily="18" charset="-120"/>
                          <a:cs typeface="+mj-cs"/>
                          <a:sym typeface="Helvetica"/>
                        </a:rPr>
                        <a:t>  國軍運動服</a:t>
                      </a:r>
                      <a:endParaRPr dirty="0">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altLang="zh-TW" dirty="0">
                          <a:latin typeface="Arial" panose="020B0604020202020204" pitchFamily="34" charset="0"/>
                          <a:ea typeface="+mn-ea"/>
                          <a:cs typeface="Arial" panose="020B0604020202020204" pitchFamily="34" charset="0"/>
                          <a:sym typeface="Helvetica"/>
                        </a:rPr>
                        <a:t>427</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6"/>
                  </a:ext>
                </a:extLst>
              </a:tr>
              <a:tr h="269384">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a:defRPr sz="1600">
                          <a:latin typeface="+mn-lt"/>
                          <a:ea typeface="+mn-ea"/>
                          <a:cs typeface="+mn-cs"/>
                          <a:sym typeface="Calibri"/>
                        </a:defRPr>
                      </a:pPr>
                      <a:r>
                        <a:rPr lang="zh-TW" altLang="en-US" dirty="0">
                          <a:latin typeface="新細明體" panose="02020500000000000000" pitchFamily="18" charset="-120"/>
                          <a:ea typeface="新細明體" panose="02020500000000000000" pitchFamily="18" charset="-120"/>
                          <a:cs typeface="+mj-cs"/>
                          <a:sym typeface="Helvetica"/>
                        </a:rPr>
                        <a:t>  知名醫院健檢服</a:t>
                      </a:r>
                      <a:endParaRPr dirty="0">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altLang="zh-TW" dirty="0">
                          <a:latin typeface="Arial" panose="020B0604020202020204" pitchFamily="34" charset="0"/>
                          <a:ea typeface="+mn-ea"/>
                          <a:cs typeface="Arial" panose="020B0604020202020204" pitchFamily="34" charset="0"/>
                          <a:sym typeface="Helvetica"/>
                        </a:rPr>
                        <a:t>378</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7"/>
                  </a:ext>
                </a:extLst>
              </a:tr>
              <a:tr h="259686">
                <a:tc vMerge="1">
                  <a:txBody>
                    <a:bodyPr/>
                    <a:lstStyle/>
                    <a:p>
                      <a:pPr algn="l">
                        <a:defRPr sz="1800"/>
                      </a:pPr>
                      <a:r>
                        <a:rPr sz="1600">
                          <a:latin typeface="+mn-lt"/>
                          <a:ea typeface="+mn-ea"/>
                          <a:cs typeface="+mn-cs"/>
                          <a:sym typeface="Calibri"/>
                        </a:rPr>
                        <a:t>2020.07-2021.08</a:t>
                      </a:r>
                    </a:p>
                  </a:txBody>
                  <a:tcPr marL="45720" marR="45720" horzOverflow="overflow"/>
                </a:tc>
                <a:tc>
                  <a:txBody>
                    <a:bodyPr/>
                    <a:lstStyle/>
                    <a:p>
                      <a:pPr algn="l">
                        <a:defRPr sz="1600">
                          <a:latin typeface="+mn-lt"/>
                          <a:ea typeface="+mn-ea"/>
                          <a:cs typeface="+mn-cs"/>
                          <a:sym typeface="Calibri"/>
                        </a:defRPr>
                      </a:pPr>
                      <a:r>
                        <a:rPr lang="zh-TW" altLang="en-US">
                          <a:latin typeface="新細明體" panose="02020500000000000000" pitchFamily="18" charset="-120"/>
                          <a:ea typeface="新細明體" panose="02020500000000000000" pitchFamily="18" charset="-120"/>
                          <a:cs typeface="+mj-cs"/>
                          <a:sym typeface="Helvetica"/>
                        </a:rPr>
                        <a:t>  紡織公司</a:t>
                      </a:r>
                      <a:r>
                        <a:rPr err="1">
                          <a:latin typeface="新細明體" panose="02020500000000000000" pitchFamily="18" charset="-120"/>
                          <a:ea typeface="新細明體" panose="02020500000000000000" pitchFamily="18" charset="-120"/>
                          <a:cs typeface="+mj-cs"/>
                          <a:sym typeface="Helvetica"/>
                        </a:rPr>
                        <a:t>制服</a:t>
                      </a:r>
                      <a:endParaRPr>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a:defRPr sz="1600">
                          <a:latin typeface="+mn-lt"/>
                          <a:ea typeface="+mn-ea"/>
                          <a:cs typeface="+mn-cs"/>
                          <a:sym typeface="Calibri"/>
                        </a:defRPr>
                      </a:pPr>
                      <a:r>
                        <a:rPr lang="en-US" altLang="zh-TW" dirty="0">
                          <a:latin typeface="Arial" panose="020B0604020202020204" pitchFamily="34" charset="0"/>
                          <a:ea typeface="+mn-ea"/>
                          <a:cs typeface="Arial" panose="020B0604020202020204" pitchFamily="34" charset="0"/>
                          <a:sym typeface="Helvetica"/>
                        </a:rPr>
                        <a:t>250</a:t>
                      </a:r>
                      <a:r>
                        <a:rPr dirty="0">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10008"/>
                  </a:ext>
                </a:extLst>
              </a:tr>
              <a:tr h="259686">
                <a:tc vMerge="1">
                  <a:txBody>
                    <a:bodyPr/>
                    <a:lstStyle/>
                    <a:p>
                      <a:pPr algn="ctr">
                        <a:defRPr sz="1800"/>
                      </a:pPr>
                      <a:endParaRPr sz="1600">
                        <a:latin typeface="+mn-lt"/>
                        <a:ea typeface="+mn-ea"/>
                        <a:cs typeface="+mn-cs"/>
                        <a:sym typeface="Calibri"/>
                      </a:endParaRPr>
                    </a:p>
                  </a:txBody>
                  <a:tcPr marL="45720" marR="45720" horzOverflow="overflow"/>
                </a:tc>
                <a:tc>
                  <a:txBody>
                    <a:bodyPr/>
                    <a:lstStyle/>
                    <a:p>
                      <a:pPr algn="l">
                        <a:defRPr sz="1600">
                          <a:latin typeface="+mn-lt"/>
                          <a:ea typeface="+mn-ea"/>
                          <a:cs typeface="+mn-cs"/>
                          <a:sym typeface="Calibri"/>
                        </a:defRPr>
                      </a:pPr>
                      <a:r>
                        <a:rPr lang="zh-TW" altLang="en-US" dirty="0">
                          <a:latin typeface="新細明體" panose="02020500000000000000" pitchFamily="18" charset="-120"/>
                          <a:ea typeface="新細明體" panose="02020500000000000000" pitchFamily="18" charset="-120"/>
                          <a:cs typeface="+mj-cs"/>
                          <a:sym typeface="Helvetica"/>
                        </a:rPr>
                        <a:t>  知名貨運制服</a:t>
                      </a:r>
                      <a:endParaRPr lang="en-US" altLang="zh-TW" dirty="0">
                        <a:latin typeface="新細明體" panose="02020500000000000000" pitchFamily="18" charset="-120"/>
                        <a:ea typeface="新細明體" panose="02020500000000000000" pitchFamily="18" charset="-120"/>
                        <a:cs typeface="+mj-cs"/>
                        <a:sym typeface="Helvetica"/>
                      </a:endParaRPr>
                    </a:p>
                  </a:txBody>
                  <a:tcPr marL="45720" marR="45720" horzOverflow="overflow"/>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sz="1600">
                          <a:latin typeface="+mn-lt"/>
                          <a:ea typeface="+mn-ea"/>
                          <a:cs typeface="+mn-cs"/>
                          <a:sym typeface="Calibri"/>
                        </a:defRPr>
                      </a:pPr>
                      <a:r>
                        <a:rPr lang="en-US" altLang="zh-TW" sz="1600" b="0" i="0" u="none" strike="noStrike" cap="none" spc="0" baseline="0" dirty="0">
                          <a:solidFill>
                            <a:srgbClr val="000000"/>
                          </a:solidFill>
                          <a:uFillTx/>
                          <a:latin typeface="Arial" panose="020B0604020202020204" pitchFamily="34" charset="0"/>
                          <a:ea typeface="+mn-ea"/>
                          <a:cs typeface="Arial" panose="020B0604020202020204" pitchFamily="34" charset="0"/>
                          <a:sym typeface="Helvetica"/>
                        </a:rPr>
                        <a:t>219</a:t>
                      </a:r>
                      <a:r>
                        <a:rPr lang="zh-TW" altLang="en-US" sz="1600" b="0" i="0" u="none" strike="noStrike" cap="none" spc="0" baseline="0" dirty="0">
                          <a:solidFill>
                            <a:srgbClr val="000000"/>
                          </a:solidFill>
                          <a:uFillTx/>
                          <a:latin typeface="Arial" panose="020B0604020202020204" pitchFamily="34" charset="0"/>
                          <a:ea typeface="+mn-ea"/>
                          <a:cs typeface="Arial" panose="020B0604020202020204" pitchFamily="34" charset="0"/>
                          <a:sym typeface="Helvetica"/>
                        </a:rPr>
                        <a:t>萬元</a:t>
                      </a:r>
                    </a:p>
                  </a:txBody>
                  <a:tcPr marL="45720" marR="45720" horzOverflow="overflow"/>
                </a:tc>
                <a:extLst>
                  <a:ext uri="{0D108BD9-81ED-4DB2-BD59-A6C34878D82A}">
                    <a16:rowId xmlns:a16="http://schemas.microsoft.com/office/drawing/2014/main" val="3534781099"/>
                  </a:ext>
                </a:extLst>
              </a:tr>
            </a:tbl>
          </a:graphicData>
        </a:graphic>
      </p:graphicFrame>
      <p:pic>
        <p:nvPicPr>
          <p:cNvPr id="638" name="Picture 2" descr="Picture 2"/>
          <p:cNvPicPr>
            <a:picLocks noChangeAspect="1"/>
          </p:cNvPicPr>
          <p:nvPr/>
        </p:nvPicPr>
        <p:blipFill>
          <a:blip r:embed="rId2"/>
          <a:stretch>
            <a:fillRect/>
          </a:stretch>
        </p:blipFill>
        <p:spPr>
          <a:xfrm>
            <a:off x="3347863" y="4606039"/>
            <a:ext cx="2392705" cy="53746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0" name="標題 1"/>
          <p:cNvSpPr txBox="1">
            <a:spLocks noGrp="1"/>
          </p:cNvSpPr>
          <p:nvPr>
            <p:ph type="title"/>
          </p:nvPr>
        </p:nvSpPr>
        <p:spPr>
          <a:xfrm>
            <a:off x="1907703" y="2067693"/>
            <a:ext cx="5184577" cy="648073"/>
          </a:xfrm>
          <a:prstGeom prst="rect">
            <a:avLst/>
          </a:prstGeom>
        </p:spPr>
        <p:txBody>
          <a:bodyPr/>
          <a:lstStyle/>
          <a:p>
            <a:r>
              <a:rPr err="1">
                <a:latin typeface="新細明體" panose="02020500000000000000" pitchFamily="18" charset="-120"/>
                <a:ea typeface="新細明體" panose="02020500000000000000" pitchFamily="18" charset="-120"/>
              </a:rPr>
              <a:t>營建部</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2" name="標題 1"/>
          <p:cNvSpPr txBox="1">
            <a:spLocks noGrp="1"/>
          </p:cNvSpPr>
          <p:nvPr>
            <p:ph type="title"/>
          </p:nvPr>
        </p:nvSpPr>
        <p:spPr>
          <a:prstGeom prst="rect">
            <a:avLst/>
          </a:prstGeom>
        </p:spPr>
        <p:txBody>
          <a:bodyPr/>
          <a:lstStyle>
            <a:lvl1pPr>
              <a:defRPr sz="2800"/>
            </a:lvl1pPr>
          </a:lstStyle>
          <a:p>
            <a:r>
              <a:rPr err="1"/>
              <a:t>部門簡介</a:t>
            </a:r>
            <a:endParaRPr/>
          </a:p>
        </p:txBody>
      </p:sp>
      <p:sp>
        <p:nvSpPr>
          <p:cNvPr id="643" name="矩形 3"/>
          <p:cNvSpPr txBox="1"/>
          <p:nvPr/>
        </p:nvSpPr>
        <p:spPr>
          <a:xfrm>
            <a:off x="945311" y="915566"/>
            <a:ext cx="7613418" cy="4308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r>
              <a:rPr dirty="0">
                <a:latin typeface="新細明體" panose="02020500000000000000" pitchFamily="18" charset="-120"/>
                <a:ea typeface="新細明體" panose="02020500000000000000" pitchFamily="18" charset="-120"/>
              </a:rPr>
              <a:t> </a:t>
            </a:r>
            <a:r>
              <a:rPr sz="2200" dirty="0" err="1">
                <a:latin typeface="新細明體" panose="02020500000000000000" pitchFamily="18" charset="-120"/>
                <a:ea typeface="新細明體" panose="02020500000000000000" pitchFamily="18" charset="-120"/>
                <a:cs typeface="Arial" panose="020B0604020202020204" pitchFamily="34" charset="0"/>
              </a:rPr>
              <a:t>以土地與建物出租為主要收入</a:t>
            </a:r>
            <a:r>
              <a:rPr lang="zh-TW" altLang="en-US" sz="2200" dirty="0">
                <a:latin typeface="新細明體" panose="02020500000000000000" pitchFamily="18" charset="-120"/>
                <a:ea typeface="新細明體" panose="02020500000000000000" pitchFamily="18" charset="-120"/>
                <a:cs typeface="Arial" panose="020B0604020202020204" pitchFamily="34" charset="0"/>
              </a:rPr>
              <a: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 name="標題 1"/>
          <p:cNvSpPr txBox="1">
            <a:spLocks noGrp="1"/>
          </p:cNvSpPr>
          <p:nvPr>
            <p:ph type="title"/>
          </p:nvPr>
        </p:nvSpPr>
        <p:spPr>
          <a:xfrm>
            <a:off x="2051719" y="2067693"/>
            <a:ext cx="4896545" cy="648073"/>
          </a:xfrm>
          <a:prstGeom prst="rect">
            <a:avLst/>
          </a:prstGeom>
        </p:spPr>
        <p:txBody>
          <a:bodyPr/>
          <a:lstStyle>
            <a:lvl1pPr>
              <a:defRPr sz="2800"/>
            </a:lvl1pPr>
          </a:lstStyle>
          <a:p>
            <a:r>
              <a:rPr err="1">
                <a:latin typeface="新細明體" panose="02020500000000000000" pitchFamily="18" charset="-120"/>
                <a:ea typeface="新細明體" panose="02020500000000000000" pitchFamily="18" charset="-120"/>
              </a:rPr>
              <a:t>營運概況</a:t>
            </a:r>
            <a:endParaRPr>
              <a:latin typeface="新細明體" panose="02020500000000000000" pitchFamily="18" charset="-120"/>
              <a:ea typeface="新細明體" panose="02020500000000000000" pitchFamily="18" charset="-120"/>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7" name="標題 1"/>
          <p:cNvSpPr txBox="1">
            <a:spLocks noGrp="1"/>
          </p:cNvSpPr>
          <p:nvPr>
            <p:ph type="title"/>
          </p:nvPr>
        </p:nvSpPr>
        <p:spPr>
          <a:prstGeom prst="rect">
            <a:avLst/>
          </a:prstGeom>
        </p:spPr>
        <p:txBody>
          <a:bodyPr/>
          <a:lstStyle>
            <a:lvl1pPr>
              <a:defRPr b="1"/>
            </a:lvl1pPr>
          </a:lstStyle>
          <a:p>
            <a:r>
              <a:rPr err="1"/>
              <a:t>近年合併營收概況</a:t>
            </a:r>
            <a:endParaRPr/>
          </a:p>
        </p:txBody>
      </p:sp>
      <p:graphicFrame>
        <p:nvGraphicFramePr>
          <p:cNvPr id="648" name="內容版面配置區 4"/>
          <p:cNvGraphicFramePr/>
          <p:nvPr>
            <p:extLst>
              <p:ext uri="{D42A27DB-BD31-4B8C-83A1-F6EECF244321}">
                <p14:modId xmlns:p14="http://schemas.microsoft.com/office/powerpoint/2010/main" val="569703861"/>
              </p:ext>
            </p:extLst>
          </p:nvPr>
        </p:nvGraphicFramePr>
        <p:xfrm>
          <a:off x="867157" y="854564"/>
          <a:ext cx="7096391" cy="17947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49" name="表格 4"/>
          <p:cNvGraphicFramePr/>
          <p:nvPr>
            <p:extLst>
              <p:ext uri="{D42A27DB-BD31-4B8C-83A1-F6EECF244321}">
                <p14:modId xmlns:p14="http://schemas.microsoft.com/office/powerpoint/2010/main" val="2597145869"/>
              </p:ext>
            </p:extLst>
          </p:nvPr>
        </p:nvGraphicFramePr>
        <p:xfrm>
          <a:off x="1060203" y="2859782"/>
          <a:ext cx="6817726" cy="1460689"/>
        </p:xfrm>
        <a:graphic>
          <a:graphicData uri="http://schemas.openxmlformats.org/drawingml/2006/table">
            <a:tbl>
              <a:tblPr>
                <a:tableStyleId>{4C3C2611-4C71-4FC5-86AE-919BDF0F9419}</a:tableStyleId>
              </a:tblPr>
              <a:tblGrid>
                <a:gridCol w="953106">
                  <a:extLst>
                    <a:ext uri="{9D8B030D-6E8A-4147-A177-3AD203B41FA5}">
                      <a16:colId xmlns:a16="http://schemas.microsoft.com/office/drawing/2014/main" val="20000"/>
                    </a:ext>
                  </a:extLst>
                </a:gridCol>
                <a:gridCol w="586462">
                  <a:extLst>
                    <a:ext uri="{9D8B030D-6E8A-4147-A177-3AD203B41FA5}">
                      <a16:colId xmlns:a16="http://schemas.microsoft.com/office/drawing/2014/main" val="20001"/>
                    </a:ext>
                  </a:extLst>
                </a:gridCol>
                <a:gridCol w="586462">
                  <a:extLst>
                    <a:ext uri="{9D8B030D-6E8A-4147-A177-3AD203B41FA5}">
                      <a16:colId xmlns:a16="http://schemas.microsoft.com/office/drawing/2014/main" val="20002"/>
                    </a:ext>
                  </a:extLst>
                </a:gridCol>
                <a:gridCol w="586462">
                  <a:extLst>
                    <a:ext uri="{9D8B030D-6E8A-4147-A177-3AD203B41FA5}">
                      <a16:colId xmlns:a16="http://schemas.microsoft.com/office/drawing/2014/main" val="20003"/>
                    </a:ext>
                  </a:extLst>
                </a:gridCol>
                <a:gridCol w="586462">
                  <a:extLst>
                    <a:ext uri="{9D8B030D-6E8A-4147-A177-3AD203B41FA5}">
                      <a16:colId xmlns:a16="http://schemas.microsoft.com/office/drawing/2014/main" val="20004"/>
                    </a:ext>
                  </a:extLst>
                </a:gridCol>
                <a:gridCol w="586462">
                  <a:extLst>
                    <a:ext uri="{9D8B030D-6E8A-4147-A177-3AD203B41FA5}">
                      <a16:colId xmlns:a16="http://schemas.microsoft.com/office/drawing/2014/main" val="20005"/>
                    </a:ext>
                  </a:extLst>
                </a:gridCol>
                <a:gridCol w="586462">
                  <a:extLst>
                    <a:ext uri="{9D8B030D-6E8A-4147-A177-3AD203B41FA5}">
                      <a16:colId xmlns:a16="http://schemas.microsoft.com/office/drawing/2014/main" val="20006"/>
                    </a:ext>
                  </a:extLst>
                </a:gridCol>
                <a:gridCol w="586462">
                  <a:extLst>
                    <a:ext uri="{9D8B030D-6E8A-4147-A177-3AD203B41FA5}">
                      <a16:colId xmlns:a16="http://schemas.microsoft.com/office/drawing/2014/main" val="20007"/>
                    </a:ext>
                  </a:extLst>
                </a:gridCol>
                <a:gridCol w="586462">
                  <a:extLst>
                    <a:ext uri="{9D8B030D-6E8A-4147-A177-3AD203B41FA5}">
                      <a16:colId xmlns:a16="http://schemas.microsoft.com/office/drawing/2014/main" val="20008"/>
                    </a:ext>
                  </a:extLst>
                </a:gridCol>
                <a:gridCol w="586462">
                  <a:extLst>
                    <a:ext uri="{9D8B030D-6E8A-4147-A177-3AD203B41FA5}">
                      <a16:colId xmlns:a16="http://schemas.microsoft.com/office/drawing/2014/main" val="20009"/>
                    </a:ext>
                  </a:extLst>
                </a:gridCol>
                <a:gridCol w="586462">
                  <a:extLst>
                    <a:ext uri="{9D8B030D-6E8A-4147-A177-3AD203B41FA5}">
                      <a16:colId xmlns:a16="http://schemas.microsoft.com/office/drawing/2014/main" val="20010"/>
                    </a:ext>
                  </a:extLst>
                </a:gridCol>
              </a:tblGrid>
              <a:tr h="332554">
                <a:tc>
                  <a:txBody>
                    <a:bodyPr/>
                    <a:lstStyle/>
                    <a:p>
                      <a:pPr algn="ctr">
                        <a:defRPr>
                          <a:latin typeface="Arial"/>
                          <a:ea typeface="Arial"/>
                          <a:cs typeface="Arial"/>
                          <a:sym typeface="Arial"/>
                        </a:defRPr>
                      </a:pPr>
                      <a:r>
                        <a:rPr err="1">
                          <a:latin typeface="新細明體" panose="02020500000000000000" pitchFamily="18" charset="-120"/>
                          <a:ea typeface="新細明體" panose="02020500000000000000" pitchFamily="18" charset="-120"/>
                          <a:cs typeface="+mj-cs"/>
                          <a:sym typeface="Helvetica"/>
                        </a:rPr>
                        <a:t>年份</a:t>
                      </a:r>
                      <a:endParaRPr>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2020</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1</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2</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2</a:t>
                      </a:r>
                      <a:r>
                        <a:rPr sz="1100" dirty="0">
                          <a:latin typeface="Arial" panose="020B0604020202020204" pitchFamily="34" charset="0"/>
                          <a:ea typeface="Arial"/>
                          <a:cs typeface="Arial" panose="020B0604020202020204" pitchFamily="34" charset="0"/>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hMerge="1">
                  <a:txBody>
                    <a:bodyPr/>
                    <a:lstStyle/>
                    <a:p>
                      <a:endParaRPr lang="zh-TW"/>
                    </a:p>
                  </a:txBody>
                  <a:tcPr/>
                </a:tc>
                <a:tc gridSpan="2">
                  <a:txBody>
                    <a:bodyPr/>
                    <a:lstStyle/>
                    <a:p>
                      <a:pPr algn="ctr">
                        <a:defRPr sz="1800"/>
                      </a:pPr>
                      <a:r>
                        <a:rPr sz="1100" dirty="0">
                          <a:latin typeface="Arial" panose="020B0604020202020204" pitchFamily="34" charset="0"/>
                          <a:ea typeface="Arial"/>
                          <a:cs typeface="Arial" panose="020B0604020202020204" pitchFamily="34" charset="0"/>
                          <a:sym typeface="Arial"/>
                        </a:rPr>
                        <a:t>202</a:t>
                      </a:r>
                      <a:r>
                        <a:rPr lang="en-US" altLang="zh-TW" sz="1100" dirty="0">
                          <a:latin typeface="Arial" panose="020B0604020202020204" pitchFamily="34" charset="0"/>
                          <a:ea typeface="Arial"/>
                          <a:cs typeface="Arial" panose="020B0604020202020204" pitchFamily="34" charset="0"/>
                          <a:sym typeface="Arial"/>
                        </a:rPr>
                        <a:t>3</a:t>
                      </a:r>
                      <a:r>
                        <a:rPr sz="1100" dirty="0">
                          <a:latin typeface="Arial" panose="020B0604020202020204" pitchFamily="34" charset="0"/>
                          <a:ea typeface="Arial"/>
                          <a:cs typeface="Arial" panose="020B0604020202020204" pitchFamily="34" charset="0"/>
                          <a:sym typeface="Arial"/>
                        </a:rPr>
                        <a:t>H1**</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hMerge="1">
                  <a:txBody>
                    <a:bodyPr/>
                    <a:lstStyle/>
                    <a:p>
                      <a:endParaRPr lang="zh-TW"/>
                    </a:p>
                  </a:txBody>
                  <a:tcPr/>
                </a:tc>
                <a:extLst>
                  <a:ext uri="{0D108BD9-81ED-4DB2-BD59-A6C34878D82A}">
                    <a16:rowId xmlns:a16="http://schemas.microsoft.com/office/drawing/2014/main" val="10000"/>
                  </a:ext>
                </a:extLst>
              </a:tr>
              <a:tr h="270463">
                <a:tc>
                  <a:txBody>
                    <a:bodyPr/>
                    <a:lstStyle/>
                    <a:p>
                      <a:pPr algn="ctr">
                        <a:defRPr>
                          <a:latin typeface="Arial"/>
                          <a:ea typeface="Arial"/>
                          <a:cs typeface="Arial"/>
                          <a:sym typeface="Arial"/>
                        </a:defRPr>
                      </a:pPr>
                      <a:r>
                        <a:rPr err="1">
                          <a:latin typeface="新細明體" panose="02020500000000000000" pitchFamily="18" charset="-120"/>
                          <a:ea typeface="新細明體" panose="02020500000000000000" pitchFamily="18" charset="-120"/>
                          <a:cs typeface="+mj-cs"/>
                          <a:sym typeface="Helvetica"/>
                        </a:rPr>
                        <a:t>行銷部</a:t>
                      </a:r>
                      <a:endParaRPr>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1,159</a:t>
                      </a: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5</a:t>
                      </a:r>
                      <a:r>
                        <a:rPr lang="en-US" sz="1100" dirty="0">
                          <a:latin typeface="Arial" panose="020B0604020202020204" pitchFamily="34" charset="0"/>
                          <a:ea typeface="Arial"/>
                          <a:cs typeface="Arial" panose="020B0604020202020204" pitchFamily="34" charset="0"/>
                          <a:sym typeface="Arial"/>
                        </a:rPr>
                        <a:t>4</a:t>
                      </a:r>
                      <a:r>
                        <a:rPr sz="1100" dirty="0">
                          <a:latin typeface="Arial" panose="020B0604020202020204" pitchFamily="34" charset="0"/>
                          <a:ea typeface="Arial"/>
                          <a:cs typeface="Arial" panose="020B0604020202020204" pitchFamily="34" charset="0"/>
                          <a:sym typeface="Arial"/>
                        </a:rPr>
                        <a:t>%</a:t>
                      </a: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1,</a:t>
                      </a:r>
                      <a:r>
                        <a:rPr lang="en-US" altLang="zh-TW" sz="1100">
                          <a:latin typeface="Arial" panose="020B0604020202020204" pitchFamily="34" charset="0"/>
                          <a:ea typeface="Arial"/>
                          <a:cs typeface="Arial" panose="020B0604020202020204" pitchFamily="34" charset="0"/>
                          <a:sym typeface="Arial"/>
                        </a:rPr>
                        <a:t>756</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64%</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2,220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66%</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100">
                          <a:latin typeface="Arial" panose="020B0604020202020204" pitchFamily="34" charset="0"/>
                          <a:ea typeface="Arial"/>
                          <a:cs typeface="Arial" panose="020B0604020202020204" pitchFamily="34" charset="0"/>
                          <a:sym typeface="Arial"/>
                        </a:rPr>
                        <a:t>950</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65%</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942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62%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269721">
                <a:tc>
                  <a:txBody>
                    <a:bodyPr/>
                    <a:lstStyle/>
                    <a:p>
                      <a:pPr algn="ctr">
                        <a:defRPr>
                          <a:latin typeface="Arial"/>
                          <a:ea typeface="Arial"/>
                          <a:cs typeface="Arial"/>
                          <a:sym typeface="Arial"/>
                        </a:defRPr>
                      </a:pPr>
                      <a:r>
                        <a:rPr err="1">
                          <a:latin typeface="新細明體" panose="02020500000000000000" pitchFamily="18" charset="-120"/>
                          <a:ea typeface="新細明體" panose="02020500000000000000" pitchFamily="18" charset="-120"/>
                          <a:cs typeface="+mj-cs"/>
                          <a:sym typeface="Helvetica"/>
                        </a:rPr>
                        <a:t>零售部</a:t>
                      </a:r>
                      <a:endParaRPr>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635</a:t>
                      </a: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30</a:t>
                      </a:r>
                      <a:r>
                        <a:rPr sz="1100" dirty="0">
                          <a:latin typeface="Arial" panose="020B0604020202020204" pitchFamily="34" charset="0"/>
                          <a:ea typeface="Arial"/>
                          <a:cs typeface="Arial" panose="020B0604020202020204" pitchFamily="34" charset="0"/>
                          <a:sym typeface="Arial"/>
                        </a:rPr>
                        <a:t>%</a:t>
                      </a: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6</a:t>
                      </a:r>
                      <a:r>
                        <a:rPr lang="en-US" altLang="zh-TW" sz="1100">
                          <a:latin typeface="Arial" panose="020B0604020202020204" pitchFamily="34" charset="0"/>
                          <a:ea typeface="Arial"/>
                          <a:cs typeface="Arial" panose="020B0604020202020204" pitchFamily="34" charset="0"/>
                          <a:sym typeface="Arial"/>
                        </a:rPr>
                        <a:t>43</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762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altLang="zh-TW" sz="1100">
                          <a:latin typeface="Arial" panose="020B0604020202020204" pitchFamily="34" charset="0"/>
                          <a:ea typeface="Arial"/>
                          <a:cs typeface="Arial" panose="020B0604020202020204" pitchFamily="34" charset="0"/>
                          <a:sym typeface="Arial"/>
                        </a:rPr>
                        <a:t>331</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385</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26%</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r h="249353">
                <a:tc>
                  <a:txBody>
                    <a:bodyPr/>
                    <a:lstStyle/>
                    <a:p>
                      <a:pPr algn="ctr">
                        <a:defRPr>
                          <a:latin typeface="Arial"/>
                          <a:ea typeface="Arial"/>
                          <a:cs typeface="Arial"/>
                          <a:sym typeface="Arial"/>
                        </a:defRPr>
                      </a:pPr>
                      <a:r>
                        <a:rPr err="1">
                          <a:latin typeface="新細明體" panose="02020500000000000000" pitchFamily="18" charset="-120"/>
                          <a:ea typeface="新細明體" panose="02020500000000000000" pitchFamily="18" charset="-120"/>
                          <a:cs typeface="+mj-cs"/>
                          <a:sym typeface="Helvetica"/>
                        </a:rPr>
                        <a:t>營建部</a:t>
                      </a:r>
                      <a:endParaRPr>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355</a:t>
                      </a: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16%</a:t>
                      </a: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35</a:t>
                      </a:r>
                      <a:r>
                        <a:rPr lang="en-US" altLang="zh-TW" sz="1100">
                          <a:latin typeface="Arial" panose="020B0604020202020204" pitchFamily="34" charset="0"/>
                          <a:ea typeface="Arial"/>
                          <a:cs typeface="Arial" panose="020B0604020202020204" pitchFamily="34" charset="0"/>
                          <a:sym typeface="Arial"/>
                        </a:rPr>
                        <a:t>0</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13%</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367</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11%</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1</a:t>
                      </a:r>
                      <a:r>
                        <a:rPr lang="en-US" altLang="zh-TW" sz="1100">
                          <a:latin typeface="Arial" panose="020B0604020202020204" pitchFamily="34" charset="0"/>
                          <a:ea typeface="Arial"/>
                          <a:cs typeface="Arial" panose="020B0604020202020204" pitchFamily="34" charset="0"/>
                          <a:sym typeface="Arial"/>
                        </a:rPr>
                        <a:t>82</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12%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185</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3"/>
                  </a:ext>
                </a:extLst>
              </a:tr>
              <a:tr h="338598">
                <a:tc>
                  <a:txBody>
                    <a:bodyPr/>
                    <a:lstStyle/>
                    <a:p>
                      <a:pPr algn="ctr">
                        <a:defRPr>
                          <a:latin typeface="Arial"/>
                          <a:ea typeface="Arial"/>
                          <a:cs typeface="Arial"/>
                          <a:sym typeface="Arial"/>
                        </a:defRPr>
                      </a:pPr>
                      <a:r>
                        <a:rPr err="1">
                          <a:latin typeface="新細明體" panose="02020500000000000000" pitchFamily="18" charset="-120"/>
                          <a:ea typeface="新細明體" panose="02020500000000000000" pitchFamily="18" charset="-120"/>
                          <a:cs typeface="+mj-cs"/>
                          <a:sym typeface="Helvetica"/>
                        </a:rPr>
                        <a:t>合併營收</a:t>
                      </a:r>
                      <a:endParaRPr>
                        <a:latin typeface="新細明體" panose="02020500000000000000" pitchFamily="18" charset="-120"/>
                        <a:ea typeface="新細明體" panose="02020500000000000000" pitchFamily="18" charset="-120"/>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2,149</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100%</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2,</a:t>
                      </a:r>
                      <a:r>
                        <a:rPr lang="en-US" altLang="zh-TW" sz="1100">
                          <a:latin typeface="Arial" panose="020B0604020202020204" pitchFamily="34" charset="0"/>
                          <a:ea typeface="Arial"/>
                          <a:cs typeface="Arial" panose="020B0604020202020204" pitchFamily="34" charset="0"/>
                          <a:sym typeface="Arial"/>
                        </a:rPr>
                        <a:t>7</a:t>
                      </a:r>
                      <a:r>
                        <a:rPr sz="1100">
                          <a:latin typeface="Arial" panose="020B0604020202020204" pitchFamily="34" charset="0"/>
                          <a:ea typeface="Arial"/>
                          <a:cs typeface="Arial" panose="020B0604020202020204" pitchFamily="34" charset="0"/>
                          <a:sym typeface="Arial"/>
                        </a:rPr>
                        <a:t>49</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100%</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3,349</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100%</a:t>
                      </a:r>
                      <a:endParaRPr sz="1100" dirty="0">
                        <a:latin typeface="Arial" panose="020B0604020202020204" pitchFamily="34" charset="0"/>
                        <a:ea typeface="Arial"/>
                        <a:cs typeface="Arial" panose="020B0604020202020204" pitchFamily="34" charset="0"/>
                        <a:sym typeface="Arial"/>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100">
                          <a:latin typeface="Arial" panose="020B0604020202020204" pitchFamily="34" charset="0"/>
                          <a:ea typeface="Arial"/>
                          <a:cs typeface="Arial" panose="020B0604020202020204" pitchFamily="34" charset="0"/>
                          <a:sym typeface="Arial"/>
                        </a:rPr>
                        <a:t>1,4</a:t>
                      </a:r>
                      <a:r>
                        <a:rPr lang="en-US" altLang="zh-TW" sz="1100">
                          <a:latin typeface="Arial" panose="020B0604020202020204" pitchFamily="34" charset="0"/>
                          <a:ea typeface="Arial"/>
                          <a:cs typeface="Arial" panose="020B0604020202020204" pitchFamily="34" charset="0"/>
                          <a:sym typeface="Arial"/>
                        </a:rPr>
                        <a:t>63</a:t>
                      </a:r>
                      <a:endParaRPr sz="110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100" dirty="0">
                          <a:latin typeface="Arial" panose="020B0604020202020204" pitchFamily="34" charset="0"/>
                          <a:ea typeface="Arial"/>
                          <a:cs typeface="Arial" panose="020B0604020202020204" pitchFamily="34" charset="0"/>
                          <a:sym typeface="Arial"/>
                        </a:rPr>
                        <a:t>100%</a:t>
                      </a: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1,512</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100%</a:t>
                      </a:r>
                      <a:endParaRPr sz="1100" dirty="0">
                        <a:latin typeface="Arial" panose="020B0604020202020204" pitchFamily="34" charset="0"/>
                        <a:ea typeface="Arial"/>
                        <a:cs typeface="Arial" panose="020B0604020202020204" pitchFamily="34" charset="0"/>
                        <a:sym typeface="Arial"/>
                      </a:endParaRPr>
                    </a:p>
                  </a:txBody>
                  <a:tcPr marL="8467" marR="8467" marT="8467" marB="8467" anchor="ctr" horzOverflow="overflow">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4"/>
                  </a:ext>
                </a:extLst>
              </a:tr>
            </a:tbl>
          </a:graphicData>
        </a:graphic>
      </p:graphicFrame>
      <p:sp>
        <p:nvSpPr>
          <p:cNvPr id="650" name="矩形 8"/>
          <p:cNvSpPr txBox="1"/>
          <p:nvPr/>
        </p:nvSpPr>
        <p:spPr>
          <a:xfrm>
            <a:off x="6777960" y="698473"/>
            <a:ext cx="1189408" cy="269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1000">
                <a:latin typeface="+mn-lt"/>
                <a:ea typeface="+mn-ea"/>
                <a:cs typeface="+mn-cs"/>
                <a:sym typeface="Calibri"/>
              </a:defRPr>
            </a:pPr>
            <a:r>
              <a:rPr>
                <a:latin typeface="+mj-lt"/>
                <a:ea typeface="+mj-ea"/>
                <a:cs typeface="+mj-cs"/>
                <a:sym typeface="Helvetica"/>
              </a:rPr>
              <a:t>單位</a:t>
            </a:r>
            <a:r>
              <a:t>:</a:t>
            </a:r>
            <a:r>
              <a:rPr>
                <a:latin typeface="+mj-lt"/>
                <a:ea typeface="+mj-ea"/>
                <a:cs typeface="+mj-cs"/>
                <a:sym typeface="Helvetica"/>
              </a:rPr>
              <a:t> 新台幣佰萬元</a:t>
            </a:r>
          </a:p>
        </p:txBody>
      </p:sp>
      <p:sp>
        <p:nvSpPr>
          <p:cNvPr id="651" name="文字方塊 6"/>
          <p:cNvSpPr txBox="1"/>
          <p:nvPr/>
        </p:nvSpPr>
        <p:spPr>
          <a:xfrm>
            <a:off x="1089327" y="4331880"/>
            <a:ext cx="3796994"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000">
                <a:latin typeface="+mn-lt"/>
                <a:ea typeface="+mn-ea"/>
                <a:cs typeface="+mn-cs"/>
                <a:sym typeface="Calibri"/>
              </a:defRPr>
            </a:pPr>
            <a:r>
              <a:rPr dirty="0"/>
              <a:t>*   </a:t>
            </a:r>
            <a:r>
              <a:rPr dirty="0">
                <a:latin typeface="+mj-lt"/>
                <a:ea typeface="+mj-ea"/>
                <a:cs typeface="+mj-cs"/>
                <a:sym typeface="Helvetica"/>
              </a:rPr>
              <a:t>期間為</a:t>
            </a:r>
            <a:r>
              <a:rPr lang="en-US" altLang="zh-TW" dirty="0">
                <a:latin typeface="Arial" panose="020B0604020202020204" pitchFamily="34" charset="0"/>
                <a:cs typeface="Arial" panose="020B0604020202020204" pitchFamily="34" charset="0"/>
              </a:rPr>
              <a:t>2022/1/1~2022/6/30</a:t>
            </a:r>
            <a:endParaRPr dirty="0">
              <a:latin typeface="Arial" panose="020B0604020202020204" pitchFamily="34" charset="0"/>
              <a:cs typeface="Arial" panose="020B0604020202020204" pitchFamily="34" charset="0"/>
            </a:endParaRPr>
          </a:p>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/6/30</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3" name="標題 1"/>
          <p:cNvSpPr txBox="1">
            <a:spLocks noGrp="1"/>
          </p:cNvSpPr>
          <p:nvPr>
            <p:ph type="title"/>
          </p:nvPr>
        </p:nvSpPr>
        <p:spPr>
          <a:prstGeom prst="rect">
            <a:avLst/>
          </a:prstGeom>
        </p:spPr>
        <p:txBody>
          <a:bodyPr/>
          <a:lstStyle>
            <a:lvl1pPr>
              <a:defRPr b="1"/>
            </a:lvl1pPr>
          </a:lstStyle>
          <a:p>
            <a:r>
              <a:rPr err="1"/>
              <a:t>近年合併毛利概況</a:t>
            </a:r>
            <a:endParaRPr/>
          </a:p>
        </p:txBody>
      </p:sp>
      <p:graphicFrame>
        <p:nvGraphicFramePr>
          <p:cNvPr id="654" name="內容版面配置區 4"/>
          <p:cNvGraphicFramePr/>
          <p:nvPr>
            <p:extLst>
              <p:ext uri="{D42A27DB-BD31-4B8C-83A1-F6EECF244321}">
                <p14:modId xmlns:p14="http://schemas.microsoft.com/office/powerpoint/2010/main" val="1138356269"/>
              </p:ext>
            </p:extLst>
          </p:nvPr>
        </p:nvGraphicFramePr>
        <p:xfrm>
          <a:off x="2136998" y="1196174"/>
          <a:ext cx="4904824" cy="1930656"/>
        </p:xfrm>
        <a:graphic>
          <a:graphicData uri="http://schemas.openxmlformats.org/drawingml/2006/chart">
            <c:chart xmlns:c="http://schemas.openxmlformats.org/drawingml/2006/chart" xmlns:r="http://schemas.openxmlformats.org/officeDocument/2006/relationships" r:id="rId3"/>
          </a:graphicData>
        </a:graphic>
      </p:graphicFrame>
      <p:sp>
        <p:nvSpPr>
          <p:cNvPr id="655" name="矩形 7"/>
          <p:cNvSpPr txBox="1"/>
          <p:nvPr/>
        </p:nvSpPr>
        <p:spPr>
          <a:xfrm>
            <a:off x="6777947" y="699547"/>
            <a:ext cx="1189408" cy="269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1000">
                <a:latin typeface="+mn-lt"/>
                <a:ea typeface="+mn-ea"/>
                <a:cs typeface="+mn-cs"/>
                <a:sym typeface="Calibri"/>
              </a:defRPr>
            </a:pPr>
            <a:r>
              <a:rPr>
                <a:latin typeface="+mj-lt"/>
                <a:ea typeface="+mj-ea"/>
                <a:cs typeface="+mj-cs"/>
                <a:sym typeface="Helvetica"/>
              </a:rPr>
              <a:t>單位</a:t>
            </a:r>
            <a:r>
              <a:t>:</a:t>
            </a:r>
            <a:r>
              <a:rPr>
                <a:latin typeface="+mj-lt"/>
                <a:ea typeface="+mj-ea"/>
                <a:cs typeface="+mj-cs"/>
                <a:sym typeface="Helvetica"/>
              </a:rPr>
              <a:t> 新台幣佰萬元</a:t>
            </a:r>
          </a:p>
        </p:txBody>
      </p:sp>
      <p:graphicFrame>
        <p:nvGraphicFramePr>
          <p:cNvPr id="656" name="表格 7"/>
          <p:cNvGraphicFramePr/>
          <p:nvPr>
            <p:extLst>
              <p:ext uri="{D42A27DB-BD31-4B8C-83A1-F6EECF244321}">
                <p14:modId xmlns:p14="http://schemas.microsoft.com/office/powerpoint/2010/main" val="3908132680"/>
              </p:ext>
            </p:extLst>
          </p:nvPr>
        </p:nvGraphicFramePr>
        <p:xfrm>
          <a:off x="1500336" y="3219822"/>
          <a:ext cx="6096000" cy="1112520"/>
        </p:xfrm>
        <a:graphic>
          <a:graphicData uri="http://schemas.openxmlformats.org/drawingml/2006/table">
            <a:tbl>
              <a:tblPr>
                <a:tableStyleId>{4C3C2611-4C71-4FC5-86AE-919BDF0F9419}</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969814">
                  <a:extLst>
                    <a:ext uri="{9D8B030D-6E8A-4147-A177-3AD203B41FA5}">
                      <a16:colId xmlns:a16="http://schemas.microsoft.com/office/drawing/2014/main" val="20004"/>
                    </a:ext>
                  </a:extLst>
                </a:gridCol>
                <a:gridCol w="1062186">
                  <a:extLst>
                    <a:ext uri="{9D8B030D-6E8A-4147-A177-3AD203B41FA5}">
                      <a16:colId xmlns:a16="http://schemas.microsoft.com/office/drawing/2014/main" val="20005"/>
                    </a:ext>
                  </a:extLst>
                </a:gridCol>
              </a:tblGrid>
              <a:tr h="370840">
                <a:tc>
                  <a:txBody>
                    <a:bodyPr/>
                    <a:lstStyle/>
                    <a:p>
                      <a:pPr algn="ctr">
                        <a:defRPr sz="1300">
                          <a:latin typeface="+mn-lt"/>
                          <a:ea typeface="+mn-ea"/>
                          <a:cs typeface="+mn-cs"/>
                          <a:sym typeface="Calibri"/>
                        </a:defRPr>
                      </a:pPr>
                      <a:r>
                        <a:rPr>
                          <a:latin typeface="+mj-lt"/>
                          <a:ea typeface="+mj-ea"/>
                          <a:cs typeface="+mj-cs"/>
                          <a:sym typeface="Helvetica"/>
                        </a:rPr>
                        <a:t>年份</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2020</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300" dirty="0">
                          <a:latin typeface="Arial"/>
                          <a:ea typeface="Arial"/>
                          <a:cs typeface="Arial"/>
                          <a:sym typeface="Arial"/>
                        </a:rPr>
                        <a:t>2021</a:t>
                      </a:r>
                      <a:endParaRPr sz="13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300" dirty="0">
                          <a:latin typeface="Arial"/>
                          <a:ea typeface="Arial"/>
                          <a:cs typeface="Arial"/>
                          <a:sym typeface="Arial"/>
                        </a:rPr>
                        <a:t>2022</a:t>
                      </a:r>
                      <a:endParaRPr sz="13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2</a:t>
                      </a:r>
                      <a:r>
                        <a:rPr sz="1300" dirty="0">
                          <a:latin typeface="Arial"/>
                          <a:ea typeface="Arial"/>
                          <a:cs typeface="Arial"/>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cap="flat" cmpd="sng" algn="ctr">
                      <a:solidFill>
                        <a:srgbClr val="000000"/>
                      </a:solidFill>
                      <a:prstDash val="solid"/>
                      <a:round/>
                      <a:headEnd type="none" w="med" len="med"/>
                      <a:tailEnd type="none" w="med" len="med"/>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3</a:t>
                      </a:r>
                      <a:r>
                        <a:rPr sz="1300" dirty="0">
                          <a:latin typeface="Arial"/>
                          <a:ea typeface="Arial"/>
                          <a:cs typeface="Arial"/>
                          <a:sym typeface="Arial"/>
                        </a:rPr>
                        <a:t>H1**</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370840">
                <a:tc>
                  <a:txBody>
                    <a:bodyPr/>
                    <a:lstStyle/>
                    <a:p>
                      <a:pPr algn="ctr">
                        <a:defRPr>
                          <a:latin typeface="+mn-lt"/>
                          <a:ea typeface="+mn-ea"/>
                          <a:cs typeface="+mn-cs"/>
                          <a:sym typeface="Calibri"/>
                        </a:defRPr>
                      </a:pPr>
                      <a:r>
                        <a:rPr>
                          <a:latin typeface="+mj-lt"/>
                          <a:ea typeface="+mj-ea"/>
                          <a:cs typeface="+mj-cs"/>
                          <a:sym typeface="Helvetica"/>
                        </a:rPr>
                        <a:t>合併毛利</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200" dirty="0">
                          <a:latin typeface="Arial"/>
                          <a:ea typeface="Arial"/>
                          <a:cs typeface="Arial"/>
                          <a:sym typeface="Arial"/>
                        </a:rPr>
                        <a:t>623</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729</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918</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200" dirty="0">
                          <a:latin typeface="Arial"/>
                          <a:ea typeface="Arial"/>
                          <a:cs typeface="Arial"/>
                          <a:sym typeface="Arial"/>
                        </a:rPr>
                        <a:t>3</a:t>
                      </a:r>
                      <a:r>
                        <a:rPr lang="en-US" sz="1200" dirty="0">
                          <a:latin typeface="Arial"/>
                          <a:ea typeface="Arial"/>
                          <a:cs typeface="Arial"/>
                          <a:sym typeface="Arial"/>
                        </a:rPr>
                        <a:t>95</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442</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r h="370840">
                <a:tc>
                  <a:txBody>
                    <a:bodyPr/>
                    <a:lstStyle/>
                    <a:p>
                      <a:pPr algn="ctr">
                        <a:defRPr>
                          <a:latin typeface="+mn-lt"/>
                          <a:ea typeface="+mn-ea"/>
                          <a:cs typeface="+mn-cs"/>
                          <a:sym typeface="Calibri"/>
                        </a:defRPr>
                      </a:pPr>
                      <a:r>
                        <a:rPr>
                          <a:latin typeface="+mj-lt"/>
                          <a:ea typeface="+mj-ea"/>
                          <a:cs typeface="+mj-cs"/>
                          <a:sym typeface="Helvetica"/>
                        </a:rPr>
                        <a:t>合併毛利率</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200" dirty="0">
                          <a:latin typeface="Arial"/>
                          <a:ea typeface="Arial"/>
                          <a:cs typeface="Arial"/>
                          <a:sym typeface="Arial"/>
                        </a:rPr>
                        <a:t>2</a:t>
                      </a:r>
                      <a:r>
                        <a:rPr lang="en-US" sz="1200" dirty="0">
                          <a:latin typeface="Arial"/>
                          <a:ea typeface="Arial"/>
                          <a:cs typeface="Arial"/>
                          <a:sym typeface="Arial"/>
                        </a:rPr>
                        <a:t>9</a:t>
                      </a:r>
                      <a:r>
                        <a:rPr sz="1200" dirty="0">
                          <a:latin typeface="Arial"/>
                          <a:ea typeface="Arial"/>
                          <a:cs typeface="Arial"/>
                          <a:sym typeface="Arial"/>
                        </a:rPr>
                        <a:t>%</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200" dirty="0">
                          <a:latin typeface="Arial"/>
                          <a:ea typeface="Arial"/>
                          <a:cs typeface="Arial"/>
                          <a:sym typeface="Arial"/>
                        </a:rPr>
                        <a:t>2</a:t>
                      </a:r>
                      <a:r>
                        <a:rPr lang="en-US" sz="1200" dirty="0">
                          <a:latin typeface="Arial"/>
                          <a:ea typeface="Arial"/>
                          <a:cs typeface="Arial"/>
                          <a:sym typeface="Arial"/>
                        </a:rPr>
                        <a:t>6</a:t>
                      </a:r>
                      <a:r>
                        <a:rPr sz="1200" dirty="0">
                          <a:latin typeface="Arial"/>
                          <a:ea typeface="Arial"/>
                          <a:cs typeface="Arial"/>
                          <a:sym typeface="Arial"/>
                        </a:rPr>
                        <a:t>%</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27%</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27</a:t>
                      </a:r>
                      <a:r>
                        <a:rPr sz="1200" dirty="0">
                          <a:latin typeface="Arial"/>
                          <a:ea typeface="Arial"/>
                          <a:cs typeface="Arial"/>
                          <a:sym typeface="Arial"/>
                        </a:rPr>
                        <a:t>%</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29%</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2"/>
                  </a:ext>
                </a:extLst>
              </a:tr>
            </a:tbl>
          </a:graphicData>
        </a:graphic>
      </p:graphicFrame>
      <p:sp>
        <p:nvSpPr>
          <p:cNvPr id="657" name="文字方塊 10"/>
          <p:cNvSpPr txBox="1"/>
          <p:nvPr/>
        </p:nvSpPr>
        <p:spPr>
          <a:xfrm>
            <a:off x="1507521" y="4331880"/>
            <a:ext cx="3796993"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dirty="0">
                <a:latin typeface="Arial" panose="020B0604020202020204" pitchFamily="34" charset="0"/>
                <a:cs typeface="Arial" panose="020B0604020202020204" pitchFamily="34" charset="0"/>
              </a:rPr>
              <a:t>2</a:t>
            </a:r>
            <a:r>
              <a:rPr dirty="0">
                <a:latin typeface="Arial" panose="020B0604020202020204" pitchFamily="34" charset="0"/>
                <a:cs typeface="Arial" panose="020B0604020202020204" pitchFamily="34" charset="0"/>
              </a:rPr>
              <a:t>/1/1~202</a:t>
            </a:r>
            <a:r>
              <a:rPr lang="en-US" dirty="0">
                <a:latin typeface="Arial" panose="020B0604020202020204" pitchFamily="34" charset="0"/>
                <a:cs typeface="Arial" panose="020B0604020202020204" pitchFamily="34" charset="0"/>
              </a:rPr>
              <a:t>2</a:t>
            </a:r>
            <a:r>
              <a:rPr dirty="0">
                <a:latin typeface="Arial" panose="020B0604020202020204" pitchFamily="34" charset="0"/>
                <a:cs typeface="Arial" panose="020B0604020202020204" pitchFamily="34" charset="0"/>
              </a:rPr>
              <a:t>/6/30</a:t>
            </a:r>
          </a:p>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/1/1~202</a:t>
            </a:r>
            <a:r>
              <a:rPr lang="en-US"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/6/30</a:t>
            </a:r>
          </a:p>
        </p:txBody>
      </p:sp>
      <p:graphicFrame>
        <p:nvGraphicFramePr>
          <p:cNvPr id="9" name="內容版面配置區 4"/>
          <p:cNvGraphicFramePr>
            <a:graphicFrameLocks/>
          </p:cNvGraphicFramePr>
          <p:nvPr>
            <p:extLst>
              <p:ext uri="{D42A27DB-BD31-4B8C-83A1-F6EECF244321}">
                <p14:modId xmlns:p14="http://schemas.microsoft.com/office/powerpoint/2010/main" val="2312504239"/>
              </p:ext>
            </p:extLst>
          </p:nvPr>
        </p:nvGraphicFramePr>
        <p:xfrm>
          <a:off x="590778" y="562454"/>
          <a:ext cx="7756418" cy="26114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9" name="標題 1"/>
          <p:cNvSpPr txBox="1">
            <a:spLocks noGrp="1"/>
          </p:cNvSpPr>
          <p:nvPr>
            <p:ph type="title"/>
          </p:nvPr>
        </p:nvSpPr>
        <p:spPr>
          <a:prstGeom prst="rect">
            <a:avLst/>
          </a:prstGeom>
        </p:spPr>
        <p:txBody>
          <a:bodyPr/>
          <a:lstStyle>
            <a:lvl1pPr>
              <a:defRPr b="1"/>
            </a:lvl1pPr>
          </a:lstStyle>
          <a:p>
            <a:r>
              <a:rPr err="1"/>
              <a:t>近年合併本期淨利概況</a:t>
            </a:r>
            <a:endParaRPr/>
          </a:p>
        </p:txBody>
      </p:sp>
      <p:graphicFrame>
        <p:nvGraphicFramePr>
          <p:cNvPr id="660" name="內容版面配置區 4"/>
          <p:cNvGraphicFramePr/>
          <p:nvPr>
            <p:extLst>
              <p:ext uri="{D42A27DB-BD31-4B8C-83A1-F6EECF244321}">
                <p14:modId xmlns:p14="http://schemas.microsoft.com/office/powerpoint/2010/main" val="4247363752"/>
              </p:ext>
            </p:extLst>
          </p:nvPr>
        </p:nvGraphicFramePr>
        <p:xfrm>
          <a:off x="1998747" y="1114997"/>
          <a:ext cx="4830920" cy="2014477"/>
        </p:xfrm>
        <a:graphic>
          <a:graphicData uri="http://schemas.openxmlformats.org/drawingml/2006/chart">
            <c:chart xmlns:c="http://schemas.openxmlformats.org/drawingml/2006/chart" xmlns:r="http://schemas.openxmlformats.org/officeDocument/2006/relationships" r:id="rId3"/>
          </a:graphicData>
        </a:graphic>
      </p:graphicFrame>
      <p:sp>
        <p:nvSpPr>
          <p:cNvPr id="661" name="矩形 3"/>
          <p:cNvSpPr txBox="1"/>
          <p:nvPr/>
        </p:nvSpPr>
        <p:spPr>
          <a:xfrm>
            <a:off x="6705939" y="699541"/>
            <a:ext cx="1189408" cy="269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45719" rIns="45719">
            <a:spAutoFit/>
          </a:bodyPr>
          <a:lstStyle/>
          <a:p>
            <a:pPr>
              <a:defRPr sz="1000">
                <a:latin typeface="+mn-lt"/>
                <a:ea typeface="+mn-ea"/>
                <a:cs typeface="+mn-cs"/>
                <a:sym typeface="Calibri"/>
              </a:defRPr>
            </a:pPr>
            <a:r>
              <a:rPr err="1">
                <a:latin typeface="+mj-lt"/>
                <a:ea typeface="+mj-ea"/>
                <a:cs typeface="+mj-cs"/>
                <a:sym typeface="Helvetica"/>
              </a:rPr>
              <a:t>單位</a:t>
            </a:r>
            <a:r>
              <a:t>:</a:t>
            </a:r>
            <a:r>
              <a:rPr>
                <a:latin typeface="+mj-lt"/>
                <a:ea typeface="+mj-ea"/>
                <a:cs typeface="+mj-cs"/>
                <a:sym typeface="Helvetica"/>
              </a:rPr>
              <a:t> </a:t>
            </a:r>
            <a:r>
              <a:rPr err="1">
                <a:latin typeface="+mj-lt"/>
                <a:ea typeface="+mj-ea"/>
                <a:cs typeface="+mj-cs"/>
                <a:sym typeface="Helvetica"/>
              </a:rPr>
              <a:t>新台幣佰萬元</a:t>
            </a:r>
            <a:endParaRPr>
              <a:latin typeface="+mj-lt"/>
              <a:ea typeface="+mj-ea"/>
              <a:cs typeface="+mj-cs"/>
              <a:sym typeface="Helvetica"/>
            </a:endParaRPr>
          </a:p>
        </p:txBody>
      </p:sp>
      <p:graphicFrame>
        <p:nvGraphicFramePr>
          <p:cNvPr id="662" name="表格 4"/>
          <p:cNvGraphicFramePr/>
          <p:nvPr>
            <p:extLst>
              <p:ext uri="{D42A27DB-BD31-4B8C-83A1-F6EECF244321}">
                <p14:modId xmlns:p14="http://schemas.microsoft.com/office/powerpoint/2010/main" val="1048347472"/>
              </p:ext>
            </p:extLst>
          </p:nvPr>
        </p:nvGraphicFramePr>
        <p:xfrm>
          <a:off x="1500336" y="3300044"/>
          <a:ext cx="6096000" cy="566420"/>
        </p:xfrm>
        <a:graphic>
          <a:graphicData uri="http://schemas.openxmlformats.org/drawingml/2006/table">
            <a:tbl>
              <a:tblPr>
                <a:tableStyleId>{4C3C2611-4C71-4FC5-86AE-919BDF0F9419}</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pPr algn="ctr">
                        <a:defRPr sz="1300">
                          <a:latin typeface="+mn-lt"/>
                          <a:ea typeface="+mn-ea"/>
                          <a:cs typeface="+mn-cs"/>
                          <a:sym typeface="Calibri"/>
                        </a:defRPr>
                      </a:pPr>
                      <a:r>
                        <a:rPr err="1">
                          <a:latin typeface="+mj-lt"/>
                          <a:ea typeface="+mj-ea"/>
                          <a:cs typeface="+mj-cs"/>
                          <a:sym typeface="Helvetica"/>
                        </a:rPr>
                        <a:t>年份</a:t>
                      </a:r>
                      <a:endParaRPr>
                        <a:latin typeface="+mj-lt"/>
                        <a:ea typeface="+mj-ea"/>
                        <a:cs typeface="+mj-cs"/>
                        <a:sym typeface="Helvetica"/>
                      </a:endParaRP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2020</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1</a:t>
                      </a:r>
                      <a:endParaRPr sz="13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altLang="zh-TW" sz="1300" dirty="0">
                          <a:latin typeface="Arial"/>
                          <a:ea typeface="Arial"/>
                          <a:cs typeface="Arial"/>
                          <a:sym typeface="Arial"/>
                        </a:rPr>
                        <a:t>2</a:t>
                      </a:r>
                      <a:endParaRPr sz="13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2</a:t>
                      </a:r>
                      <a:r>
                        <a:rPr sz="1300" dirty="0">
                          <a:latin typeface="Arial"/>
                          <a:ea typeface="Arial"/>
                          <a:cs typeface="Arial"/>
                          <a:sym typeface="Arial"/>
                        </a:rPr>
                        <a:t>H1*</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sz="1300" dirty="0">
                          <a:latin typeface="Arial"/>
                          <a:ea typeface="Arial"/>
                          <a:cs typeface="Arial"/>
                          <a:sym typeface="Arial"/>
                        </a:rPr>
                        <a:t>202</a:t>
                      </a:r>
                      <a:r>
                        <a:rPr lang="en-US" sz="1300" dirty="0">
                          <a:latin typeface="Arial"/>
                          <a:ea typeface="Arial"/>
                          <a:cs typeface="Arial"/>
                          <a:sym typeface="Arial"/>
                        </a:rPr>
                        <a:t>3</a:t>
                      </a:r>
                      <a:r>
                        <a:rPr sz="1300" dirty="0">
                          <a:latin typeface="Arial"/>
                          <a:ea typeface="Arial"/>
                          <a:cs typeface="Arial"/>
                          <a:sym typeface="Arial"/>
                        </a:rPr>
                        <a:t>H1</a:t>
                      </a:r>
                      <a:r>
                        <a:rPr lang="en-US" sz="1300" dirty="0">
                          <a:latin typeface="Arial"/>
                          <a:ea typeface="Arial"/>
                          <a:cs typeface="Arial"/>
                          <a:sym typeface="Arial"/>
                        </a:rPr>
                        <a:t>*</a:t>
                      </a:r>
                      <a:r>
                        <a:rPr sz="1300" dirty="0">
                          <a:latin typeface="Arial"/>
                          <a:ea typeface="Arial"/>
                          <a:cs typeface="Arial"/>
                          <a:sym typeface="Arial"/>
                        </a:rPr>
                        <a:t>*</a:t>
                      </a: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0"/>
                  </a:ext>
                </a:extLst>
              </a:tr>
              <a:tr h="0">
                <a:tc>
                  <a:txBody>
                    <a:bodyPr/>
                    <a:lstStyle/>
                    <a:p>
                      <a:pPr algn="ctr">
                        <a:defRPr>
                          <a:latin typeface="+mn-lt"/>
                          <a:ea typeface="+mn-ea"/>
                          <a:cs typeface="+mn-cs"/>
                          <a:sym typeface="Calibri"/>
                        </a:defRPr>
                      </a:pPr>
                      <a:r>
                        <a:rPr>
                          <a:latin typeface="+mj-lt"/>
                          <a:ea typeface="+mj-ea"/>
                          <a:cs typeface="+mj-cs"/>
                          <a:sym typeface="Helvetica"/>
                        </a:rPr>
                        <a:t>合併本期淨利</a:t>
                      </a:r>
                    </a:p>
                  </a:txBody>
                  <a:tcPr marL="6350" marR="6350" marT="6350" marB="6350" anchor="ctr" horzOverflow="overflow">
                    <a:lnL w="12700">
                      <a:solidFill>
                        <a:srgbClr val="000000"/>
                      </a:solidFill>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sz="1200">
                          <a:latin typeface="Arial"/>
                          <a:ea typeface="Arial"/>
                          <a:cs typeface="Arial"/>
                          <a:sym typeface="Arial"/>
                        </a:rPr>
                        <a:t>365</a:t>
                      </a: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451</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altLang="zh-TW" sz="1200" dirty="0">
                          <a:latin typeface="Arial"/>
                          <a:ea typeface="Arial"/>
                          <a:cs typeface="Arial"/>
                          <a:sym typeface="Arial"/>
                        </a:rPr>
                        <a:t>2,071</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1,708</a:t>
                      </a:r>
                      <a:endParaRPr sz="1200" dirty="0">
                        <a:latin typeface="Arial"/>
                        <a:ea typeface="Arial"/>
                        <a:cs typeface="Arial"/>
                        <a:sym typeface="Arial"/>
                      </a:endParaRPr>
                    </a:p>
                  </a:txBody>
                  <a:tcPr marL="6350" marR="6350" marT="6350" marB="6350" anchor="ctr" horzOverflow="overflow">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algn="ctr">
                        <a:defRPr sz="1800"/>
                      </a:pPr>
                      <a:r>
                        <a:rPr lang="en-US" sz="1200" dirty="0">
                          <a:latin typeface="Arial"/>
                          <a:ea typeface="Arial"/>
                          <a:cs typeface="Arial"/>
                          <a:sym typeface="Arial"/>
                        </a:rPr>
                        <a:t>258</a:t>
                      </a:r>
                      <a:endParaRPr sz="1200" dirty="0">
                        <a:latin typeface="Arial"/>
                        <a:ea typeface="Arial"/>
                        <a:cs typeface="Arial"/>
                        <a:sym typeface="Arial"/>
                      </a:endParaRPr>
                    </a:p>
                  </a:txBody>
                  <a:tcPr marL="6350" marR="6350" marT="6350" marB="6350" anchor="ctr" horzOverflow="overflow">
                    <a:lnL w="12700" cap="flat" cmpd="sng" algn="ctr">
                      <a:solidFill>
                        <a:srgbClr val="000000"/>
                      </a:solidFill>
                      <a:prstDash val="solid"/>
                      <a:round/>
                      <a:headEnd type="none" w="med" len="med"/>
                      <a:tailEnd type="none" w="med" len="med"/>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0001"/>
                  </a:ext>
                </a:extLst>
              </a:tr>
            </a:tbl>
          </a:graphicData>
        </a:graphic>
      </p:graphicFrame>
      <p:sp>
        <p:nvSpPr>
          <p:cNvPr id="663" name="文字方塊 5"/>
          <p:cNvSpPr txBox="1"/>
          <p:nvPr/>
        </p:nvSpPr>
        <p:spPr>
          <a:xfrm>
            <a:off x="1507521" y="4058989"/>
            <a:ext cx="3796993" cy="40011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2</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2</a:t>
            </a:r>
            <a:r>
              <a:rPr dirty="0">
                <a:latin typeface="Arial" panose="020B0604020202020204" pitchFamily="34" charset="0"/>
                <a:cs typeface="Arial" panose="020B0604020202020204" pitchFamily="34" charset="0"/>
              </a:rPr>
              <a:t>/6/30</a:t>
            </a:r>
          </a:p>
          <a:p>
            <a:pPr>
              <a:defRPr sz="1000">
                <a:latin typeface="+mn-lt"/>
                <a:ea typeface="+mn-ea"/>
                <a:cs typeface="+mn-cs"/>
                <a:sym typeface="Calibri"/>
              </a:defRPr>
            </a:pPr>
            <a:r>
              <a:rPr dirty="0"/>
              <a:t>** </a:t>
            </a:r>
            <a:r>
              <a:rPr dirty="0">
                <a:latin typeface="+mj-lt"/>
                <a:ea typeface="+mj-ea"/>
                <a:cs typeface="+mj-cs"/>
                <a:sym typeface="Helvetica"/>
              </a:rPr>
              <a:t>期間為</a:t>
            </a:r>
            <a:r>
              <a:rPr dirty="0">
                <a:latin typeface="Arial" panose="020B0604020202020204" pitchFamily="34" charset="0"/>
                <a:cs typeface="Arial" panose="020B0604020202020204" pitchFamily="34" charset="0"/>
              </a:rPr>
              <a:t>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/1/1~202</a:t>
            </a:r>
            <a:r>
              <a:rPr lang="en-US" altLang="zh-TW" dirty="0">
                <a:latin typeface="Arial" panose="020B0604020202020204" pitchFamily="34" charset="0"/>
                <a:cs typeface="Arial" panose="020B0604020202020204" pitchFamily="34" charset="0"/>
              </a:rPr>
              <a:t>3</a:t>
            </a:r>
            <a:r>
              <a:rPr dirty="0">
                <a:latin typeface="Arial" panose="020B0604020202020204" pitchFamily="34" charset="0"/>
                <a:cs typeface="Arial" panose="020B0604020202020204" pitchFamily="34" charset="0"/>
              </a:rPr>
              <a:t>/6/30</a:t>
            </a:r>
          </a:p>
        </p:txBody>
      </p:sp>
      <p:graphicFrame>
        <p:nvGraphicFramePr>
          <p:cNvPr id="7" name="內容版面配置區 4"/>
          <p:cNvGraphicFramePr>
            <a:graphicFrameLocks/>
          </p:cNvGraphicFramePr>
          <p:nvPr>
            <p:extLst>
              <p:ext uri="{D42A27DB-BD31-4B8C-83A1-F6EECF244321}">
                <p14:modId xmlns:p14="http://schemas.microsoft.com/office/powerpoint/2010/main" val="158041934"/>
              </p:ext>
            </p:extLst>
          </p:nvPr>
        </p:nvGraphicFramePr>
        <p:xfrm>
          <a:off x="643461" y="548599"/>
          <a:ext cx="7627760" cy="27716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 name="標題 1"/>
          <p:cNvSpPr txBox="1">
            <a:spLocks noGrp="1"/>
          </p:cNvSpPr>
          <p:nvPr>
            <p:ph type="title"/>
          </p:nvPr>
        </p:nvSpPr>
        <p:spPr>
          <a:prstGeom prst="rect">
            <a:avLst/>
          </a:prstGeom>
        </p:spPr>
        <p:txBody>
          <a:bodyPr/>
          <a:lstStyle/>
          <a:p>
            <a:r>
              <a:t>公司簡介</a:t>
            </a:r>
          </a:p>
        </p:txBody>
      </p:sp>
      <p:graphicFrame>
        <p:nvGraphicFramePr>
          <p:cNvPr id="456" name="表格 3"/>
          <p:cNvGraphicFramePr/>
          <p:nvPr>
            <p:extLst>
              <p:ext uri="{D42A27DB-BD31-4B8C-83A1-F6EECF244321}">
                <p14:modId xmlns:p14="http://schemas.microsoft.com/office/powerpoint/2010/main" val="2738310626"/>
              </p:ext>
            </p:extLst>
          </p:nvPr>
        </p:nvGraphicFramePr>
        <p:xfrm>
          <a:off x="1115616" y="915566"/>
          <a:ext cx="7704856" cy="2560320"/>
        </p:xfrm>
        <a:graphic>
          <a:graphicData uri="http://schemas.openxmlformats.org/drawingml/2006/table">
            <a:tbl>
              <a:tblPr>
                <a:tableStyleId>{4C3C2611-4C71-4FC5-86AE-919BDF0F9419}</a:tableStyleId>
              </a:tblPr>
              <a:tblGrid>
                <a:gridCol w="2314262">
                  <a:extLst>
                    <a:ext uri="{9D8B030D-6E8A-4147-A177-3AD203B41FA5}">
                      <a16:colId xmlns:a16="http://schemas.microsoft.com/office/drawing/2014/main" val="20000"/>
                    </a:ext>
                  </a:extLst>
                </a:gridCol>
                <a:gridCol w="5390594">
                  <a:extLst>
                    <a:ext uri="{9D8B030D-6E8A-4147-A177-3AD203B41FA5}">
                      <a16:colId xmlns:a16="http://schemas.microsoft.com/office/drawing/2014/main" val="20001"/>
                    </a:ext>
                  </a:extLst>
                </a:gridCol>
              </a:tblGrid>
              <a:tr h="221744">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成立時間 </a:t>
                      </a:r>
                    </a:p>
                  </a:txBody>
                  <a:tcPr marL="45720" marR="45720" horzOverflow="overflow"/>
                </a:tc>
                <a:tc>
                  <a:txBody>
                    <a:bodyPr/>
                    <a:lstStyle/>
                    <a:p>
                      <a:pPr algn="l">
                        <a:defRPr sz="2200">
                          <a:latin typeface="Arial"/>
                          <a:ea typeface="Arial"/>
                          <a:cs typeface="Arial"/>
                          <a:sym typeface="Arial"/>
                        </a:defRPr>
                      </a:pPr>
                      <a:r>
                        <a:rPr>
                          <a:latin typeface="Arial" panose="020B0604020202020204" pitchFamily="34" charset="0"/>
                          <a:ea typeface="新細明體" panose="02020500000000000000" pitchFamily="18" charset="-120"/>
                          <a:cs typeface="Arial" panose="020B0604020202020204" pitchFamily="34" charset="0"/>
                        </a:rPr>
                        <a:t>1955</a:t>
                      </a:r>
                      <a:r>
                        <a:rPr>
                          <a:latin typeface="新細明體" panose="02020500000000000000" pitchFamily="18" charset="-120"/>
                          <a:ea typeface="新細明體" panose="02020500000000000000" pitchFamily="18" charset="-120"/>
                          <a:cs typeface="Arial" panose="020B0604020202020204" pitchFamily="34" charset="0"/>
                          <a:sym typeface="Helvetica"/>
                        </a:rPr>
                        <a:t>年</a:t>
                      </a:r>
                    </a:p>
                  </a:txBody>
                  <a:tcPr marL="45720" marR="45720" horzOverflow="overflow"/>
                </a:tc>
                <a:extLst>
                  <a:ext uri="{0D108BD9-81ED-4DB2-BD59-A6C34878D82A}">
                    <a16:rowId xmlns:a16="http://schemas.microsoft.com/office/drawing/2014/main" val="10000"/>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董事長</a:t>
                      </a:r>
                    </a:p>
                  </a:txBody>
                  <a:tcPr marL="45720" marR="45720" horzOverflow="overflow"/>
                </a:tc>
                <a:tc>
                  <a:txBody>
                    <a:bodyPr/>
                    <a:lstStyle/>
                    <a:p>
                      <a:pPr algn="l">
                        <a:defRPr sz="2200">
                          <a:latin typeface="Arial"/>
                          <a:ea typeface="Arial"/>
                          <a:cs typeface="Arial"/>
                          <a:sym typeface="Arial"/>
                        </a:defRPr>
                      </a:pPr>
                      <a:r>
                        <a:rPr dirty="0">
                          <a:latin typeface="新細明體" panose="02020500000000000000" pitchFamily="18" charset="-120"/>
                          <a:ea typeface="新細明體" panose="02020500000000000000" pitchFamily="18" charset="-120"/>
                          <a:cs typeface="Arial" panose="020B0604020202020204" pitchFamily="34" charset="0"/>
                          <a:sym typeface="Helvetica"/>
                        </a:rPr>
                        <a:t>吳昕恩</a:t>
                      </a:r>
                    </a:p>
                  </a:txBody>
                  <a:tcPr marL="45720" marR="45720" horzOverflow="overflow"/>
                </a:tc>
                <a:extLst>
                  <a:ext uri="{0D108BD9-81ED-4DB2-BD59-A6C34878D82A}">
                    <a16:rowId xmlns:a16="http://schemas.microsoft.com/office/drawing/2014/main" val="10001"/>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資本額</a:t>
                      </a:r>
                    </a:p>
                  </a:txBody>
                  <a:tcPr marL="45720" marR="45720" horzOverflow="overflow"/>
                </a:tc>
                <a:tc>
                  <a:txBody>
                    <a:bodyPr/>
                    <a:lstStyle/>
                    <a:p>
                      <a:pPr algn="l">
                        <a:defRPr sz="2200">
                          <a:latin typeface="Arial"/>
                          <a:ea typeface="Arial"/>
                          <a:cs typeface="Arial"/>
                          <a:sym typeface="Arial"/>
                        </a:defRPr>
                      </a:pPr>
                      <a:r>
                        <a:rPr dirty="0">
                          <a:latin typeface="新細明體" panose="02020500000000000000" pitchFamily="18" charset="-120"/>
                          <a:ea typeface="新細明體" panose="02020500000000000000" pitchFamily="18" charset="-120"/>
                          <a:cs typeface="Arial" panose="020B0604020202020204" pitchFamily="34" charset="0"/>
                          <a:sym typeface="Helvetica"/>
                        </a:rPr>
                        <a:t>新台幣</a:t>
                      </a:r>
                      <a:r>
                        <a:rPr dirty="0">
                          <a:latin typeface="Arial" panose="020B0604020202020204" pitchFamily="34" charset="0"/>
                          <a:ea typeface="新細明體" panose="02020500000000000000" pitchFamily="18" charset="-120"/>
                          <a:cs typeface="Arial" panose="020B0604020202020204" pitchFamily="34" charset="0"/>
                        </a:rPr>
                        <a:t>30</a:t>
                      </a:r>
                      <a:r>
                        <a:rPr dirty="0">
                          <a:latin typeface="新細明體" panose="02020500000000000000" pitchFamily="18" charset="-120"/>
                          <a:ea typeface="新細明體" panose="02020500000000000000" pitchFamily="18" charset="-120"/>
                          <a:cs typeface="Arial" panose="020B0604020202020204" pitchFamily="34" charset="0"/>
                          <a:sym typeface="Helvetica"/>
                        </a:rPr>
                        <a:t>億</a:t>
                      </a:r>
                    </a:p>
                  </a:txBody>
                  <a:tcPr marL="45720" marR="45720" horzOverflow="overflow"/>
                </a:tc>
                <a:extLst>
                  <a:ext uri="{0D108BD9-81ED-4DB2-BD59-A6C34878D82A}">
                    <a16:rowId xmlns:a16="http://schemas.microsoft.com/office/drawing/2014/main" val="10002"/>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員工人數</a:t>
                      </a:r>
                    </a:p>
                  </a:txBody>
                  <a:tcPr marL="45720" marR="45720" horzOverflow="overflow"/>
                </a:tc>
                <a:tc>
                  <a:txBody>
                    <a:bodyPr/>
                    <a:lstStyle/>
                    <a:p>
                      <a:pPr algn="l">
                        <a:defRPr sz="2200">
                          <a:latin typeface="Arial"/>
                          <a:ea typeface="Arial"/>
                          <a:cs typeface="Arial"/>
                          <a:sym typeface="Arial"/>
                        </a:defRPr>
                      </a:pPr>
                      <a:r>
                        <a:rPr lang="en-US" altLang="zh-TW"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sym typeface="Helvetica"/>
                        </a:rPr>
                        <a:t>561</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sym typeface="Helvetica"/>
                        </a:rPr>
                        <a:t>人 </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rPr>
                        <a:t>(</a:t>
                      </a:r>
                      <a:r>
                        <a:rPr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rPr>
                        <a:t>202</a:t>
                      </a:r>
                      <a:r>
                        <a:rPr lang="en-US" altLang="zh-TW"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rPr>
                        <a:t>3</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sym typeface="Helvetica"/>
                        </a:rPr>
                        <a:t>年</a:t>
                      </a:r>
                      <a:r>
                        <a:rPr lang="en-US" altLang="zh-TW" dirty="0">
                          <a:solidFill>
                            <a:schemeClr val="tx1">
                              <a:lumMod val="95000"/>
                              <a:lumOff val="5000"/>
                            </a:schemeClr>
                          </a:solidFill>
                          <a:latin typeface="Arial" panose="020B0604020202020204" pitchFamily="34" charset="0"/>
                          <a:ea typeface="新細明體" panose="02020500000000000000" pitchFamily="18" charset="-120"/>
                          <a:cs typeface="Arial" panose="020B0604020202020204" pitchFamily="34" charset="0"/>
                          <a:sym typeface="Helvetica"/>
                        </a:rPr>
                        <a:t>9</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sym typeface="Helvetica"/>
                        </a:rPr>
                        <a:t>月</a:t>
                      </a:r>
                      <a:r>
                        <a:rPr dirty="0">
                          <a:solidFill>
                            <a:schemeClr val="tx1">
                              <a:lumMod val="95000"/>
                              <a:lumOff val="5000"/>
                            </a:schemeClr>
                          </a:solidFill>
                          <a:latin typeface="新細明體" panose="02020500000000000000" pitchFamily="18" charset="-12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3"/>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主要營運部門</a:t>
                      </a:r>
                    </a:p>
                  </a:txBody>
                  <a:tcPr marL="45720" marR="45720" horzOverflow="overflow"/>
                </a:tc>
                <a:tc>
                  <a:txBody>
                    <a:bodyPr/>
                    <a:lstStyle/>
                    <a:p>
                      <a:pPr algn="l">
                        <a:defRPr sz="2200">
                          <a:latin typeface="Arial"/>
                          <a:ea typeface="Arial"/>
                          <a:cs typeface="Arial"/>
                          <a:sym typeface="Arial"/>
                        </a:defRPr>
                      </a:pPr>
                      <a:r>
                        <a:rPr>
                          <a:latin typeface="新細明體" panose="02020500000000000000" pitchFamily="18" charset="-120"/>
                          <a:ea typeface="新細明體" panose="02020500000000000000" pitchFamily="18" charset="-120"/>
                          <a:cs typeface="Arial" panose="020B0604020202020204" pitchFamily="34" charset="0"/>
                          <a:sym typeface="Helvetica"/>
                        </a:rPr>
                        <a:t>行銷部、零售部、營建部</a:t>
                      </a:r>
                    </a:p>
                  </a:txBody>
                  <a:tcPr marL="45720" marR="45720" horzOverflow="overflow"/>
                </a:tc>
                <a:extLst>
                  <a:ext uri="{0D108BD9-81ED-4DB2-BD59-A6C34878D82A}">
                    <a16:rowId xmlns:a16="http://schemas.microsoft.com/office/drawing/2014/main" val="10004"/>
                  </a:ext>
                </a:extLst>
              </a:tr>
              <a:tr h="370840">
                <a:tc>
                  <a:txBody>
                    <a:bodyPr/>
                    <a:lstStyle/>
                    <a:p>
                      <a:pPr marL="285750" indent="-285750" algn="l">
                        <a:buSzPct val="100000"/>
                        <a:buChar char="➢"/>
                        <a:defRPr sz="2200">
                          <a:latin typeface="華康儷宋"/>
                          <a:ea typeface="華康儷宋"/>
                          <a:cs typeface="華康儷宋"/>
                          <a:sym typeface="華康儷宋"/>
                        </a:defRPr>
                      </a:pPr>
                      <a:r>
                        <a:rPr b="1">
                          <a:latin typeface="新細明體" panose="02020500000000000000" pitchFamily="18" charset="-120"/>
                          <a:ea typeface="新細明體" panose="02020500000000000000" pitchFamily="18" charset="-120"/>
                          <a:cs typeface="Arial" panose="020B0604020202020204" pitchFamily="34" charset="0"/>
                        </a:rPr>
                        <a:t>經營理念</a:t>
                      </a:r>
                    </a:p>
                  </a:txBody>
                  <a:tcPr marL="45720" marR="45720" horzOverflow="overflow"/>
                </a:tc>
                <a:tc>
                  <a:txBody>
                    <a:bodyPr/>
                    <a:lstStyle/>
                    <a:p>
                      <a:pPr algn="l">
                        <a:defRPr sz="2200">
                          <a:latin typeface="Arial"/>
                          <a:ea typeface="Arial"/>
                          <a:cs typeface="Arial"/>
                          <a:sym typeface="Arial"/>
                        </a:defRPr>
                      </a:pPr>
                      <a:r>
                        <a:rPr dirty="0" err="1">
                          <a:latin typeface="新細明體" panose="02020500000000000000" pitchFamily="18" charset="-120"/>
                          <a:ea typeface="新細明體" panose="02020500000000000000" pitchFamily="18" charset="-120"/>
                          <a:cs typeface="Arial" panose="020B0604020202020204" pitchFamily="34" charset="0"/>
                          <a:sym typeface="Helvetica"/>
                        </a:rPr>
                        <a:t>維持現狀即是落伍、研究發展才有進步</a:t>
                      </a:r>
                      <a:r>
                        <a:rPr dirty="0">
                          <a:latin typeface="新細明體" panose="02020500000000000000" pitchFamily="18" charset="-12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5"/>
                  </a:ext>
                </a:extLst>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 name="標題 1"/>
          <p:cNvSpPr txBox="1">
            <a:spLocks noGrp="1"/>
          </p:cNvSpPr>
          <p:nvPr>
            <p:ph type="title"/>
          </p:nvPr>
        </p:nvSpPr>
        <p:spPr>
          <a:xfrm>
            <a:off x="688031" y="1829271"/>
            <a:ext cx="7772401" cy="1102520"/>
          </a:xfrm>
          <a:prstGeom prst="rect">
            <a:avLst/>
          </a:prstGeom>
        </p:spPr>
        <p:txBody>
          <a:bodyPr anchor="ctr"/>
          <a:lstStyle/>
          <a:p>
            <a:pPr>
              <a:defRPr sz="2800"/>
            </a:pPr>
            <a:r>
              <a:t>Q&amp;A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標題 1"/>
          <p:cNvSpPr txBox="1">
            <a:spLocks noGrp="1"/>
          </p:cNvSpPr>
          <p:nvPr>
            <p:ph type="title"/>
          </p:nvPr>
        </p:nvSpPr>
        <p:spPr>
          <a:xfrm>
            <a:off x="2051719" y="2067693"/>
            <a:ext cx="4896545" cy="648073"/>
          </a:xfrm>
          <a:prstGeom prst="rect">
            <a:avLst/>
          </a:prstGeom>
        </p:spPr>
        <p:txBody>
          <a:bodyPr/>
          <a:lstStyle>
            <a:lvl1pPr>
              <a:defRPr sz="2800"/>
            </a:lvl1pPr>
          </a:lstStyle>
          <a:p>
            <a:r>
              <a:rPr err="1">
                <a:latin typeface="新細明體" panose="02020500000000000000" pitchFamily="18" charset="-120"/>
                <a:ea typeface="新細明體" panose="02020500000000000000" pitchFamily="18" charset="-120"/>
              </a:rPr>
              <a:t>謝謝蒞臨指教</a:t>
            </a:r>
            <a:endParaRPr>
              <a:latin typeface="新細明體" panose="02020500000000000000" pitchFamily="18" charset="-120"/>
              <a:ea typeface="新細明體" panose="02020500000000000000" pitchFamily="18" charset="-120"/>
            </a:endParaRPr>
          </a:p>
        </p:txBody>
      </p:sp>
      <p:sp>
        <p:nvSpPr>
          <p:cNvPr id="668" name="矩形 2"/>
          <p:cNvSpPr txBox="1"/>
          <p:nvPr/>
        </p:nvSpPr>
        <p:spPr>
          <a:xfrm>
            <a:off x="297239" y="3993907"/>
            <a:ext cx="5525186" cy="11695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p>
            <a:pPr>
              <a:defRPr sz="1400">
                <a:latin typeface="Arial"/>
                <a:ea typeface="Arial"/>
                <a:cs typeface="Arial"/>
                <a:sym typeface="Arial"/>
              </a:defRPr>
            </a:pPr>
            <a:r>
              <a:rPr lang="zh-TW" altLang="en-US" dirty="0"/>
              <a:t>總公司</a:t>
            </a:r>
            <a:endParaRPr dirty="0">
              <a:latin typeface="+mn-lt"/>
              <a:ea typeface="+mn-ea"/>
              <a:cs typeface="+mn-cs"/>
              <a:sym typeface="Calibri"/>
            </a:endParaRPr>
          </a:p>
          <a:p>
            <a:pPr>
              <a:defRPr sz="1400">
                <a:latin typeface="Arial"/>
                <a:ea typeface="Arial"/>
                <a:cs typeface="Arial"/>
                <a:sym typeface="Arial"/>
              </a:defRPr>
            </a:pPr>
            <a:r>
              <a:rPr lang="zh-TW" altLang="en-US" dirty="0"/>
              <a:t>地址</a:t>
            </a:r>
            <a:r>
              <a:rPr lang="en-US" altLang="zh-TW" dirty="0"/>
              <a:t>:</a:t>
            </a:r>
            <a:r>
              <a:rPr lang="zh-TW" altLang="en-US" dirty="0"/>
              <a:t> 台灣台北市中山區中山北路二段</a:t>
            </a:r>
            <a:r>
              <a:rPr lang="en-US" dirty="0"/>
              <a:t>44</a:t>
            </a:r>
            <a:r>
              <a:rPr lang="zh-TW" altLang="en-US" dirty="0"/>
              <a:t>號</a:t>
            </a:r>
            <a:r>
              <a:rPr lang="en-US" altLang="zh-TW" dirty="0"/>
              <a:t>15F</a:t>
            </a:r>
            <a:br>
              <a:rPr dirty="0"/>
            </a:br>
            <a:r>
              <a:rPr lang="zh-TW" altLang="en-US" dirty="0"/>
              <a:t>電話</a:t>
            </a:r>
            <a:r>
              <a:rPr lang="en-US" altLang="zh-TW" dirty="0"/>
              <a:t>:</a:t>
            </a:r>
            <a:r>
              <a:rPr dirty="0"/>
              <a:t> </a:t>
            </a:r>
            <a:r>
              <a:rPr lang="en-US" altLang="zh-TW" dirty="0"/>
              <a:t>(</a:t>
            </a:r>
            <a:r>
              <a:rPr dirty="0"/>
              <a:t>02</a:t>
            </a:r>
            <a:r>
              <a:rPr lang="en-US" altLang="zh-TW" dirty="0"/>
              <a:t>)</a:t>
            </a:r>
            <a:r>
              <a:rPr lang="zh-TW" altLang="en-US" dirty="0"/>
              <a:t> </a:t>
            </a:r>
            <a:r>
              <a:rPr dirty="0"/>
              <a:t>2507-125</a:t>
            </a:r>
            <a:r>
              <a:rPr lang="en-US" dirty="0"/>
              <a:t>8</a:t>
            </a:r>
            <a:br>
              <a:rPr dirty="0"/>
            </a:br>
            <a:r>
              <a:rPr lang="zh-TW" altLang="en-US" dirty="0"/>
              <a:t>網站</a:t>
            </a:r>
            <a:r>
              <a:rPr lang="en-US" altLang="zh-TW" dirty="0"/>
              <a:t>:</a:t>
            </a:r>
            <a:r>
              <a:rPr lang="zh-TW" altLang="en-US" dirty="0"/>
              <a:t> </a:t>
            </a:r>
            <a:r>
              <a:rPr dirty="0">
                <a:hlinkClick r:id="rId2"/>
              </a:rPr>
              <a:t>http://www.sktextile.com</a:t>
            </a:r>
            <a:r>
              <a:rPr>
                <a:hlinkClick r:id="rId2"/>
              </a:rPr>
              <a:t>.tw</a:t>
            </a:r>
            <a:endParaRPr lang="en-US" dirty="0"/>
          </a:p>
          <a:p>
            <a:pPr>
              <a:defRPr sz="1400">
                <a:latin typeface="Arial"/>
                <a:ea typeface="Arial"/>
                <a:cs typeface="Arial"/>
                <a:sym typeface="Arial"/>
              </a:defRPr>
            </a:pPr>
            <a:endParaRPr lang="en-US" dirty="0"/>
          </a:p>
        </p:txBody>
      </p:sp>
      <p:pic>
        <p:nvPicPr>
          <p:cNvPr id="669" name="圖片 3" descr="圖片 3"/>
          <p:cNvPicPr>
            <a:picLocks noChangeAspect="1"/>
          </p:cNvPicPr>
          <p:nvPr/>
        </p:nvPicPr>
        <p:blipFill>
          <a:blip r:embed="rId3"/>
          <a:stretch>
            <a:fillRect/>
          </a:stretch>
        </p:blipFill>
        <p:spPr>
          <a:xfrm>
            <a:off x="6520760" y="4055385"/>
            <a:ext cx="2141085" cy="831149"/>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8" name="標題 1"/>
          <p:cNvSpPr txBox="1">
            <a:spLocks noGrp="1"/>
          </p:cNvSpPr>
          <p:nvPr>
            <p:ph type="title"/>
          </p:nvPr>
        </p:nvSpPr>
        <p:spPr>
          <a:prstGeom prst="rect">
            <a:avLst/>
          </a:prstGeom>
        </p:spPr>
        <p:txBody>
          <a:bodyPr/>
          <a:lstStyle>
            <a:lvl1pPr>
              <a:defRPr sz="2800" b="1"/>
            </a:lvl1pPr>
          </a:lstStyle>
          <a:p>
            <a:r>
              <a:rPr err="1"/>
              <a:t>公司沿革</a:t>
            </a:r>
            <a:endParaRPr/>
          </a:p>
        </p:txBody>
      </p:sp>
      <p:graphicFrame>
        <p:nvGraphicFramePr>
          <p:cNvPr id="459" name="表格 3"/>
          <p:cNvGraphicFramePr/>
          <p:nvPr>
            <p:extLst>
              <p:ext uri="{D42A27DB-BD31-4B8C-83A1-F6EECF244321}">
                <p14:modId xmlns:p14="http://schemas.microsoft.com/office/powerpoint/2010/main" val="114575184"/>
              </p:ext>
            </p:extLst>
          </p:nvPr>
        </p:nvGraphicFramePr>
        <p:xfrm>
          <a:off x="1226219" y="710342"/>
          <a:ext cx="6691561" cy="4173387"/>
        </p:xfrm>
        <a:graphic>
          <a:graphicData uri="http://schemas.openxmlformats.org/drawingml/2006/table">
            <a:tbl>
              <a:tblPr>
                <a:tableStyleId>{4C3C2611-4C71-4FC5-86AE-919BDF0F9419}</a:tableStyleId>
              </a:tblPr>
              <a:tblGrid>
                <a:gridCol w="645678">
                  <a:extLst>
                    <a:ext uri="{9D8B030D-6E8A-4147-A177-3AD203B41FA5}">
                      <a16:colId xmlns:a16="http://schemas.microsoft.com/office/drawing/2014/main" val="20000"/>
                    </a:ext>
                  </a:extLst>
                </a:gridCol>
                <a:gridCol w="6045883">
                  <a:extLst>
                    <a:ext uri="{9D8B030D-6E8A-4147-A177-3AD203B41FA5}">
                      <a16:colId xmlns:a16="http://schemas.microsoft.com/office/drawing/2014/main" val="20001"/>
                    </a:ext>
                  </a:extLst>
                </a:gridCol>
              </a:tblGrid>
              <a:tr h="274517">
                <a:tc>
                  <a:txBody>
                    <a:bodyPr/>
                    <a:lstStyle/>
                    <a:p>
                      <a:pPr algn="ctr">
                        <a:defRPr sz="1800"/>
                      </a:pPr>
                      <a:r>
                        <a:rPr sz="1100" dirty="0">
                          <a:latin typeface="Arial" panose="020B0604020202020204" pitchFamily="34" charset="0"/>
                          <a:ea typeface="Arial"/>
                          <a:cs typeface="Arial" panose="020B0604020202020204" pitchFamily="34" charset="0"/>
                          <a:sym typeface="Arial"/>
                        </a:rPr>
                        <a:t>1955</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於台北市成立棉花紡織廠從事紡織產品生產與銷售</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0"/>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1974</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在桃園大溪擴建紡織廠</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1"/>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1977</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正式於台灣股票市場上市上櫃</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2"/>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2003</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轉型研發功能性布料</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3"/>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2004</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開始百貨零售事業引進</a:t>
                      </a:r>
                      <a:r>
                        <a:rPr sz="1100" dirty="0" err="1">
                          <a:latin typeface="Arial" panose="020B0604020202020204" pitchFamily="34" charset="0"/>
                          <a:ea typeface="新細明體" panose="02020500000000000000" pitchFamily="18" charset="-120"/>
                          <a:cs typeface="Arial" panose="020B0604020202020204" pitchFamily="34" charset="0"/>
                          <a:sym typeface="Arial"/>
                        </a:rPr>
                        <a:t>PGA</a:t>
                      </a:r>
                      <a:r>
                        <a:rPr sz="1100" dirty="0">
                          <a:latin typeface="Arial" panose="020B0604020202020204" pitchFamily="34" charset="0"/>
                          <a:ea typeface="新細明體" panose="02020500000000000000" pitchFamily="18" charset="-120"/>
                          <a:cs typeface="Arial" panose="020B0604020202020204" pitchFamily="34" charset="0"/>
                          <a:sym typeface="Arial"/>
                        </a:rPr>
                        <a:t> TOUR</a:t>
                      </a:r>
                    </a:p>
                  </a:txBody>
                  <a:tcPr marL="45720" marR="45720" horzOverflow="overflow"/>
                </a:tc>
                <a:extLst>
                  <a:ext uri="{0D108BD9-81ED-4DB2-BD59-A6C34878D82A}">
                    <a16:rowId xmlns:a16="http://schemas.microsoft.com/office/drawing/2014/main" val="10004"/>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2011</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延伸至精品零售市場建立</a:t>
                      </a:r>
                      <a:r>
                        <a:rPr sz="1100" err="1">
                          <a:latin typeface="Arial" panose="020B0604020202020204" pitchFamily="34" charset="0"/>
                          <a:ea typeface="新細明體" panose="02020500000000000000" pitchFamily="18" charset="-120"/>
                          <a:cs typeface="Arial" panose="020B0604020202020204" pitchFamily="34" charset="0"/>
                          <a:sym typeface="Arial"/>
                        </a:rPr>
                        <a:t>ARTIFACTS</a:t>
                      </a:r>
                      <a:r>
                        <a:rPr sz="1100" err="1">
                          <a:latin typeface="Arial" panose="020B0604020202020204" pitchFamily="34" charset="0"/>
                          <a:ea typeface="新細明體" panose="02020500000000000000" pitchFamily="18" charset="-120"/>
                          <a:cs typeface="Arial" panose="020B0604020202020204" pitchFamily="34" charset="0"/>
                          <a:sym typeface="Helvetica"/>
                        </a:rPr>
                        <a:t>品牌</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5"/>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2012</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於桃園大園工業區建立染整廠</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06"/>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2015</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建立嶄新精品品牌</a:t>
                      </a:r>
                      <a:r>
                        <a:rPr sz="1100" err="1">
                          <a:latin typeface="Arial" panose="020B0604020202020204" pitchFamily="34" charset="0"/>
                          <a:ea typeface="新細明體" panose="02020500000000000000" pitchFamily="18" charset="-120"/>
                          <a:cs typeface="Arial" panose="020B0604020202020204" pitchFamily="34" charset="0"/>
                        </a:rPr>
                        <a:t>ART</a:t>
                      </a:r>
                      <a:r>
                        <a:rPr sz="1100">
                          <a:latin typeface="Arial" panose="020B0604020202020204" pitchFamily="34" charset="0"/>
                          <a:ea typeface="新細明體" panose="02020500000000000000" pitchFamily="18" charset="-120"/>
                          <a:cs typeface="Arial" panose="020B0604020202020204" pitchFamily="34" charset="0"/>
                        </a:rPr>
                        <a:t> HAUS</a:t>
                      </a:r>
                    </a:p>
                  </a:txBody>
                  <a:tcPr marL="45720" marR="45720" horzOverflow="overflow"/>
                </a:tc>
                <a:extLst>
                  <a:ext uri="{0D108BD9-81ED-4DB2-BD59-A6C34878D82A}">
                    <a16:rowId xmlns:a16="http://schemas.microsoft.com/office/drawing/2014/main" val="10007"/>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2016</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建立時尚運動精品品牌</a:t>
                      </a:r>
                      <a:r>
                        <a:rPr sz="1100" err="1">
                          <a:latin typeface="Arial" panose="020B0604020202020204" pitchFamily="34" charset="0"/>
                          <a:ea typeface="新細明體" panose="02020500000000000000" pitchFamily="18" charset="-120"/>
                          <a:cs typeface="Arial" panose="020B0604020202020204" pitchFamily="34" charset="0"/>
                        </a:rPr>
                        <a:t>ASPORT</a:t>
                      </a:r>
                      <a:r>
                        <a:rPr sz="1100" err="1">
                          <a:latin typeface="Arial" panose="020B0604020202020204" pitchFamily="34" charset="0"/>
                          <a:ea typeface="新細明體" panose="02020500000000000000" pitchFamily="18" charset="-120"/>
                          <a:cs typeface="Arial" panose="020B0604020202020204" pitchFamily="34" charset="0"/>
                          <a:sym typeface="Helvetica"/>
                        </a:rPr>
                        <a:t>、高爾夫複合式品牌</a:t>
                      </a:r>
                      <a:r>
                        <a:rPr sz="1100" err="1">
                          <a:latin typeface="Arial" panose="020B0604020202020204" pitchFamily="34" charset="0"/>
                          <a:ea typeface="新細明體" panose="02020500000000000000" pitchFamily="18" charset="-120"/>
                          <a:cs typeface="Arial" panose="020B0604020202020204" pitchFamily="34" charset="0"/>
                        </a:rPr>
                        <a:t>SUPERGOLF</a:t>
                      </a:r>
                      <a:endParaRPr sz="1100">
                        <a:latin typeface="Arial" panose="020B0604020202020204" pitchFamily="34" charset="0"/>
                        <a:ea typeface="新細明體" panose="02020500000000000000" pitchFamily="18" charset="-120"/>
                        <a:cs typeface="Arial" panose="020B0604020202020204" pitchFamily="34" charset="0"/>
                      </a:endParaRPr>
                    </a:p>
                  </a:txBody>
                  <a:tcPr marL="45720" marR="45720" horzOverflow="overflow"/>
                </a:tc>
                <a:extLst>
                  <a:ext uri="{0D108BD9-81ED-4DB2-BD59-A6C34878D82A}">
                    <a16:rowId xmlns:a16="http://schemas.microsoft.com/office/drawing/2014/main" val="10008"/>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2018</a:t>
                      </a:r>
                    </a:p>
                  </a:txBody>
                  <a:tcPr marL="45720" marR="45720" horzOverflow="overflow"/>
                </a:tc>
                <a:tc>
                  <a:txBody>
                    <a:bodyPr/>
                    <a:lstStyle/>
                    <a:p>
                      <a:pPr algn="l">
                        <a:defRPr sz="1100">
                          <a:latin typeface="Arial"/>
                          <a:ea typeface="Arial"/>
                          <a:cs typeface="Arial"/>
                          <a:sym typeface="Arial"/>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獲邀於巴黎</a:t>
                      </a:r>
                      <a:r>
                        <a:rPr sz="1100" err="1">
                          <a:latin typeface="Arial" panose="020B0604020202020204" pitchFamily="34" charset="0"/>
                          <a:ea typeface="新細明體" panose="02020500000000000000" pitchFamily="18" charset="-120"/>
                          <a:cs typeface="Arial" panose="020B0604020202020204" pitchFamily="34" charset="0"/>
                        </a:rPr>
                        <a:t>Premiere</a:t>
                      </a:r>
                      <a:r>
                        <a:rPr sz="1100">
                          <a:latin typeface="Arial" panose="020B0604020202020204" pitchFamily="34" charset="0"/>
                          <a:ea typeface="新細明體" panose="02020500000000000000" pitchFamily="18" charset="-120"/>
                          <a:cs typeface="Arial" panose="020B0604020202020204" pitchFamily="34" charset="0"/>
                        </a:rPr>
                        <a:t> </a:t>
                      </a:r>
                      <a:r>
                        <a:rPr sz="1100" err="1">
                          <a:latin typeface="Arial" panose="020B0604020202020204" pitchFamily="34" charset="0"/>
                          <a:ea typeface="新細明體" panose="02020500000000000000" pitchFamily="18" charset="-120"/>
                          <a:cs typeface="Arial" panose="020B0604020202020204" pitchFamily="34" charset="0"/>
                        </a:rPr>
                        <a:t>Vision</a:t>
                      </a:r>
                      <a:r>
                        <a:rPr sz="1100" err="1">
                          <a:latin typeface="Arial" panose="020B0604020202020204" pitchFamily="34" charset="0"/>
                          <a:ea typeface="新細明體" panose="02020500000000000000" pitchFamily="18" charset="-120"/>
                          <a:cs typeface="Arial" panose="020B0604020202020204" pitchFamily="34" charset="0"/>
                          <a:sym typeface="Helvetica"/>
                        </a:rPr>
                        <a:t>展發表科技布料產品</a:t>
                      </a:r>
                      <a:r>
                        <a:rPr sz="1100">
                          <a:latin typeface="Arial" panose="020B0604020202020204" pitchFamily="34" charset="0"/>
                          <a:ea typeface="新細明體" panose="02020500000000000000" pitchFamily="18" charset="-120"/>
                          <a:cs typeface="Arial" panose="020B0604020202020204" pitchFamily="34" charset="0"/>
                        </a:rPr>
                        <a:t> (</a:t>
                      </a:r>
                      <a:r>
                        <a:rPr sz="1100">
                          <a:latin typeface="Arial" panose="020B0604020202020204" pitchFamily="34" charset="0"/>
                          <a:ea typeface="新細明體" panose="02020500000000000000" pitchFamily="18" charset="-120"/>
                          <a:cs typeface="Arial" panose="020B0604020202020204" pitchFamily="34" charset="0"/>
                          <a:sym typeface="Helvetica"/>
                        </a:rPr>
                        <a:t>全球僅</a:t>
                      </a:r>
                      <a:r>
                        <a:rPr sz="1100">
                          <a:latin typeface="Arial" panose="020B0604020202020204" pitchFamily="34" charset="0"/>
                          <a:ea typeface="新細明體" panose="02020500000000000000" pitchFamily="18" charset="-120"/>
                          <a:cs typeface="Arial" panose="020B0604020202020204" pitchFamily="34" charset="0"/>
                        </a:rPr>
                        <a:t>20</a:t>
                      </a:r>
                      <a:r>
                        <a:rPr sz="1100">
                          <a:latin typeface="Arial" panose="020B0604020202020204" pitchFamily="34" charset="0"/>
                          <a:ea typeface="新細明體" panose="02020500000000000000" pitchFamily="18" charset="-120"/>
                          <a:cs typeface="Arial" panose="020B0604020202020204" pitchFamily="34" charset="0"/>
                          <a:sym typeface="Helvetica"/>
                        </a:rPr>
                        <a:t>家</a:t>
                      </a:r>
                      <a:r>
                        <a:rPr sz="1100">
                          <a:latin typeface="Arial" panose="020B0604020202020204" pitchFamily="34" charset="0"/>
                          <a:ea typeface="新細明體" panose="02020500000000000000" pitchFamily="18" charset="-120"/>
                          <a:cs typeface="Arial" panose="020B0604020202020204" pitchFamily="34" charset="0"/>
                        </a:rPr>
                        <a:t>)</a:t>
                      </a:r>
                    </a:p>
                  </a:txBody>
                  <a:tcPr marL="45720" marR="45720" horzOverflow="overflow"/>
                </a:tc>
                <a:extLst>
                  <a:ext uri="{0D108BD9-81ED-4DB2-BD59-A6C34878D82A}">
                    <a16:rowId xmlns:a16="http://schemas.microsoft.com/office/drawing/2014/main" val="10009"/>
                  </a:ext>
                </a:extLst>
              </a:tr>
              <a:tr h="453051">
                <a:tc>
                  <a:txBody>
                    <a:bodyPr/>
                    <a:lstStyle/>
                    <a:p>
                      <a:pPr algn="ctr">
                        <a:defRPr sz="1800"/>
                      </a:pPr>
                      <a:r>
                        <a:rPr sz="1100">
                          <a:latin typeface="Arial" panose="020B0604020202020204" pitchFamily="34" charset="0"/>
                          <a:ea typeface="Arial"/>
                          <a:cs typeface="Arial" panose="020B0604020202020204" pitchFamily="34" charset="0"/>
                          <a:sym typeface="Arial"/>
                        </a:rPr>
                        <a:t>2019</a:t>
                      </a:r>
                    </a:p>
                  </a:txBody>
                  <a:tcPr marL="45720" marR="45720" horzOverflow="overflow"/>
                </a:tc>
                <a:tc>
                  <a:txBody>
                    <a:bodyPr/>
                    <a:lstStyle/>
                    <a:p>
                      <a:pPr algn="l">
                        <a:defRPr sz="1100">
                          <a:latin typeface="Arial"/>
                          <a:ea typeface="Arial"/>
                          <a:cs typeface="Arial"/>
                          <a:sym typeface="Arial"/>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受邀參加米蘭年度設計周台灣紡織工藝展</a:t>
                      </a:r>
                      <a:r>
                        <a:rPr sz="1100" dirty="0">
                          <a:latin typeface="Arial" panose="020B0604020202020204" pitchFamily="34" charset="0"/>
                          <a:ea typeface="新細明體" panose="02020500000000000000" pitchFamily="18" charset="-120"/>
                          <a:cs typeface="Arial" panose="020B0604020202020204" pitchFamily="34" charset="0"/>
                          <a:sym typeface="Calibri"/>
                        </a:rPr>
                        <a:t>&lt;</a:t>
                      </a:r>
                      <a:r>
                        <a:rPr sz="1100" dirty="0" err="1">
                          <a:latin typeface="Arial" panose="020B0604020202020204" pitchFamily="34" charset="0"/>
                          <a:ea typeface="新細明體" panose="02020500000000000000" pitchFamily="18" charset="-120"/>
                          <a:cs typeface="Arial" panose="020B0604020202020204" pitchFamily="34" charset="0"/>
                          <a:sym typeface="Calibri"/>
                        </a:rPr>
                        <a:t>braIN</a:t>
                      </a:r>
                      <a:r>
                        <a:rPr sz="1100" dirty="0">
                          <a:latin typeface="Arial" panose="020B0604020202020204" pitchFamily="34" charset="0"/>
                          <a:ea typeface="新細明體" panose="02020500000000000000" pitchFamily="18" charset="-120"/>
                          <a:cs typeface="Arial" panose="020B0604020202020204" pitchFamily="34" charset="0"/>
                          <a:sym typeface="Calibri"/>
                        </a:rPr>
                        <a:t> </a:t>
                      </a:r>
                      <a:r>
                        <a:rPr sz="1100" dirty="0" err="1">
                          <a:latin typeface="Arial" panose="020B0604020202020204" pitchFamily="34" charset="0"/>
                          <a:ea typeface="新細明體" panose="02020500000000000000" pitchFamily="18" charset="-120"/>
                          <a:cs typeface="Arial" panose="020B0604020202020204" pitchFamily="34" charset="0"/>
                          <a:sym typeface="Calibri"/>
                        </a:rPr>
                        <a:t>TAIWAN</a:t>
                      </a:r>
                      <a:r>
                        <a:rPr sz="1100" dirty="0" err="1">
                          <a:latin typeface="Arial" panose="020B0604020202020204" pitchFamily="34" charset="0"/>
                          <a:ea typeface="新細明體" panose="02020500000000000000" pitchFamily="18" charset="-120"/>
                          <a:cs typeface="Arial" panose="020B0604020202020204" pitchFamily="34" charset="0"/>
                          <a:sym typeface="Helvetica"/>
                        </a:rPr>
                        <a:t>遇見米蘭</a:t>
                      </a: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臺灣新時尚</a:t>
                      </a:r>
                      <a:r>
                        <a:rPr sz="1100" dirty="0">
                          <a:latin typeface="Arial" panose="020B0604020202020204" pitchFamily="34" charset="0"/>
                          <a:ea typeface="新細明體" panose="02020500000000000000" pitchFamily="18" charset="-120"/>
                          <a:cs typeface="Arial" panose="020B0604020202020204" pitchFamily="34" charset="0"/>
                          <a:sym typeface="Calibri"/>
                        </a:rPr>
                        <a:t>&gt;</a:t>
                      </a:r>
                    </a:p>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桃園市政府文化局邀請參與臺灣文博會展覽「桃花源設計事務所</a:t>
                      </a:r>
                      <a:r>
                        <a:rPr sz="1100" dirty="0">
                          <a:latin typeface="Arial" panose="020B0604020202020204" pitchFamily="34" charset="0"/>
                          <a:ea typeface="新細明體" panose="02020500000000000000" pitchFamily="18" charset="-120"/>
                          <a:cs typeface="Arial" panose="020B0604020202020204" pitchFamily="34" charset="0"/>
                          <a:sym typeface="Helvetica"/>
                        </a:rPr>
                        <a:t>」</a:t>
                      </a:r>
                    </a:p>
                  </a:txBody>
                  <a:tcPr marL="45720" marR="45720" horzOverflow="overflow"/>
                </a:tc>
                <a:extLst>
                  <a:ext uri="{0D108BD9-81ED-4DB2-BD59-A6C34878D82A}">
                    <a16:rowId xmlns:a16="http://schemas.microsoft.com/office/drawing/2014/main" val="10010"/>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2020</a:t>
                      </a:r>
                    </a:p>
                  </a:txBody>
                  <a:tcPr marL="45720" marR="45720" horzOverflow="overflow"/>
                </a:tc>
                <a:tc>
                  <a:txBody>
                    <a:bodyPr/>
                    <a:lstStyle/>
                    <a:p>
                      <a:pPr algn="l">
                        <a:defRPr sz="1100">
                          <a:latin typeface="+mn-lt"/>
                          <a:ea typeface="+mn-ea"/>
                          <a:cs typeface="+mn-cs"/>
                          <a:sym typeface="Calibri"/>
                        </a:defRPr>
                      </a:pPr>
                      <a:r>
                        <a:rPr sz="1100">
                          <a:latin typeface="Arial" panose="020B0604020202020204" pitchFamily="34" charset="0"/>
                          <a:ea typeface="新細明體" panose="02020500000000000000" pitchFamily="18" charset="-120"/>
                          <a:cs typeface="Arial" panose="020B0604020202020204" pitchFamily="34" charset="0"/>
                          <a:sym typeface="Helvetica"/>
                        </a:rPr>
                        <a:t> </a:t>
                      </a:r>
                      <a:r>
                        <a:rPr sz="1100" err="1">
                          <a:latin typeface="Arial" panose="020B0604020202020204" pitchFamily="34" charset="0"/>
                          <a:ea typeface="新細明體" panose="02020500000000000000" pitchFamily="18" charset="-120"/>
                          <a:cs typeface="Arial" panose="020B0604020202020204" pitchFamily="34" charset="0"/>
                          <a:sym typeface="Helvetica"/>
                        </a:rPr>
                        <a:t>開啟</a:t>
                      </a:r>
                      <a:r>
                        <a:rPr sz="1100" err="1">
                          <a:latin typeface="Arial" panose="020B0604020202020204" pitchFamily="34" charset="0"/>
                          <a:ea typeface="新細明體" panose="02020500000000000000" pitchFamily="18" charset="-120"/>
                          <a:cs typeface="Arial" panose="020B0604020202020204" pitchFamily="34" charset="0"/>
                        </a:rPr>
                        <a:t>ISP</a:t>
                      </a:r>
                      <a:r>
                        <a:rPr sz="1100">
                          <a:latin typeface="Arial" panose="020B0604020202020204" pitchFamily="34" charset="0"/>
                          <a:ea typeface="新細明體" panose="02020500000000000000" pitchFamily="18" charset="-120"/>
                          <a:cs typeface="Arial" panose="020B0604020202020204" pitchFamily="34" charset="0"/>
                        </a:rPr>
                        <a:t>(Infinity Shirt Project)</a:t>
                      </a:r>
                      <a:r>
                        <a:rPr sz="1100" err="1">
                          <a:latin typeface="Arial" panose="020B0604020202020204" pitchFamily="34" charset="0"/>
                          <a:ea typeface="新細明體" panose="02020500000000000000" pitchFamily="18" charset="-120"/>
                          <a:cs typeface="Arial" panose="020B0604020202020204" pitchFamily="34" charset="0"/>
                          <a:sym typeface="Helvetica"/>
                        </a:rPr>
                        <a:t>布料回收再製襯衫專案</a:t>
                      </a:r>
                      <a:endParaRPr sz="110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11"/>
                  </a:ext>
                </a:extLst>
              </a:tr>
              <a:tr h="265063">
                <a:tc>
                  <a:txBody>
                    <a:bodyPr/>
                    <a:lstStyle/>
                    <a:p>
                      <a:pPr algn="ctr">
                        <a:defRPr sz="1800"/>
                      </a:pPr>
                      <a:r>
                        <a:rPr sz="1100">
                          <a:latin typeface="Arial" panose="020B0604020202020204" pitchFamily="34" charset="0"/>
                          <a:ea typeface="Arial"/>
                          <a:cs typeface="Arial" panose="020B0604020202020204" pitchFamily="34" charset="0"/>
                          <a:sym typeface="Arial"/>
                        </a:rPr>
                        <a:t>2021</a:t>
                      </a:r>
                    </a:p>
                  </a:txBody>
                  <a:tcPr marL="45720" marR="45720" horzOverflow="overflow"/>
                </a:tc>
                <a:tc>
                  <a:txBody>
                    <a:bodyPr/>
                    <a:lstStyle/>
                    <a:p>
                      <a:pPr algn="l">
                        <a:defRPr sz="1100">
                          <a:latin typeface="+mn-lt"/>
                          <a:ea typeface="+mn-ea"/>
                          <a:cs typeface="+mn-cs"/>
                          <a:sym typeface="Calibri"/>
                        </a:defRPr>
                      </a:pPr>
                      <a:r>
                        <a:rPr sz="1100" dirty="0">
                          <a:latin typeface="Arial" panose="020B0604020202020204" pitchFamily="34" charset="0"/>
                          <a:ea typeface="新細明體" panose="02020500000000000000" pitchFamily="18" charset="-120"/>
                          <a:cs typeface="Arial" panose="020B0604020202020204" pitchFamily="34" charset="0"/>
                          <a:sym typeface="Helvetica"/>
                        </a:rPr>
                        <a:t> </a:t>
                      </a:r>
                      <a:r>
                        <a:rPr sz="1100" dirty="0" err="1">
                          <a:latin typeface="Arial" panose="020B0604020202020204" pitchFamily="34" charset="0"/>
                          <a:ea typeface="新細明體" panose="02020500000000000000" pitchFamily="18" charset="-120"/>
                          <a:cs typeface="Arial" panose="020B0604020202020204" pitchFamily="34" charset="0"/>
                          <a:sym typeface="Helvetica"/>
                        </a:rPr>
                        <a:t>引進彈性包覆紗設備於桃園大溪設立生產部門</a:t>
                      </a:r>
                      <a:endParaRPr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10012"/>
                  </a:ext>
                </a:extLst>
              </a:tr>
              <a:tr h="265063">
                <a:tc>
                  <a:txBody>
                    <a:bodyPr/>
                    <a:lstStyle/>
                    <a:p>
                      <a:pPr algn="ctr">
                        <a:defRPr sz="1800"/>
                      </a:pPr>
                      <a:r>
                        <a:rPr lang="en-US" sz="1100" dirty="0">
                          <a:latin typeface="Arial" panose="020B0604020202020204" pitchFamily="34" charset="0"/>
                          <a:ea typeface="Arial"/>
                          <a:cs typeface="Arial" panose="020B0604020202020204" pitchFamily="34" charset="0"/>
                          <a:sym typeface="Arial"/>
                        </a:rPr>
                        <a:t>2022</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 全新精品電商</a:t>
                      </a:r>
                      <a:r>
                        <a:rPr lang="en-US" sz="1100" dirty="0">
                          <a:latin typeface="Arial" panose="020B0604020202020204" pitchFamily="34" charset="0"/>
                          <a:ea typeface="新細明體" panose="02020500000000000000" pitchFamily="18" charset="-120"/>
                          <a:cs typeface="Arial" panose="020B0604020202020204" pitchFamily="34" charset="0"/>
                          <a:sym typeface="Helvetica"/>
                        </a:rPr>
                        <a:t>THE SPAACE </a:t>
                      </a: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盛大開站</a:t>
                      </a:r>
                      <a:endParaRPr lang="en-US" altLang="zh-TW" sz="1100" dirty="0">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2610100964"/>
                  </a:ext>
                </a:extLst>
              </a:tr>
              <a:tr h="265063">
                <a:tc>
                  <a:txBody>
                    <a:bodyPr/>
                    <a:lstStyle/>
                    <a:p>
                      <a:pPr algn="ctr">
                        <a:defRPr sz="1800"/>
                      </a:pPr>
                      <a:r>
                        <a:rPr lang="en-US" altLang="zh-TW" sz="1100" dirty="0">
                          <a:latin typeface="Arial" panose="020B0604020202020204" pitchFamily="34" charset="0"/>
                          <a:ea typeface="Arial"/>
                          <a:cs typeface="Arial" panose="020B0604020202020204" pitchFamily="34" charset="0"/>
                          <a:sym typeface="Arial"/>
                        </a:rPr>
                        <a:t>2023</a:t>
                      </a:r>
                      <a:endParaRPr sz="1100" dirty="0">
                        <a:latin typeface="Arial" panose="020B0604020202020204" pitchFamily="34" charset="0"/>
                        <a:ea typeface="Arial"/>
                        <a:cs typeface="Arial" panose="020B0604020202020204" pitchFamily="34" charset="0"/>
                        <a:sym typeface="Arial"/>
                      </a:endParaRPr>
                    </a:p>
                  </a:txBody>
                  <a:tcPr marL="45720" marR="45720" horzOverflow="overflow"/>
                </a:tc>
                <a:tc>
                  <a:txBody>
                    <a:bodyPr/>
                    <a:lstStyle/>
                    <a:p>
                      <a:pPr algn="l">
                        <a:defRPr sz="1100">
                          <a:latin typeface="+mn-lt"/>
                          <a:ea typeface="+mn-ea"/>
                          <a:cs typeface="+mn-cs"/>
                          <a:sym typeface="Calibri"/>
                        </a:defRPr>
                      </a:pPr>
                      <a:r>
                        <a:rPr lang="zh-TW" altLang="en-US" sz="1100" dirty="0">
                          <a:latin typeface="Arial" panose="020B0604020202020204" pitchFamily="34" charset="0"/>
                          <a:ea typeface="新細明體" panose="02020500000000000000" pitchFamily="18" charset="-120"/>
                          <a:cs typeface="Arial" panose="020B0604020202020204" pitchFamily="34" charset="0"/>
                          <a:sym typeface="Helvetica"/>
                        </a:rPr>
                        <a:t> 新光紡織官方網站全新改版 </a:t>
                      </a:r>
                      <a:r>
                        <a:rPr lang="en-US" altLang="zh-TW" sz="1100" u="none"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hlinkClick r:id="rId3">
                            <a:extLst>
                              <a:ext uri="{A12FA001-AC4F-418D-AE19-62706E023703}">
                                <ahyp:hlinkClr xmlns:ahyp="http://schemas.microsoft.com/office/drawing/2018/hyperlinkcolor" val="tx"/>
                              </a:ext>
                            </a:extLst>
                          </a:hlinkClick>
                        </a:rPr>
                        <a:t>https://www.sktextile.com.tw/</a:t>
                      </a:r>
                      <a:endParaRPr lang="en-US" altLang="zh-TW" sz="1100" u="none" dirty="0">
                        <a:solidFill>
                          <a:schemeClr val="tx1"/>
                        </a:solidFill>
                        <a:latin typeface="Arial" panose="020B0604020202020204" pitchFamily="34" charset="0"/>
                        <a:ea typeface="新細明體" panose="02020500000000000000" pitchFamily="18" charset="-120"/>
                        <a:cs typeface="Arial" panose="020B0604020202020204" pitchFamily="34" charset="0"/>
                        <a:sym typeface="Helvetica"/>
                      </a:endParaRPr>
                    </a:p>
                  </a:txBody>
                  <a:tcPr marL="45720" marR="45720" horzOverflow="overflow"/>
                </a:tc>
                <a:extLst>
                  <a:ext uri="{0D108BD9-81ED-4DB2-BD59-A6C34878D82A}">
                    <a16:rowId xmlns:a16="http://schemas.microsoft.com/office/drawing/2014/main" val="621881697"/>
                  </a:ext>
                </a:extLst>
              </a:tr>
            </a:tbl>
          </a:graphicData>
        </a:graphic>
      </p:graphicFrame>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1" name="標題 1"/>
          <p:cNvSpPr txBox="1">
            <a:spLocks noGrp="1"/>
          </p:cNvSpPr>
          <p:nvPr>
            <p:ph type="title"/>
          </p:nvPr>
        </p:nvSpPr>
        <p:spPr>
          <a:prstGeom prst="rect">
            <a:avLst/>
          </a:prstGeom>
        </p:spPr>
        <p:txBody>
          <a:bodyPr/>
          <a:lstStyle>
            <a:lvl1pPr>
              <a:defRPr sz="2800" b="1"/>
            </a:lvl1pPr>
          </a:lstStyle>
          <a:p>
            <a:r>
              <a:rPr err="1"/>
              <a:t>行銷部部門簡介</a:t>
            </a:r>
            <a:r>
              <a:t> </a:t>
            </a:r>
          </a:p>
        </p:txBody>
      </p:sp>
      <p:sp>
        <p:nvSpPr>
          <p:cNvPr id="462" name="標題 1"/>
          <p:cNvSpPr txBox="1"/>
          <p:nvPr/>
        </p:nvSpPr>
        <p:spPr>
          <a:xfrm>
            <a:off x="1017319" y="699541"/>
            <a:ext cx="6280762" cy="72008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lvl1pPr>
              <a:defRPr sz="2400"/>
            </a:lvl1pPr>
          </a:lstStyle>
          <a:p>
            <a:r>
              <a:rPr sz="2200" dirty="0" err="1">
                <a:latin typeface="新細明體" panose="02020500000000000000" pitchFamily="18" charset="-120"/>
                <a:ea typeface="新細明體" panose="02020500000000000000" pitchFamily="18" charset="-120"/>
              </a:rPr>
              <a:t>以內外銷複合性機能布料為主要營業項目</a:t>
            </a:r>
            <a:r>
              <a:rPr lang="zh-TW" altLang="en-US" sz="2200" dirty="0">
                <a:latin typeface="新細明體" panose="02020500000000000000" pitchFamily="18" charset="-120"/>
                <a:ea typeface="新細明體" panose="02020500000000000000" pitchFamily="18" charset="-120"/>
              </a:rPr>
              <a:t>。</a:t>
            </a:r>
            <a:endParaRPr sz="2200" dirty="0">
              <a:latin typeface="新細明體" panose="02020500000000000000" pitchFamily="18" charset="-120"/>
              <a:ea typeface="新細明體" panose="02020500000000000000" pitchFamily="18" charset="-120"/>
            </a:endParaRPr>
          </a:p>
        </p:txBody>
      </p:sp>
      <p:pic>
        <p:nvPicPr>
          <p:cNvPr id="3" name="圖片 2"/>
          <p:cNvPicPr>
            <a:picLocks noChangeAspect="1"/>
          </p:cNvPicPr>
          <p:nvPr/>
        </p:nvPicPr>
        <p:blipFill>
          <a:blip r:embed="rId2"/>
          <a:stretch>
            <a:fillRect/>
          </a:stretch>
        </p:blipFill>
        <p:spPr>
          <a:xfrm>
            <a:off x="1362970" y="1556791"/>
            <a:ext cx="6597431" cy="302235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5" name="標題 1"/>
          <p:cNvSpPr txBox="1">
            <a:spLocks noGrp="1"/>
          </p:cNvSpPr>
          <p:nvPr>
            <p:ph type="title"/>
          </p:nvPr>
        </p:nvSpPr>
        <p:spPr>
          <a:prstGeom prst="rect">
            <a:avLst/>
          </a:prstGeom>
        </p:spPr>
        <p:txBody>
          <a:bodyPr/>
          <a:lstStyle>
            <a:lvl1pPr>
              <a:defRPr sz="2800" b="1"/>
            </a:lvl1pPr>
          </a:lstStyle>
          <a:p>
            <a:r>
              <a:t>行銷部主要客戶</a:t>
            </a:r>
          </a:p>
        </p:txBody>
      </p:sp>
      <p:pic>
        <p:nvPicPr>
          <p:cNvPr id="466" name="Picture 3" descr="Picture 3"/>
          <p:cNvPicPr>
            <a:picLocks noChangeAspect="1"/>
          </p:cNvPicPr>
          <p:nvPr/>
        </p:nvPicPr>
        <p:blipFill>
          <a:blip r:embed="rId3"/>
          <a:srcRect t="7227"/>
          <a:stretch>
            <a:fillRect/>
          </a:stretch>
        </p:blipFill>
        <p:spPr>
          <a:xfrm>
            <a:off x="994071" y="1365250"/>
            <a:ext cx="7178329" cy="2998972"/>
          </a:xfrm>
          <a:prstGeom prst="rect">
            <a:avLst/>
          </a:prstGeom>
          <a:ln w="12700">
            <a:miter lim="400000"/>
          </a:ln>
        </p:spPr>
      </p:pic>
      <p:sp>
        <p:nvSpPr>
          <p:cNvPr id="467" name="文字方塊 11"/>
          <p:cNvSpPr txBox="1"/>
          <p:nvPr/>
        </p:nvSpPr>
        <p:spPr>
          <a:xfrm>
            <a:off x="1017319" y="1059582"/>
            <a:ext cx="7325386" cy="3962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spAutoFit/>
          </a:bodyPr>
          <a:lstStyle/>
          <a:p>
            <a:pPr>
              <a:defRPr>
                <a:latin typeface="+mn-lt"/>
                <a:ea typeface="+mn-ea"/>
                <a:cs typeface="+mn-cs"/>
                <a:sym typeface="Calibri"/>
              </a:defRPr>
            </a:pPr>
            <a:r>
              <a:t>     </a:t>
            </a:r>
            <a:r>
              <a:rPr sz="1700">
                <a:latin typeface="+mj-lt"/>
                <a:ea typeface="+mj-ea"/>
                <a:cs typeface="+mj-cs"/>
                <a:sym typeface="Helvetica"/>
              </a:rPr>
              <a:t>運動品牌             運動休閒品牌              都會品牌                  戶外休閒                 </a:t>
            </a:r>
          </a:p>
        </p:txBody>
      </p:sp>
      <p:pic>
        <p:nvPicPr>
          <p:cNvPr id="2" name="Picture 3" descr="Picture 3">
            <a:extLst>
              <a:ext uri="{FF2B5EF4-FFF2-40B4-BE49-F238E27FC236}">
                <a16:creationId xmlns:a16="http://schemas.microsoft.com/office/drawing/2014/main" id="{ED4B5C05-0B18-C815-738E-FB60A31D07EC}"/>
              </a:ext>
            </a:extLst>
          </p:cNvPr>
          <p:cNvPicPr>
            <a:picLocks noChangeAspect="1"/>
          </p:cNvPicPr>
          <p:nvPr/>
        </p:nvPicPr>
        <p:blipFill>
          <a:blip r:embed="rId3"/>
          <a:srcRect t="7227"/>
          <a:stretch>
            <a:fillRect/>
          </a:stretch>
        </p:blipFill>
        <p:spPr>
          <a:xfrm>
            <a:off x="994071" y="1377209"/>
            <a:ext cx="7178329" cy="2998972"/>
          </a:xfrm>
          <a:prstGeom prst="rect">
            <a:avLst/>
          </a:prstGeom>
          <a:ln w="12700">
            <a:miter lim="400000"/>
          </a:ln>
        </p:spPr>
      </p:pic>
      <p:pic>
        <p:nvPicPr>
          <p:cNvPr id="6" name="圖片 5">
            <a:extLst>
              <a:ext uri="{FF2B5EF4-FFF2-40B4-BE49-F238E27FC236}">
                <a16:creationId xmlns:a16="http://schemas.microsoft.com/office/drawing/2014/main" id="{0C94766B-266A-9B47-8436-C9109CCD0085}"/>
              </a:ext>
            </a:extLst>
          </p:cNvPr>
          <p:cNvPicPr>
            <a:picLocks noChangeAspect="1"/>
          </p:cNvPicPr>
          <p:nvPr/>
        </p:nvPicPr>
        <p:blipFill>
          <a:blip r:embed="rId4"/>
          <a:stretch>
            <a:fillRect/>
          </a:stretch>
        </p:blipFill>
        <p:spPr>
          <a:xfrm>
            <a:off x="4069036" y="2373613"/>
            <a:ext cx="1005927" cy="396274"/>
          </a:xfrm>
          <a:prstGeom prst="rect">
            <a:avLst/>
          </a:prstGeom>
        </p:spPr>
      </p:pic>
      <p:pic>
        <p:nvPicPr>
          <p:cNvPr id="8" name="圖片 7">
            <a:extLst>
              <a:ext uri="{FF2B5EF4-FFF2-40B4-BE49-F238E27FC236}">
                <a16:creationId xmlns:a16="http://schemas.microsoft.com/office/drawing/2014/main" id="{EEB4C1D5-8F1B-67AD-BD40-16CF5D3595CD}"/>
              </a:ext>
            </a:extLst>
          </p:cNvPr>
          <p:cNvPicPr>
            <a:picLocks noChangeAspect="1"/>
          </p:cNvPicPr>
          <p:nvPr/>
        </p:nvPicPr>
        <p:blipFill>
          <a:blip r:embed="rId4"/>
          <a:stretch>
            <a:fillRect/>
          </a:stretch>
        </p:blipFill>
        <p:spPr>
          <a:xfrm>
            <a:off x="6944121" y="3910561"/>
            <a:ext cx="1005927" cy="396274"/>
          </a:xfrm>
          <a:prstGeom prst="rect">
            <a:avLst/>
          </a:prstGeom>
        </p:spPr>
      </p:pic>
      <p:pic>
        <p:nvPicPr>
          <p:cNvPr id="4" name="Picture 55">
            <a:extLst>
              <a:ext uri="{FF2B5EF4-FFF2-40B4-BE49-F238E27FC236}">
                <a16:creationId xmlns:a16="http://schemas.microsoft.com/office/drawing/2014/main" id="{26A6D34A-824F-C3DC-3FFB-2C0C1D460AB5}"/>
              </a:ext>
            </a:extLst>
          </p:cNvPr>
          <p:cNvPicPr>
            <a:picLocks noChangeAspect="1"/>
          </p:cNvPicPr>
          <p:nvPr/>
        </p:nvPicPr>
        <p:blipFill>
          <a:blip r:embed="rId5"/>
          <a:stretch>
            <a:fillRect/>
          </a:stretch>
        </p:blipFill>
        <p:spPr>
          <a:xfrm>
            <a:off x="7078292" y="3731114"/>
            <a:ext cx="720000" cy="720000"/>
          </a:xfrm>
          <a:prstGeom prst="rect">
            <a:avLst/>
          </a:prstGeom>
        </p:spPr>
      </p:pic>
      <p:pic>
        <p:nvPicPr>
          <p:cNvPr id="10" name="Picture 45" descr="Logo, company name&#10;&#10;Description automatically generated">
            <a:extLst>
              <a:ext uri="{FF2B5EF4-FFF2-40B4-BE49-F238E27FC236}">
                <a16:creationId xmlns:a16="http://schemas.microsoft.com/office/drawing/2014/main" id="{D93BCB93-F7FE-7488-4B3B-005BDF58D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4120" y="2630112"/>
            <a:ext cx="872722" cy="484845"/>
          </a:xfrm>
          <a:prstGeom prst="rect">
            <a:avLst/>
          </a:prstGeom>
        </p:spPr>
      </p:pic>
      <p:pic>
        <p:nvPicPr>
          <p:cNvPr id="14" name="圖片 13">
            <a:extLst>
              <a:ext uri="{FF2B5EF4-FFF2-40B4-BE49-F238E27FC236}">
                <a16:creationId xmlns:a16="http://schemas.microsoft.com/office/drawing/2014/main" id="{CBFB807D-A265-3B3A-5EE7-F4470630FAAA}"/>
              </a:ext>
            </a:extLst>
          </p:cNvPr>
          <p:cNvPicPr>
            <a:picLocks noChangeAspect="1"/>
          </p:cNvPicPr>
          <p:nvPr/>
        </p:nvPicPr>
        <p:blipFill>
          <a:blip r:embed="rId7"/>
          <a:stretch>
            <a:fillRect/>
          </a:stretch>
        </p:blipFill>
        <p:spPr>
          <a:xfrm>
            <a:off x="7018499" y="3114957"/>
            <a:ext cx="723963" cy="769687"/>
          </a:xfrm>
          <a:prstGeom prst="rect">
            <a:avLst/>
          </a:prstGeom>
        </p:spPr>
      </p:pic>
      <p:pic>
        <p:nvPicPr>
          <p:cNvPr id="12" name="圖片 11">
            <a:extLst>
              <a:ext uri="{FF2B5EF4-FFF2-40B4-BE49-F238E27FC236}">
                <a16:creationId xmlns:a16="http://schemas.microsoft.com/office/drawing/2014/main" id="{11C2A9DD-D61E-3593-97DF-18FF0F5539D7}"/>
              </a:ext>
            </a:extLst>
          </p:cNvPr>
          <p:cNvPicPr>
            <a:picLocks noChangeAspect="1"/>
          </p:cNvPicPr>
          <p:nvPr/>
        </p:nvPicPr>
        <p:blipFill>
          <a:blip r:embed="rId8"/>
          <a:stretch>
            <a:fillRect/>
          </a:stretch>
        </p:blipFill>
        <p:spPr>
          <a:xfrm>
            <a:off x="7000081" y="3063954"/>
            <a:ext cx="876422" cy="666843"/>
          </a:xfrm>
          <a:prstGeom prst="rect">
            <a:avLst/>
          </a:prstGeom>
        </p:spPr>
      </p:pic>
      <p:pic>
        <p:nvPicPr>
          <p:cNvPr id="22" name="圖片 21">
            <a:extLst>
              <a:ext uri="{FF2B5EF4-FFF2-40B4-BE49-F238E27FC236}">
                <a16:creationId xmlns:a16="http://schemas.microsoft.com/office/drawing/2014/main" id="{B2E23726-39AD-8243-FC90-A64550A2505E}"/>
              </a:ext>
            </a:extLst>
          </p:cNvPr>
          <p:cNvPicPr>
            <a:picLocks noChangeAspect="1"/>
          </p:cNvPicPr>
          <p:nvPr/>
        </p:nvPicPr>
        <p:blipFill>
          <a:blip r:embed="rId9"/>
          <a:stretch>
            <a:fillRect/>
          </a:stretch>
        </p:blipFill>
        <p:spPr>
          <a:xfrm>
            <a:off x="5074963" y="1571415"/>
            <a:ext cx="893923" cy="545030"/>
          </a:xfrm>
          <a:prstGeom prst="rect">
            <a:avLst/>
          </a:prstGeom>
        </p:spPr>
      </p:pic>
      <p:pic>
        <p:nvPicPr>
          <p:cNvPr id="24" name="圖片 23">
            <a:extLst>
              <a:ext uri="{FF2B5EF4-FFF2-40B4-BE49-F238E27FC236}">
                <a16:creationId xmlns:a16="http://schemas.microsoft.com/office/drawing/2014/main" id="{71F0A228-A0A6-3215-09BF-780766BF21EA}"/>
              </a:ext>
            </a:extLst>
          </p:cNvPr>
          <p:cNvPicPr>
            <a:picLocks noChangeAspect="1"/>
          </p:cNvPicPr>
          <p:nvPr/>
        </p:nvPicPr>
        <p:blipFill>
          <a:blip r:embed="rId10"/>
          <a:stretch>
            <a:fillRect/>
          </a:stretch>
        </p:blipFill>
        <p:spPr>
          <a:xfrm>
            <a:off x="4937170" y="2137055"/>
            <a:ext cx="1057423" cy="685896"/>
          </a:xfrm>
          <a:prstGeom prst="rect">
            <a:avLst/>
          </a:prstGeom>
        </p:spPr>
      </p:pic>
      <p:pic>
        <p:nvPicPr>
          <p:cNvPr id="26" name="圖片 25">
            <a:extLst>
              <a:ext uri="{FF2B5EF4-FFF2-40B4-BE49-F238E27FC236}">
                <a16:creationId xmlns:a16="http://schemas.microsoft.com/office/drawing/2014/main" id="{2127DC67-D590-1C42-6D8D-6F16182C0562}"/>
              </a:ext>
            </a:extLst>
          </p:cNvPr>
          <p:cNvPicPr>
            <a:picLocks noChangeAspect="1"/>
          </p:cNvPicPr>
          <p:nvPr/>
        </p:nvPicPr>
        <p:blipFill>
          <a:blip r:embed="rId10"/>
          <a:stretch>
            <a:fillRect/>
          </a:stretch>
        </p:blipFill>
        <p:spPr>
          <a:xfrm>
            <a:off x="4993212" y="3620939"/>
            <a:ext cx="1057423" cy="685896"/>
          </a:xfrm>
          <a:prstGeom prst="rect">
            <a:avLst/>
          </a:prstGeom>
        </p:spPr>
      </p:pic>
      <p:pic>
        <p:nvPicPr>
          <p:cNvPr id="16" name="Picture 56">
            <a:extLst>
              <a:ext uri="{FF2B5EF4-FFF2-40B4-BE49-F238E27FC236}">
                <a16:creationId xmlns:a16="http://schemas.microsoft.com/office/drawing/2014/main" id="{5A129ECC-3005-93A0-3D54-006DBCDED4BD}"/>
              </a:ext>
            </a:extLst>
          </p:cNvPr>
          <p:cNvPicPr>
            <a:picLocks noChangeAspect="1"/>
          </p:cNvPicPr>
          <p:nvPr/>
        </p:nvPicPr>
        <p:blipFill>
          <a:blip r:embed="rId11"/>
          <a:stretch>
            <a:fillRect/>
          </a:stretch>
        </p:blipFill>
        <p:spPr>
          <a:xfrm>
            <a:off x="5127715" y="2396973"/>
            <a:ext cx="683999" cy="155086"/>
          </a:xfrm>
          <a:prstGeom prst="rect">
            <a:avLst/>
          </a:prstGeom>
        </p:spPr>
      </p:pic>
      <p:pic>
        <p:nvPicPr>
          <p:cNvPr id="20" name="Picture 51">
            <a:extLst>
              <a:ext uri="{FF2B5EF4-FFF2-40B4-BE49-F238E27FC236}">
                <a16:creationId xmlns:a16="http://schemas.microsoft.com/office/drawing/2014/main" id="{BD36BF0B-B99F-E56D-5EEB-011C05CDA022}"/>
              </a:ext>
            </a:extLst>
          </p:cNvPr>
          <p:cNvPicPr>
            <a:picLocks noChangeAspect="1"/>
          </p:cNvPicPr>
          <p:nvPr/>
        </p:nvPicPr>
        <p:blipFill>
          <a:blip r:embed="rId12"/>
          <a:stretch>
            <a:fillRect/>
          </a:stretch>
        </p:blipFill>
        <p:spPr>
          <a:xfrm>
            <a:off x="5062247" y="1682782"/>
            <a:ext cx="807267" cy="315197"/>
          </a:xfrm>
          <a:prstGeom prst="rect">
            <a:avLst/>
          </a:prstGeom>
        </p:spPr>
      </p:pic>
      <p:pic>
        <p:nvPicPr>
          <p:cNvPr id="18" name="Picture 53">
            <a:extLst>
              <a:ext uri="{FF2B5EF4-FFF2-40B4-BE49-F238E27FC236}">
                <a16:creationId xmlns:a16="http://schemas.microsoft.com/office/drawing/2014/main" id="{B50FA9A9-E353-7DB1-CEDB-9D47BD3A7CFA}"/>
              </a:ext>
            </a:extLst>
          </p:cNvPr>
          <p:cNvPicPr>
            <a:picLocks noChangeAspect="1"/>
          </p:cNvPicPr>
          <p:nvPr/>
        </p:nvPicPr>
        <p:blipFill>
          <a:blip r:embed="rId13"/>
          <a:stretch>
            <a:fillRect/>
          </a:stretch>
        </p:blipFill>
        <p:spPr>
          <a:xfrm>
            <a:off x="4937170" y="3902008"/>
            <a:ext cx="1169508" cy="426169"/>
          </a:xfrm>
          <a:prstGeom prst="rect">
            <a:avLst/>
          </a:prstGeom>
        </p:spPr>
      </p:pic>
      <p:pic>
        <p:nvPicPr>
          <p:cNvPr id="28" name="圖片 27">
            <a:extLst>
              <a:ext uri="{FF2B5EF4-FFF2-40B4-BE49-F238E27FC236}">
                <a16:creationId xmlns:a16="http://schemas.microsoft.com/office/drawing/2014/main" id="{06CAE5E6-C718-24BD-32F7-7ADB27FB45E3}"/>
              </a:ext>
            </a:extLst>
          </p:cNvPr>
          <p:cNvPicPr>
            <a:picLocks noChangeAspect="1"/>
          </p:cNvPicPr>
          <p:nvPr/>
        </p:nvPicPr>
        <p:blipFill>
          <a:blip r:embed="rId14"/>
          <a:stretch>
            <a:fillRect/>
          </a:stretch>
        </p:blipFill>
        <p:spPr>
          <a:xfrm>
            <a:off x="3177987" y="3665005"/>
            <a:ext cx="1028844" cy="733527"/>
          </a:xfrm>
          <a:prstGeom prst="rect">
            <a:avLst/>
          </a:prstGeom>
        </p:spPr>
      </p:pic>
      <p:pic>
        <p:nvPicPr>
          <p:cNvPr id="30" name="Picture 4" descr="Gymshark Logo PNG Vectors Free Download">
            <a:extLst>
              <a:ext uri="{FF2B5EF4-FFF2-40B4-BE49-F238E27FC236}">
                <a16:creationId xmlns:a16="http://schemas.microsoft.com/office/drawing/2014/main" id="{BA9AD017-6F2D-A47F-F057-67CDBD7C6D8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71268" y="3875176"/>
            <a:ext cx="575723" cy="439469"/>
          </a:xfrm>
          <a:prstGeom prst="rect">
            <a:avLst/>
          </a:prstGeom>
          <a:noFill/>
          <a:extLst>
            <a:ext uri="{909E8E84-426E-40DD-AFC4-6F175D3DCCD1}">
              <a14:hiddenFill xmlns:a14="http://schemas.microsoft.com/office/drawing/2010/main">
                <a:solidFill>
                  <a:srgbClr val="FFFFFF"/>
                </a:solidFill>
              </a14:hiddenFill>
            </a:ext>
          </a:extLst>
        </p:spPr>
      </p:pic>
      <p:pic>
        <p:nvPicPr>
          <p:cNvPr id="32" name="圖片 31">
            <a:extLst>
              <a:ext uri="{FF2B5EF4-FFF2-40B4-BE49-F238E27FC236}">
                <a16:creationId xmlns:a16="http://schemas.microsoft.com/office/drawing/2014/main" id="{2F161A0E-18F0-2131-B2D5-DE32B77CE9D6}"/>
              </a:ext>
            </a:extLst>
          </p:cNvPr>
          <p:cNvPicPr>
            <a:picLocks noChangeAspect="1"/>
          </p:cNvPicPr>
          <p:nvPr/>
        </p:nvPicPr>
        <p:blipFill>
          <a:blip r:embed="rId16"/>
          <a:stretch>
            <a:fillRect/>
          </a:stretch>
        </p:blipFill>
        <p:spPr>
          <a:xfrm>
            <a:off x="1251651" y="1501636"/>
            <a:ext cx="981212" cy="3124636"/>
          </a:xfrm>
          <a:prstGeom prst="rect">
            <a:avLst/>
          </a:prstGeom>
        </p:spPr>
      </p:pic>
      <p:pic>
        <p:nvPicPr>
          <p:cNvPr id="34" name="Picture 29" descr="Shape&#10;&#10;Description automatically generated with medium confidence">
            <a:extLst>
              <a:ext uri="{FF2B5EF4-FFF2-40B4-BE49-F238E27FC236}">
                <a16:creationId xmlns:a16="http://schemas.microsoft.com/office/drawing/2014/main" id="{8CB872AE-8AE7-4BB0-6D22-F29244E126F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70674" y="1547213"/>
            <a:ext cx="748949" cy="599159"/>
          </a:xfrm>
          <a:prstGeom prst="rect">
            <a:avLst/>
          </a:prstGeom>
        </p:spPr>
      </p:pic>
      <p:pic>
        <p:nvPicPr>
          <p:cNvPr id="36" name="Picture 27" descr="Logo, company name&#10;&#10;Description automatically generated">
            <a:extLst>
              <a:ext uri="{FF2B5EF4-FFF2-40B4-BE49-F238E27FC236}">
                <a16:creationId xmlns:a16="http://schemas.microsoft.com/office/drawing/2014/main" id="{7ABFCCE1-6227-4BA5-A677-39AC7380F4E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70860" y="2323558"/>
            <a:ext cx="748763" cy="411819"/>
          </a:xfrm>
          <a:prstGeom prst="rect">
            <a:avLst/>
          </a:prstGeom>
        </p:spPr>
      </p:pic>
      <p:pic>
        <p:nvPicPr>
          <p:cNvPr id="38" name="Picture 31" descr="Shape&#10;&#10;Description automatically generated with medium confidence">
            <a:extLst>
              <a:ext uri="{FF2B5EF4-FFF2-40B4-BE49-F238E27FC236}">
                <a16:creationId xmlns:a16="http://schemas.microsoft.com/office/drawing/2014/main" id="{ACEDDDA6-7E84-D2A6-7278-ADE5BC72568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94105" y="3830288"/>
            <a:ext cx="704951" cy="476547"/>
          </a:xfrm>
          <a:prstGeom prst="rect">
            <a:avLst/>
          </a:prstGeom>
        </p:spPr>
      </p:pic>
      <p:pic>
        <p:nvPicPr>
          <p:cNvPr id="40" name="Picture 25" descr="A picture containing engineering drawing&#10;&#10;Description automatically generated">
            <a:extLst>
              <a:ext uri="{FF2B5EF4-FFF2-40B4-BE49-F238E27FC236}">
                <a16:creationId xmlns:a16="http://schemas.microsoft.com/office/drawing/2014/main" id="{2617DCED-5CF6-7C20-325D-8BFE35246D9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370674" y="3110461"/>
            <a:ext cx="789707" cy="411819"/>
          </a:xfrm>
          <a:prstGeom prst="rect">
            <a:avLst/>
          </a:prstGeom>
        </p:spPr>
      </p:pic>
      <p:pic>
        <p:nvPicPr>
          <p:cNvPr id="9" name="圖片 8">
            <a:extLst>
              <a:ext uri="{FF2B5EF4-FFF2-40B4-BE49-F238E27FC236}">
                <a16:creationId xmlns:a16="http://schemas.microsoft.com/office/drawing/2014/main" id="{271843C3-0BE7-4708-49FF-487DFDA9DE1D}"/>
              </a:ext>
            </a:extLst>
          </p:cNvPr>
          <p:cNvPicPr>
            <a:picLocks noChangeAspect="1"/>
          </p:cNvPicPr>
          <p:nvPr/>
        </p:nvPicPr>
        <p:blipFill>
          <a:blip r:embed="rId21"/>
          <a:stretch>
            <a:fillRect/>
          </a:stretch>
        </p:blipFill>
        <p:spPr>
          <a:xfrm>
            <a:off x="5066047" y="2889791"/>
            <a:ext cx="1057423" cy="371527"/>
          </a:xfrm>
          <a:prstGeom prst="rect">
            <a:avLst/>
          </a:prstGeom>
        </p:spPr>
      </p:pic>
      <p:pic>
        <p:nvPicPr>
          <p:cNvPr id="13" name="圖片 12">
            <a:extLst>
              <a:ext uri="{FF2B5EF4-FFF2-40B4-BE49-F238E27FC236}">
                <a16:creationId xmlns:a16="http://schemas.microsoft.com/office/drawing/2014/main" id="{F256E47F-3D11-356F-E552-2AD2AA01BEEF}"/>
              </a:ext>
            </a:extLst>
          </p:cNvPr>
          <p:cNvPicPr>
            <a:picLocks noChangeAspect="1"/>
          </p:cNvPicPr>
          <p:nvPr/>
        </p:nvPicPr>
        <p:blipFill>
          <a:blip r:embed="rId22"/>
          <a:stretch>
            <a:fillRect/>
          </a:stretch>
        </p:blipFill>
        <p:spPr>
          <a:xfrm>
            <a:off x="5069174" y="2780041"/>
            <a:ext cx="779491" cy="396241"/>
          </a:xfrm>
          <a:prstGeom prst="rect">
            <a:avLst/>
          </a:prstGeom>
        </p:spPr>
      </p:pic>
      <p:pic>
        <p:nvPicPr>
          <p:cNvPr id="17" name="圖片 16">
            <a:extLst>
              <a:ext uri="{FF2B5EF4-FFF2-40B4-BE49-F238E27FC236}">
                <a16:creationId xmlns:a16="http://schemas.microsoft.com/office/drawing/2014/main" id="{FF011BB3-6C07-00FB-0405-AFC683448580}"/>
              </a:ext>
            </a:extLst>
          </p:cNvPr>
          <p:cNvPicPr>
            <a:picLocks noChangeAspect="1"/>
          </p:cNvPicPr>
          <p:nvPr/>
        </p:nvPicPr>
        <p:blipFill>
          <a:blip r:embed="rId23"/>
          <a:stretch>
            <a:fillRect/>
          </a:stretch>
        </p:blipFill>
        <p:spPr>
          <a:xfrm>
            <a:off x="4822907" y="3251834"/>
            <a:ext cx="1219370" cy="581106"/>
          </a:xfrm>
          <a:prstGeom prst="rect">
            <a:avLst/>
          </a:prstGeom>
        </p:spPr>
      </p:pic>
      <p:pic>
        <p:nvPicPr>
          <p:cNvPr id="5" name="圖片 4">
            <a:extLst>
              <a:ext uri="{FF2B5EF4-FFF2-40B4-BE49-F238E27FC236}">
                <a16:creationId xmlns:a16="http://schemas.microsoft.com/office/drawing/2014/main" id="{F75B2AB1-F6D4-14FC-143D-1A0E35B8C4D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47127" y="3484251"/>
            <a:ext cx="1349592" cy="129561"/>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9" name="標題 1"/>
          <p:cNvSpPr txBox="1">
            <a:spLocks noGrp="1"/>
          </p:cNvSpPr>
          <p:nvPr>
            <p:ph type="title"/>
          </p:nvPr>
        </p:nvSpPr>
        <p:spPr>
          <a:prstGeom prst="rect">
            <a:avLst/>
          </a:prstGeom>
        </p:spPr>
        <p:txBody>
          <a:bodyPr/>
          <a:lstStyle>
            <a:lvl1pPr>
              <a:defRPr sz="2800" b="1"/>
            </a:lvl1pPr>
          </a:lstStyle>
          <a:p>
            <a:r>
              <a:t>行銷部海外會展行銷</a:t>
            </a:r>
          </a:p>
        </p:txBody>
      </p:sp>
      <p:pic>
        <p:nvPicPr>
          <p:cNvPr id="470" name="圖片 3" descr="圖片 3"/>
          <p:cNvPicPr>
            <a:picLocks noChangeAspect="1"/>
          </p:cNvPicPr>
          <p:nvPr/>
        </p:nvPicPr>
        <p:blipFill>
          <a:blip r:embed="rId3"/>
          <a:stretch>
            <a:fillRect/>
          </a:stretch>
        </p:blipFill>
        <p:spPr>
          <a:xfrm>
            <a:off x="3639605" y="4647501"/>
            <a:ext cx="2011716" cy="502929"/>
          </a:xfrm>
          <a:prstGeom prst="rect">
            <a:avLst/>
          </a:prstGeom>
          <a:ln w="12700">
            <a:miter lim="400000"/>
          </a:ln>
        </p:spPr>
      </p:pic>
      <p:pic>
        <p:nvPicPr>
          <p:cNvPr id="3" name="圖片 2" descr="一張含有 室內, 店家, 地板, 火車 的圖片&#10;&#10;自動產生的描述">
            <a:extLst>
              <a:ext uri="{FF2B5EF4-FFF2-40B4-BE49-F238E27FC236}">
                <a16:creationId xmlns:a16="http://schemas.microsoft.com/office/drawing/2014/main" id="{3E4C7951-37D3-A8AB-775D-6A8E7817E5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998" r="1320" b="7306"/>
          <a:stretch/>
        </p:blipFill>
        <p:spPr>
          <a:xfrm>
            <a:off x="2704224" y="782782"/>
            <a:ext cx="3749406" cy="2327563"/>
          </a:xfrm>
          <a:prstGeom prst="rect">
            <a:avLst/>
          </a:prstGeom>
        </p:spPr>
      </p:pic>
      <p:pic>
        <p:nvPicPr>
          <p:cNvPr id="5" name="圖片 4" descr="一張含有 辦公用品, 室內, 內襯 的圖片&#10;&#10;自動產生的描述">
            <a:extLst>
              <a:ext uri="{FF2B5EF4-FFF2-40B4-BE49-F238E27FC236}">
                <a16:creationId xmlns:a16="http://schemas.microsoft.com/office/drawing/2014/main" id="{D50CCBA2-5AB9-9E62-1AEE-2741CC389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322" y="3124199"/>
            <a:ext cx="1746067" cy="1309255"/>
          </a:xfrm>
          <a:prstGeom prst="rect">
            <a:avLst/>
          </a:prstGeom>
        </p:spPr>
      </p:pic>
      <p:pic>
        <p:nvPicPr>
          <p:cNvPr id="7" name="圖片 6" descr="一張含有 文字, 餐具, 資料表, 室內 的圖片&#10;&#10;自動產生的描述">
            <a:extLst>
              <a:ext uri="{FF2B5EF4-FFF2-40B4-BE49-F238E27FC236}">
                <a16:creationId xmlns:a16="http://schemas.microsoft.com/office/drawing/2014/main" id="{2593F220-F268-52E4-52BC-53687D2E39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7484" y="782781"/>
            <a:ext cx="1745280" cy="2327564"/>
          </a:xfrm>
          <a:prstGeom prst="rect">
            <a:avLst/>
          </a:prstGeom>
        </p:spPr>
      </p:pic>
      <p:pic>
        <p:nvPicPr>
          <p:cNvPr id="9" name="圖片 8" descr="一張含有 室內, 衣架, 精品店, 時尚 的圖片&#10;&#10;自動產生的描述">
            <a:extLst>
              <a:ext uri="{FF2B5EF4-FFF2-40B4-BE49-F238E27FC236}">
                <a16:creationId xmlns:a16="http://schemas.microsoft.com/office/drawing/2014/main" id="{E118C010-06BA-7E51-DED0-4060BB27C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109" y="782781"/>
            <a:ext cx="1745280" cy="2327564"/>
          </a:xfrm>
          <a:prstGeom prst="rect">
            <a:avLst/>
          </a:prstGeom>
        </p:spPr>
      </p:pic>
      <p:pic>
        <p:nvPicPr>
          <p:cNvPr id="11" name="圖片 10" descr="一張含有 傢俱, 花瓶, 室內, 廚房和餐廳桌子 的圖片&#10;&#10;自動產生的描述">
            <a:extLst>
              <a:ext uri="{FF2B5EF4-FFF2-40B4-BE49-F238E27FC236}">
                <a16:creationId xmlns:a16="http://schemas.microsoft.com/office/drawing/2014/main" id="{6A26E2D6-C534-E3C7-923A-4D482B23AA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1538" y="3124199"/>
            <a:ext cx="1764543" cy="1323109"/>
          </a:xfrm>
          <a:prstGeom prst="rect">
            <a:avLst/>
          </a:prstGeom>
        </p:spPr>
      </p:pic>
      <p:pic>
        <p:nvPicPr>
          <p:cNvPr id="15" name="圖片 14" descr="一張含有 室內, 花, 花瓶, 餐具 的圖片&#10;&#10;自動產生的描述">
            <a:extLst>
              <a:ext uri="{FF2B5EF4-FFF2-40B4-BE49-F238E27FC236}">
                <a16:creationId xmlns:a16="http://schemas.microsoft.com/office/drawing/2014/main" id="{AF09F530-147F-0E79-D99F-B26B80B238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151"/>
          <a:stretch/>
        </p:blipFill>
        <p:spPr>
          <a:xfrm>
            <a:off x="4668207" y="3124199"/>
            <a:ext cx="1784441" cy="1309256"/>
          </a:xfrm>
          <a:prstGeom prst="rect">
            <a:avLst/>
          </a:prstGeom>
        </p:spPr>
      </p:pic>
      <p:pic>
        <p:nvPicPr>
          <p:cNvPr id="17" name="圖片 16" descr="一張含有 室內, 建築, 鋼, 天花板 的圖片&#10;&#10;自動產生的描述">
            <a:extLst>
              <a:ext uri="{FF2B5EF4-FFF2-40B4-BE49-F238E27FC236}">
                <a16:creationId xmlns:a16="http://schemas.microsoft.com/office/drawing/2014/main" id="{3FB3FD7B-9E21-E1E2-4556-EAA38EA224F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260" r="3903" b="-5531"/>
          <a:stretch/>
        </p:blipFill>
        <p:spPr>
          <a:xfrm>
            <a:off x="2699259" y="3124198"/>
            <a:ext cx="1946204" cy="1392384"/>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9" name="標題 1"/>
          <p:cNvSpPr txBox="1">
            <a:spLocks noGrp="1"/>
          </p:cNvSpPr>
          <p:nvPr>
            <p:ph type="title"/>
          </p:nvPr>
        </p:nvSpPr>
        <p:spPr>
          <a:prstGeom prst="rect">
            <a:avLst/>
          </a:prstGeom>
        </p:spPr>
        <p:txBody>
          <a:bodyPr/>
          <a:lstStyle>
            <a:lvl1pPr>
              <a:defRPr sz="2800" b="1"/>
            </a:lvl1pPr>
          </a:lstStyle>
          <a:p>
            <a:r>
              <a:t>行銷部海外會展行銷</a:t>
            </a:r>
          </a:p>
        </p:txBody>
      </p:sp>
      <p:pic>
        <p:nvPicPr>
          <p:cNvPr id="12" name="圖片 11" descr="一張含有 服裝, 室內, 足部穿著, 人員 的圖片&#10;&#10;自動產生的描述">
            <a:extLst>
              <a:ext uri="{FF2B5EF4-FFF2-40B4-BE49-F238E27FC236}">
                <a16:creationId xmlns:a16="http://schemas.microsoft.com/office/drawing/2014/main" id="{4AE13648-BB17-2A64-60C8-5DF0B51BC12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1" b="-8417"/>
          <a:stretch/>
        </p:blipFill>
        <p:spPr>
          <a:xfrm>
            <a:off x="756000" y="3084696"/>
            <a:ext cx="2320100" cy="1779943"/>
          </a:xfrm>
          <a:prstGeom prst="rect">
            <a:avLst/>
          </a:prstGeom>
        </p:spPr>
      </p:pic>
      <p:pic>
        <p:nvPicPr>
          <p:cNvPr id="14" name="圖片 13" descr="一張含有 文字, 足部穿著, 服裝, 展覽會 的圖片&#10;&#10;自動產生的描述">
            <a:extLst>
              <a:ext uri="{FF2B5EF4-FFF2-40B4-BE49-F238E27FC236}">
                <a16:creationId xmlns:a16="http://schemas.microsoft.com/office/drawing/2014/main" id="{DE3F00BE-5AC2-9A97-DAEF-0EA4CAF81253}"/>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3823855" y="780818"/>
            <a:ext cx="4601477" cy="2290024"/>
          </a:xfrm>
          <a:prstGeom prst="rect">
            <a:avLst/>
          </a:prstGeom>
        </p:spPr>
      </p:pic>
      <p:pic>
        <p:nvPicPr>
          <p:cNvPr id="20" name="圖片 19" descr="一張含有 服裝, 室內, 足部穿著, 文字 的圖片&#10;&#10;自動產生的描述">
            <a:extLst>
              <a:ext uri="{FF2B5EF4-FFF2-40B4-BE49-F238E27FC236}">
                <a16:creationId xmlns:a16="http://schemas.microsoft.com/office/drawing/2014/main" id="{D64FF628-3B0F-F927-8B51-B86FBEA6D0F0}"/>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tretch>
            <a:fillRect/>
          </a:stretch>
        </p:blipFill>
        <p:spPr>
          <a:xfrm>
            <a:off x="756000" y="780818"/>
            <a:ext cx="3054053" cy="2290024"/>
          </a:xfrm>
          <a:prstGeom prst="rect">
            <a:avLst/>
          </a:prstGeom>
        </p:spPr>
      </p:pic>
      <p:pic>
        <p:nvPicPr>
          <p:cNvPr id="26" name="圖片 25" descr="一張含有 服裝, 人員, 人的臉孔, 工作 的圖片&#10;&#10;自動產生的描述">
            <a:extLst>
              <a:ext uri="{FF2B5EF4-FFF2-40B4-BE49-F238E27FC236}">
                <a16:creationId xmlns:a16="http://schemas.microsoft.com/office/drawing/2014/main" id="{D5FA7348-6882-39BC-B824-9E83D7DC5657}"/>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095630" y="3084697"/>
            <a:ext cx="1860095" cy="1641764"/>
          </a:xfrm>
          <a:prstGeom prst="rect">
            <a:avLst/>
          </a:prstGeom>
        </p:spPr>
      </p:pic>
      <p:pic>
        <p:nvPicPr>
          <p:cNvPr id="28" name="圖片 27">
            <a:extLst>
              <a:ext uri="{FF2B5EF4-FFF2-40B4-BE49-F238E27FC236}">
                <a16:creationId xmlns:a16="http://schemas.microsoft.com/office/drawing/2014/main" id="{13EA5519-EC28-48E3-45BE-949C245BEB1E}"/>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5300"/>
                    </a14:imgEffect>
                  </a14:imgLayer>
                </a14:imgProps>
              </a:ext>
            </a:extLst>
          </a:blip>
          <a:srcRect t="5140" b="34169"/>
          <a:stretch/>
        </p:blipFill>
        <p:spPr>
          <a:xfrm>
            <a:off x="4975255" y="3084697"/>
            <a:ext cx="3450077" cy="1641764"/>
          </a:xfrm>
          <a:prstGeom prst="rect">
            <a:avLst/>
          </a:prstGeom>
        </p:spPr>
      </p:pic>
      <p:pic>
        <p:nvPicPr>
          <p:cNvPr id="1026" name="Picture 2" descr="Functional Fabric Fair USA - OCT 22-23, 2019 -  OREGON CONVENTION CENTER | PORTLAND OR, USA">
            <a:extLst>
              <a:ext uri="{FF2B5EF4-FFF2-40B4-BE49-F238E27FC236}">
                <a16:creationId xmlns:a16="http://schemas.microsoft.com/office/drawing/2014/main" id="{7413DA73-6C88-AC22-6936-CA893890AB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9367" y="2197014"/>
            <a:ext cx="2625488" cy="105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59048"/>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맑은 고딕"/>
            <a:ea typeface="맑은 고딕"/>
            <a:cs typeface="맑은 고딕"/>
            <a:sym typeface="맑은 고딕"/>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5036</TotalTime>
  <Words>1648</Words>
  <Application>Microsoft Office PowerPoint</Application>
  <PresentationFormat>如螢幕大小 (16:9)</PresentationFormat>
  <Paragraphs>358</Paragraphs>
  <Slides>41</Slides>
  <Notes>22</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41</vt:i4>
      </vt:variant>
    </vt:vector>
  </HeadingPairs>
  <TitlesOfParts>
    <vt:vector size="51" baseType="lpstr">
      <vt:lpstr>맑은 고딕</vt:lpstr>
      <vt:lpstr>細明體</vt:lpstr>
      <vt:lpstr>Microsoft JhengHei</vt:lpstr>
      <vt:lpstr>新細明體</vt:lpstr>
      <vt:lpstr>新細明體 (標題)</vt:lpstr>
      <vt:lpstr>Arial</vt:lpstr>
      <vt:lpstr>Calibri</vt:lpstr>
      <vt:lpstr>Helvetica</vt:lpstr>
      <vt:lpstr>Wingdings</vt:lpstr>
      <vt:lpstr>Office Theme</vt:lpstr>
      <vt:lpstr>PowerPoint 簡報</vt:lpstr>
      <vt:lpstr>會議議程</vt:lpstr>
      <vt:lpstr>免責聲明</vt:lpstr>
      <vt:lpstr>公司簡介</vt:lpstr>
      <vt:lpstr>公司沿革</vt:lpstr>
      <vt:lpstr>行銷部部門簡介 </vt:lpstr>
      <vt:lpstr>行銷部主要客戶</vt:lpstr>
      <vt:lpstr>行銷部海外會展行銷</vt:lpstr>
      <vt:lpstr>行銷部海外會展行銷</vt:lpstr>
      <vt:lpstr>行銷部線上數位行銷</vt:lpstr>
      <vt:lpstr>行銷部線上數位行銷</vt:lpstr>
      <vt:lpstr>零售部  各品牌簡介</vt:lpstr>
      <vt:lpstr>PowerPoint 簡報</vt:lpstr>
      <vt:lpstr>品牌簡介</vt:lpstr>
      <vt:lpstr>門市照片</vt:lpstr>
      <vt:lpstr>門市資訊</vt:lpstr>
      <vt:lpstr>PowerPoint 簡報</vt:lpstr>
      <vt:lpstr>品牌簡介</vt:lpstr>
      <vt:lpstr>門市照片</vt:lpstr>
      <vt:lpstr>門市資訊</vt:lpstr>
      <vt:lpstr>PowerPoint 簡報</vt:lpstr>
      <vt:lpstr>品牌簡介</vt:lpstr>
      <vt:lpstr>門市照片</vt:lpstr>
      <vt:lpstr>門市資訊</vt:lpstr>
      <vt:lpstr>PowerPoint 簡報</vt:lpstr>
      <vt:lpstr>品牌簡介</vt:lpstr>
      <vt:lpstr>PowerPoint 簡報</vt:lpstr>
      <vt:lpstr>門市照片</vt:lpstr>
      <vt:lpstr>PowerPoint 簡報</vt:lpstr>
      <vt:lpstr>PowerPoint 簡報</vt:lpstr>
      <vt:lpstr>部門簡介</vt:lpstr>
      <vt:lpstr>業務項目</vt:lpstr>
      <vt:lpstr>近期團服個案</vt:lpstr>
      <vt:lpstr>營建部</vt:lpstr>
      <vt:lpstr>部門簡介</vt:lpstr>
      <vt:lpstr>營運概況</vt:lpstr>
      <vt:lpstr>近年合併營收概況</vt:lpstr>
      <vt:lpstr>近年合併毛利概況</vt:lpstr>
      <vt:lpstr>近年合併本期淨利概況</vt:lpstr>
      <vt:lpstr>Q&amp;A </vt:lpstr>
      <vt:lpstr>謝謝蒞臨指教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skt234 王韻嵐</dc:creator>
  <cp:lastModifiedBy>新光紡織-柯夙娟</cp:lastModifiedBy>
  <cp:revision>16</cp:revision>
  <cp:lastPrinted>2023-08-30T04:18:13Z</cp:lastPrinted>
  <dcterms:modified xsi:type="dcterms:W3CDTF">2023-08-30T04:22:41Z</dcterms:modified>
</cp:coreProperties>
</file>